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5" r:id="rId5"/>
    <p:sldId id="267" r:id="rId6"/>
    <p:sldId id="260" r:id="rId7"/>
    <p:sldId id="270" r:id="rId8"/>
    <p:sldId id="261" r:id="rId9"/>
    <p:sldId id="262" r:id="rId10"/>
    <p:sldId id="277" r:id="rId11"/>
    <p:sldId id="278" r:id="rId12"/>
    <p:sldId id="263" r:id="rId13"/>
    <p:sldId id="279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0099"/>
    <a:srgbClr val="6B3305"/>
    <a:srgbClr val="ED411F"/>
    <a:srgbClr val="006600"/>
    <a:srgbClr val="F47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70B6-8681-4AED-AAB9-E7FFF3A0B10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056-9280-4545-81C1-1A700FE8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70B6-8681-4AED-AAB9-E7FFF3A0B10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056-9280-4545-81C1-1A700FE8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70B6-8681-4AED-AAB9-E7FFF3A0B10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056-9280-4545-81C1-1A700FE8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70B6-8681-4AED-AAB9-E7FFF3A0B10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056-9280-4545-81C1-1A700FE8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70B6-8681-4AED-AAB9-E7FFF3A0B10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056-9280-4545-81C1-1A700FE8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70B6-8681-4AED-AAB9-E7FFF3A0B10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056-9280-4545-81C1-1A700FE8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70B6-8681-4AED-AAB9-E7FFF3A0B10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056-9280-4545-81C1-1A700FE8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70B6-8681-4AED-AAB9-E7FFF3A0B10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056-9280-4545-81C1-1A700FE8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70B6-8681-4AED-AAB9-E7FFF3A0B10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056-9280-4545-81C1-1A700FE8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70B6-8681-4AED-AAB9-E7FFF3A0B10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056-9280-4545-81C1-1A700FE8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70B6-8681-4AED-AAB9-E7FFF3A0B10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F4056-9280-4545-81C1-1A700FE8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570B6-8681-4AED-AAB9-E7FFF3A0B10E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F4056-9280-4545-81C1-1A700FE84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2886095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>
                <a:solidFill>
                  <a:srgbClr val="0000CC"/>
                </a:solidFill>
              </a:rPr>
              <a:t>Задачи на увеличение и уменьшение  числа на несколько единиц.</a:t>
            </a:r>
            <a:endParaRPr lang="ru-RU" dirty="0">
              <a:solidFill>
                <a:srgbClr val="0000CC"/>
              </a:solidFill>
            </a:endParaRPr>
          </a:p>
        </p:txBody>
      </p:sp>
      <p:pic>
        <p:nvPicPr>
          <p:cNvPr id="4" name="Picture 2" descr="http://best-pictures.ru/animashki/knigi/knigi-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714752"/>
            <a:ext cx="3286148" cy="25717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71802" y="357166"/>
            <a:ext cx="29917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00CC"/>
                </a:solidFill>
              </a:rPr>
              <a:t>Тема урока:</a:t>
            </a:r>
            <a:endParaRPr lang="ru-RU" sz="44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71538" y="4643446"/>
            <a:ext cx="21908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</a:rPr>
              <a:t>На полке</a:t>
            </a:r>
            <a:endParaRPr lang="ru-RU" sz="4000" b="1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400566">
            <a:off x="6786578" y="1214422"/>
            <a:ext cx="16712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</a:rPr>
              <a:t>стояло</a:t>
            </a:r>
            <a:endParaRPr lang="ru-RU" sz="40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821920">
            <a:off x="357158" y="2500306"/>
            <a:ext cx="20986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</a:rPr>
              <a:t>9 чашек,</a:t>
            </a:r>
            <a:endParaRPr lang="ru-RU" sz="4000" b="1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9208312">
            <a:off x="5722216" y="3670212"/>
            <a:ext cx="2680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</a:rPr>
              <a:t>а стаканов</a:t>
            </a:r>
            <a:endParaRPr lang="ru-RU" sz="4000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580507">
            <a:off x="2890543" y="3736242"/>
            <a:ext cx="3716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</a:rPr>
              <a:t>на 3 меньше.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 rot="21184196">
            <a:off x="6500826" y="2500306"/>
            <a:ext cx="2009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</a:rPr>
              <a:t>Сколько</a:t>
            </a:r>
            <a:endParaRPr lang="ru-RU" sz="4000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0886256">
            <a:off x="714348" y="4000504"/>
            <a:ext cx="2162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</a:rPr>
              <a:t>стаканов</a:t>
            </a:r>
            <a:endParaRPr lang="ru-RU" sz="4000" b="1" dirty="0">
              <a:solidFill>
                <a:srgbClr val="00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385526">
            <a:off x="4214810" y="5143512"/>
            <a:ext cx="30277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</a:rPr>
              <a:t>на полке?</a:t>
            </a:r>
            <a:endParaRPr lang="ru-RU" sz="4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142984"/>
            <a:ext cx="64187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</a:rPr>
              <a:t>  На полке стояло 9 чашек,</a:t>
            </a:r>
          </a:p>
          <a:p>
            <a:r>
              <a:rPr lang="ru-RU" sz="4000" b="1" dirty="0" smtClean="0">
                <a:solidFill>
                  <a:srgbClr val="0000CC"/>
                </a:solidFill>
              </a:rPr>
              <a:t>а стаканов на 3 меньше.</a:t>
            </a:r>
          </a:p>
          <a:p>
            <a:r>
              <a:rPr lang="ru-RU" sz="4000" b="1" dirty="0" smtClean="0">
                <a:solidFill>
                  <a:srgbClr val="0000CC"/>
                </a:solidFill>
              </a:rPr>
              <a:t>Сколько стаканов на полке?</a:t>
            </a:r>
            <a:endParaRPr lang="ru-RU" sz="4000" b="1" dirty="0">
              <a:solidFill>
                <a:srgbClr val="00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9124" y="3571876"/>
            <a:ext cx="3457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990099"/>
                </a:solidFill>
              </a:rPr>
              <a:t>9 – 3 = 6 (ст.)</a:t>
            </a:r>
            <a:endParaRPr lang="ru-RU" sz="4800" b="1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5929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990099"/>
                </a:solidFill>
              </a:rPr>
              <a:t>В классе 4 мальчика, а девочек на 2 </a:t>
            </a:r>
          </a:p>
          <a:p>
            <a:r>
              <a:rPr lang="ru-RU" sz="2800" b="1" dirty="0" smtClean="0">
                <a:solidFill>
                  <a:srgbClr val="990099"/>
                </a:solidFill>
              </a:rPr>
              <a:t>больше. Сколько девочек в классе?</a:t>
            </a:r>
            <a:endParaRPr lang="ru-RU" sz="2800" b="1" dirty="0">
              <a:solidFill>
                <a:srgbClr val="9900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214554"/>
            <a:ext cx="50296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CC"/>
                </a:solidFill>
              </a:rPr>
              <a:t>На катке катались 4 мальчика, </a:t>
            </a:r>
          </a:p>
          <a:p>
            <a:r>
              <a:rPr lang="ru-RU" sz="2800" b="1" dirty="0" smtClean="0">
                <a:solidFill>
                  <a:srgbClr val="0000CC"/>
                </a:solidFill>
              </a:rPr>
              <a:t>а девочек на 2 меньше.</a:t>
            </a:r>
          </a:p>
          <a:p>
            <a:r>
              <a:rPr lang="ru-RU" sz="2800" b="1" dirty="0" smtClean="0">
                <a:solidFill>
                  <a:srgbClr val="0000CC"/>
                </a:solidFill>
              </a:rPr>
              <a:t>Сколько девочек на катке?</a:t>
            </a:r>
            <a:endParaRPr lang="ru-RU" sz="2800" b="1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214818"/>
            <a:ext cx="49292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6B3305"/>
                </a:solidFill>
              </a:rPr>
              <a:t>На горке катались 4 мальчика.</a:t>
            </a:r>
          </a:p>
          <a:p>
            <a:r>
              <a:rPr lang="ru-RU" sz="2800" b="1" dirty="0" smtClean="0">
                <a:solidFill>
                  <a:srgbClr val="6B3305"/>
                </a:solidFill>
              </a:rPr>
              <a:t>К ним пришли ещё 2 девочки. </a:t>
            </a:r>
          </a:p>
          <a:p>
            <a:r>
              <a:rPr lang="ru-RU" sz="2800" b="1" dirty="0" smtClean="0">
                <a:solidFill>
                  <a:srgbClr val="6B3305"/>
                </a:solidFill>
              </a:rPr>
              <a:t>Сколько детей на горке?</a:t>
            </a:r>
            <a:endParaRPr lang="ru-RU" sz="2800" b="1" dirty="0">
              <a:solidFill>
                <a:srgbClr val="6B3305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3286116" y="3214686"/>
            <a:ext cx="571504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86578" y="1857364"/>
            <a:ext cx="17347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4+2=6</a:t>
            </a:r>
            <a:endParaRPr lang="ru-RU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6786578" y="3929066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4-2=2</a:t>
            </a:r>
            <a:endParaRPr lang="ru-RU" sz="48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6200000" flipH="1">
            <a:off x="5893603" y="1178703"/>
            <a:ext cx="1000132" cy="9286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357818" y="3071810"/>
            <a:ext cx="1357322" cy="121444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3"/>
          </p:cNvCxnSpPr>
          <p:nvPr/>
        </p:nvCxnSpPr>
        <p:spPr>
          <a:xfrm flipV="1">
            <a:off x="5500694" y="2500306"/>
            <a:ext cx="1285884" cy="240701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est-pictures.ru/animashki/knigi/knigi-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6"/>
            <a:ext cx="3286148" cy="25717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3500439"/>
            <a:ext cx="5841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990099"/>
                </a:solidFill>
              </a:rPr>
              <a:t>Вы все молодцы!</a:t>
            </a:r>
            <a:endParaRPr lang="ru-RU" sz="6000" dirty="0">
              <a:solidFill>
                <a:srgbClr val="99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642918"/>
            <a:ext cx="78581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Презентация:</a:t>
            </a:r>
          </a:p>
          <a:p>
            <a:r>
              <a:rPr lang="ru-RU" dirty="0" smtClean="0"/>
              <a:t> «Задачи на увеличение и уменьшение числа на несколько единиц»</a:t>
            </a:r>
          </a:p>
          <a:p>
            <a:r>
              <a:rPr lang="ru-RU" dirty="0" smtClean="0"/>
              <a:t> составлена  учителем начальных классов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Демянской</a:t>
            </a:r>
            <a:r>
              <a:rPr lang="ru-RU" dirty="0" smtClean="0"/>
              <a:t> средней школы, п. Демянск,  Новгородской области</a:t>
            </a:r>
          </a:p>
          <a:p>
            <a:r>
              <a:rPr lang="ru-RU" dirty="0" smtClean="0"/>
              <a:t> Константиновой Марией Михайловной</a:t>
            </a:r>
          </a:p>
          <a:p>
            <a:r>
              <a:rPr lang="ru-RU" dirty="0" smtClean="0"/>
              <a:t> к уроку математики в 1 классе по теме </a:t>
            </a:r>
          </a:p>
          <a:p>
            <a:r>
              <a:rPr lang="ru-RU" dirty="0" smtClean="0"/>
              <a:t>  «Решение задач на увеличение и уменьшение числа на несколько единиц»,</a:t>
            </a:r>
          </a:p>
          <a:p>
            <a:r>
              <a:rPr lang="ru-RU" dirty="0" smtClean="0"/>
              <a:t> программа «Начальная школа ХХІ века»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Использованы  Интернет ресурсы:</a:t>
            </a:r>
          </a:p>
          <a:p>
            <a:r>
              <a:rPr lang="ru-RU" dirty="0" smtClean="0"/>
              <a:t> картинка Буратино </a:t>
            </a:r>
            <a:r>
              <a:rPr lang="en-US" dirty="0" smtClean="0"/>
              <a:t>htt</a:t>
            </a:r>
            <a:r>
              <a:rPr lang="en-US" dirty="0" smtClean="0">
                <a:sym typeface="Wingdings" pitchFamily="2" charset="2"/>
              </a:rPr>
              <a:t>p://blogs.privet.ru</a:t>
            </a:r>
            <a:endParaRPr lang="ru-RU" dirty="0" smtClean="0"/>
          </a:p>
          <a:p>
            <a:r>
              <a:rPr lang="ru-RU" dirty="0" smtClean="0"/>
              <a:t>картинка ветра</a:t>
            </a:r>
            <a:r>
              <a:rPr lang="en-US" dirty="0" smtClean="0"/>
              <a:t> htt</a:t>
            </a:r>
            <a:r>
              <a:rPr lang="en-US" dirty="0" smtClean="0">
                <a:sym typeface="Wingdings" pitchFamily="2" charset="2"/>
              </a:rPr>
              <a:t>p://zlobniy-serg.ucoz.ru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1785926"/>
            <a:ext cx="50410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 </a:t>
            </a:r>
            <a:r>
              <a:rPr lang="ru-RU" sz="4800" dirty="0" smtClean="0">
                <a:solidFill>
                  <a:srgbClr val="C00000"/>
                </a:solidFill>
              </a:rPr>
              <a:t>в</a:t>
            </a:r>
            <a:r>
              <a:rPr lang="ru-RU" sz="4800" dirty="0" smtClean="0">
                <a:solidFill>
                  <a:srgbClr val="002060"/>
                </a:solidFill>
              </a:rPr>
              <a:t>н</a:t>
            </a:r>
            <a:r>
              <a:rPr lang="ru-RU" sz="4800" dirty="0" smtClean="0">
                <a:solidFill>
                  <a:srgbClr val="7030A0"/>
                </a:solidFill>
              </a:rPr>
              <a:t>и</a:t>
            </a:r>
            <a:r>
              <a:rPr lang="ru-RU" sz="4800" dirty="0" smtClean="0">
                <a:solidFill>
                  <a:srgbClr val="ED411F"/>
                </a:solidFill>
              </a:rPr>
              <a:t>м</a:t>
            </a: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</a:rPr>
              <a:t>а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т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</a:rPr>
              <a:t>е</a:t>
            </a:r>
            <a:r>
              <a:rPr lang="ru-RU" sz="4800" dirty="0" smtClean="0">
                <a:solidFill>
                  <a:srgbClr val="7030A0"/>
                </a:solidFill>
              </a:rPr>
              <a:t>л</a:t>
            </a:r>
            <a:r>
              <a:rPr lang="ru-RU" sz="4800" dirty="0" smtClean="0">
                <a:solidFill>
                  <a:srgbClr val="C00000"/>
                </a:solidFill>
              </a:rPr>
              <a:t>ь</a:t>
            </a:r>
            <a:r>
              <a:rPr lang="ru-RU" sz="4800" dirty="0" smtClean="0">
                <a:solidFill>
                  <a:srgbClr val="006600"/>
                </a:solidFill>
              </a:rPr>
              <a:t>н</a:t>
            </a:r>
            <a:r>
              <a:rPr lang="ru-RU" sz="4800" dirty="0" smtClean="0">
                <a:solidFill>
                  <a:srgbClr val="002060"/>
                </a:solidFill>
              </a:rPr>
              <a:t>ы</a:t>
            </a: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</a:t>
            </a:r>
            <a:r>
              <a:rPr lang="ru-RU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</a:t>
            </a:r>
            <a:endParaRPr lang="ru-RU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7620" y="2714620"/>
            <a:ext cx="4643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6B3305"/>
                </a:solidFill>
              </a:rPr>
              <a:t>с</a:t>
            </a:r>
            <a:r>
              <a:rPr lang="ru-RU" sz="4800" dirty="0" smtClean="0">
                <a:solidFill>
                  <a:srgbClr val="C00000"/>
                </a:solidFill>
              </a:rPr>
              <a:t>т</a:t>
            </a:r>
            <a:r>
              <a:rPr lang="ru-RU" sz="4800" dirty="0" smtClean="0">
                <a:solidFill>
                  <a:srgbClr val="002060"/>
                </a:solidFill>
              </a:rPr>
              <a:t>а</a:t>
            </a:r>
            <a:r>
              <a:rPr lang="ru-RU" sz="4800" dirty="0" smtClean="0">
                <a:solidFill>
                  <a:srgbClr val="00B0F0"/>
                </a:solidFill>
              </a:rPr>
              <a:t>р</a:t>
            </a:r>
            <a:r>
              <a:rPr lang="ru-RU" sz="4800" dirty="0" smtClean="0">
                <a:solidFill>
                  <a:srgbClr val="00B050"/>
                </a:solidFill>
              </a:rPr>
              <a:t>а</a:t>
            </a: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</a:rPr>
              <a:t>т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е</a:t>
            </a:r>
            <a:r>
              <a:rPr lang="ru-RU" sz="4800" dirty="0" smtClean="0">
                <a:solidFill>
                  <a:srgbClr val="ED411F"/>
                </a:solidFill>
              </a:rPr>
              <a:t>л</a:t>
            </a:r>
            <a:r>
              <a:rPr lang="ru-RU" sz="4800" dirty="0" smtClean="0">
                <a:solidFill>
                  <a:srgbClr val="6B3305"/>
                </a:solidFill>
              </a:rPr>
              <a:t>ь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н</a:t>
            </a:r>
            <a:r>
              <a:rPr lang="ru-RU" sz="4800" dirty="0" smtClean="0">
                <a:solidFill>
                  <a:srgbClr val="FF0000"/>
                </a:solidFill>
              </a:rPr>
              <a:t>ы</a:t>
            </a:r>
            <a:r>
              <a:rPr lang="ru-RU" sz="4800" dirty="0" smtClean="0">
                <a:solidFill>
                  <a:srgbClr val="F47C18"/>
                </a:solidFill>
              </a:rPr>
              <a:t>м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43570" y="3571876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ru-RU" sz="4800" dirty="0" smtClean="0">
                <a:solidFill>
                  <a:srgbClr val="ED411F"/>
                </a:solidFill>
              </a:rPr>
              <a:t>к</a:t>
            </a:r>
            <a:r>
              <a:rPr lang="ru-RU" sz="4800" dirty="0" smtClean="0">
                <a:solidFill>
                  <a:srgbClr val="C00000"/>
                </a:solidFill>
              </a:rPr>
              <a:t>т</a:t>
            </a:r>
            <a:r>
              <a:rPr lang="ru-RU" sz="4800" dirty="0" smtClean="0">
                <a:solidFill>
                  <a:srgbClr val="00B050"/>
                </a:solidFill>
              </a:rPr>
              <a:t>и</a:t>
            </a:r>
            <a:r>
              <a:rPr lang="ru-RU" sz="4800" dirty="0" smtClean="0">
                <a:solidFill>
                  <a:srgbClr val="7030A0"/>
                </a:solidFill>
              </a:rPr>
              <a:t>в</a:t>
            </a:r>
            <a:r>
              <a:rPr lang="ru-RU" sz="4800" dirty="0" smtClean="0">
                <a:solidFill>
                  <a:srgbClr val="0070C0"/>
                </a:solidFill>
              </a:rPr>
              <a:t>н</a:t>
            </a:r>
            <a:r>
              <a:rPr lang="ru-RU" sz="4800" dirty="0" smtClean="0">
                <a:solidFill>
                  <a:schemeClr val="accent2"/>
                </a:solidFill>
              </a:rPr>
              <a:t>ы</a:t>
            </a:r>
            <a:r>
              <a:rPr lang="ru-RU" sz="4800" dirty="0" smtClean="0">
                <a:solidFill>
                  <a:srgbClr val="FF0000"/>
                </a:solidFill>
              </a:rPr>
              <a:t>м</a:t>
            </a:r>
            <a:r>
              <a:rPr lang="ru-RU" sz="4800" dirty="0" smtClean="0">
                <a:solidFill>
                  <a:srgbClr val="006600"/>
                </a:solidFill>
              </a:rPr>
              <a:t>и</a:t>
            </a:r>
            <a:endParaRPr lang="ru-RU" sz="4800" dirty="0">
              <a:solidFill>
                <a:srgbClr val="006600"/>
              </a:solidFill>
            </a:endParaRPr>
          </a:p>
        </p:txBody>
      </p:sp>
      <p:pic>
        <p:nvPicPr>
          <p:cNvPr id="5" name="Picture 2" descr="http://best-pictures.ru/animashki/knigi/knigi-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8652"/>
            <a:ext cx="3286148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7158" y="2500306"/>
            <a:ext cx="642942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4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1538" y="2500306"/>
            <a:ext cx="642942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5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85918" y="2500306"/>
            <a:ext cx="642942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6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00298" y="2500306"/>
            <a:ext cx="642942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7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14678" y="2500306"/>
            <a:ext cx="642942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8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29058" y="2500306"/>
            <a:ext cx="642942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9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643438" y="2500306"/>
            <a:ext cx="642942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10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357818" y="2500306"/>
            <a:ext cx="642942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11</a:t>
            </a:r>
            <a:endParaRPr lang="ru-RU" sz="32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072198" y="2500306"/>
            <a:ext cx="642942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12</a:t>
            </a:r>
            <a:endParaRPr lang="ru-RU" sz="32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786578" y="2500306"/>
            <a:ext cx="642942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13</a:t>
            </a:r>
            <a:endParaRPr lang="ru-RU" sz="32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500958" y="2500306"/>
            <a:ext cx="642942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14</a:t>
            </a:r>
            <a:endParaRPr lang="ru-RU" sz="32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8215338" y="2500306"/>
            <a:ext cx="642942" cy="6429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15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4" grpId="0" animBg="1"/>
      <p:bldP spid="25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285860"/>
            <a:ext cx="714380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1285860"/>
            <a:ext cx="714380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1285860"/>
            <a:ext cx="714380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7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1285860"/>
            <a:ext cx="714380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9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1285860"/>
            <a:ext cx="714380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11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2066" y="1285860"/>
            <a:ext cx="714380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13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57884" y="1285860"/>
            <a:ext cx="714380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15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43702" y="1285860"/>
            <a:ext cx="714380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17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29520" y="1285860"/>
            <a:ext cx="714380" cy="7143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19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42976" y="2285992"/>
            <a:ext cx="714380" cy="714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6B3305"/>
                </a:solidFill>
              </a:rPr>
              <a:t>0</a:t>
            </a:r>
            <a:endParaRPr lang="ru-RU" sz="4000" b="1" dirty="0">
              <a:solidFill>
                <a:srgbClr val="6B3305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14612" y="2285992"/>
            <a:ext cx="714380" cy="714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6B3305"/>
                </a:solidFill>
              </a:rPr>
              <a:t>4</a:t>
            </a:r>
            <a:endParaRPr lang="ru-RU" sz="4000" b="1" dirty="0">
              <a:solidFill>
                <a:srgbClr val="6B3305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00430" y="2285992"/>
            <a:ext cx="714380" cy="714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6B3305"/>
                </a:solidFill>
              </a:rPr>
              <a:t>6</a:t>
            </a:r>
            <a:endParaRPr lang="ru-RU" sz="4000" b="1" dirty="0">
              <a:solidFill>
                <a:srgbClr val="6B3305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6248" y="2285992"/>
            <a:ext cx="714380" cy="714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6B3305"/>
                </a:solidFill>
              </a:rPr>
              <a:t>8</a:t>
            </a:r>
            <a:endParaRPr lang="ru-RU" sz="4000" b="1" dirty="0">
              <a:solidFill>
                <a:srgbClr val="6B3305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72066" y="2285992"/>
            <a:ext cx="714380" cy="714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6B3305"/>
                </a:solidFill>
              </a:rPr>
              <a:t>10</a:t>
            </a:r>
            <a:endParaRPr lang="ru-RU" sz="4000" b="1" dirty="0">
              <a:solidFill>
                <a:srgbClr val="6B3305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857884" y="2285992"/>
            <a:ext cx="714380" cy="714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6B3305"/>
                </a:solidFill>
              </a:rPr>
              <a:t>12</a:t>
            </a:r>
            <a:endParaRPr lang="ru-RU" sz="4000" b="1" dirty="0">
              <a:solidFill>
                <a:srgbClr val="6B3305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643702" y="2285992"/>
            <a:ext cx="714380" cy="714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6B3305"/>
                </a:solidFill>
              </a:rPr>
              <a:t>14</a:t>
            </a:r>
            <a:endParaRPr lang="ru-RU" sz="4000" b="1" dirty="0">
              <a:solidFill>
                <a:srgbClr val="6B3305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429520" y="2285992"/>
            <a:ext cx="714380" cy="714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6B3305"/>
                </a:solidFill>
              </a:rPr>
              <a:t>16</a:t>
            </a:r>
            <a:endParaRPr lang="ru-RU" sz="4000" b="1" dirty="0">
              <a:solidFill>
                <a:srgbClr val="6B3305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28794" y="2285992"/>
            <a:ext cx="714380" cy="7143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6B3305"/>
                </a:solidFill>
              </a:rPr>
              <a:t>2</a:t>
            </a:r>
            <a:endParaRPr lang="ru-RU" sz="4000" b="1" dirty="0">
              <a:solidFill>
                <a:srgbClr val="6B3305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4286256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6600"/>
                </a:solidFill>
              </a:rPr>
              <a:t>Молодцы!</a:t>
            </a:r>
            <a:endParaRPr lang="ru-RU" sz="5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643042" y="3429000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643174" y="3429000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643306" y="3429000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643438" y="3429000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643570" y="3429000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643702" y="3429000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71472" y="228599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571604" y="228599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571736" y="228599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571868" y="228599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572000" y="1142984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571868" y="1142984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71472" y="1142984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571604" y="1142984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571736" y="1142984"/>
            <a:ext cx="914400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42910" y="3429000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572132" y="228599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572000" y="2285992"/>
            <a:ext cx="9144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EA624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762F7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762F7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762F7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762F7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762F7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736"/>
            <a:ext cx="4732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6 увеличить на 3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3504" y="1428736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6B3305"/>
                </a:solidFill>
              </a:rPr>
              <a:t>6+3=</a:t>
            </a:r>
            <a:endParaRPr lang="ru-RU" sz="4800" dirty="0">
              <a:solidFill>
                <a:srgbClr val="6B330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57950" y="1428736"/>
            <a:ext cx="1041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6B3305"/>
                </a:solidFill>
              </a:rPr>
              <a:t>9</a:t>
            </a:r>
            <a:endParaRPr lang="ru-RU" sz="4800" dirty="0">
              <a:solidFill>
                <a:srgbClr val="6B330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857496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</a:rPr>
              <a:t>8 уменьшить на 3</a:t>
            </a: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4942" y="2857496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8-3=</a:t>
            </a:r>
            <a:endParaRPr lang="ru-RU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6357950" y="2857496"/>
            <a:ext cx="35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5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055813" y="44450"/>
            <a:ext cx="5127625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055813" y="44450"/>
            <a:ext cx="5127625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055813" y="44450"/>
            <a:ext cx="5127625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200026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3071802" y="714356"/>
            <a:ext cx="6072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7 уменьшить на 4 - это   </a:t>
            </a:r>
            <a:endParaRPr lang="ru-RU" sz="4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143900" y="0"/>
            <a:ext cx="714380" cy="714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71472" y="1214422"/>
            <a:ext cx="428628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3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28662" y="2857496"/>
            <a:ext cx="428628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6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00298" y="1714488"/>
            <a:ext cx="428628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8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71802" y="1857364"/>
            <a:ext cx="60721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4 увеличить на 2 - это </a:t>
            </a:r>
            <a:endParaRPr lang="ru-RU" sz="4400" dirty="0"/>
          </a:p>
        </p:txBody>
      </p:sp>
      <p:sp>
        <p:nvSpPr>
          <p:cNvPr id="26" name="TextBox 25"/>
          <p:cNvSpPr txBox="1"/>
          <p:nvPr/>
        </p:nvSpPr>
        <p:spPr>
          <a:xfrm>
            <a:off x="3071802" y="2928934"/>
            <a:ext cx="60721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5 увеличить на 3 - это </a:t>
            </a:r>
            <a:endParaRPr lang="ru-RU" sz="4400" dirty="0"/>
          </a:p>
        </p:txBody>
      </p:sp>
      <p:sp>
        <p:nvSpPr>
          <p:cNvPr id="27" name="TextBox 26"/>
          <p:cNvSpPr txBox="1"/>
          <p:nvPr/>
        </p:nvSpPr>
        <p:spPr>
          <a:xfrm>
            <a:off x="857224" y="5143512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smtClean="0">
                <a:solidFill>
                  <a:srgbClr val="C00000"/>
                </a:solidFill>
              </a:rPr>
              <a:t>Спасибо  </a:t>
            </a:r>
            <a:r>
              <a:rPr lang="ru-RU" sz="4800" dirty="0" smtClean="0">
                <a:solidFill>
                  <a:srgbClr val="C00000"/>
                </a:solidFill>
              </a:rPr>
              <a:t>вам, ребята!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0.82361 -0.0599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00" y="-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0.6441 0.2136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00" y="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0.80816 -0.1210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00" y="-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4" grpId="0" animBg="1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142984"/>
            <a:ext cx="7387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</a:rPr>
              <a:t>На  тарелке 5 груш, а  яблок на 4  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16" y="1142984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</a:rPr>
              <a:t>больше.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785926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</a:rPr>
              <a:t>Сколько яблок на тарелке?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2857496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5+4=9(</a:t>
            </a:r>
            <a:r>
              <a:rPr lang="ru-RU" sz="4000" dirty="0" err="1" smtClean="0"/>
              <a:t>ябл</a:t>
            </a:r>
            <a:r>
              <a:rPr lang="ru-RU" sz="4000" dirty="0" smtClean="0"/>
              <a:t>.)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16" y="1142984"/>
            <a:ext cx="2285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</a:rPr>
              <a:t>меньше.</a:t>
            </a:r>
            <a:endParaRPr lang="ru-RU" sz="3600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1643037" y="2857496"/>
            <a:ext cx="2668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5-4=1(</a:t>
            </a:r>
            <a:r>
              <a:rPr lang="ru-RU" sz="4000" dirty="0" err="1" smtClean="0"/>
              <a:t>ябл</a:t>
            </a:r>
            <a:r>
              <a:rPr lang="ru-RU" sz="4000" dirty="0" smtClean="0"/>
              <a:t>.)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5" grpId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71546"/>
            <a:ext cx="628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00CC"/>
                </a:solidFill>
              </a:rPr>
              <a:t>  В вазе 6 роз, а гвоздик на 4</a:t>
            </a:r>
            <a:endParaRPr lang="ru-RU" sz="4000" dirty="0">
              <a:solidFill>
                <a:srgbClr val="0000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388" y="1071546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00CC"/>
                </a:solidFill>
              </a:rPr>
              <a:t> больше.</a:t>
            </a:r>
            <a:endParaRPr lang="ru-RU" sz="4000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714488"/>
            <a:ext cx="628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00CC"/>
                </a:solidFill>
              </a:rPr>
              <a:t>Сколько гвоздик в вазе?</a:t>
            </a:r>
            <a:endParaRPr lang="ru-RU" sz="4000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0298" y="2928934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6+4=10(</a:t>
            </a:r>
            <a:r>
              <a:rPr lang="ru-RU" sz="4000" dirty="0" err="1" smtClean="0"/>
              <a:t>гв</a:t>
            </a:r>
            <a:r>
              <a:rPr lang="ru-RU" sz="4000" dirty="0" smtClean="0"/>
              <a:t>.)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429388" y="1071546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00CC"/>
                </a:solidFill>
              </a:rPr>
              <a:t>     . . .    . </a:t>
            </a:r>
            <a:endParaRPr lang="ru-RU" sz="40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92D050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830</TotalTime>
  <Words>307</Words>
  <Application>Microsoft Office PowerPoint</Application>
  <PresentationFormat>Экран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Задачи на увеличение и уменьшение  числа на несколько единиц.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фестиваль</dc:title>
  <dc:creator>School</dc:creator>
  <cp:lastModifiedBy>Виктория Комарова</cp:lastModifiedBy>
  <cp:revision>93</cp:revision>
  <dcterms:created xsi:type="dcterms:W3CDTF">2014-01-03T10:57:25Z</dcterms:created>
  <dcterms:modified xsi:type="dcterms:W3CDTF">2014-03-11T11:57:06Z</dcterms:modified>
</cp:coreProperties>
</file>