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5" r:id="rId3"/>
    <p:sldId id="266" r:id="rId4"/>
    <p:sldId id="258" r:id="rId5"/>
    <p:sldId id="260" r:id="rId6"/>
    <p:sldId id="261" r:id="rId7"/>
    <p:sldId id="259" r:id="rId8"/>
    <p:sldId id="257" r:id="rId9"/>
    <p:sldId id="262" r:id="rId10"/>
    <p:sldId id="267" r:id="rId11"/>
    <p:sldId id="264" r:id="rId12"/>
    <p:sldId id="263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A14F69F-54AB-4542-980A-C4A56381FD65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E13D358-381A-48C6-AE02-23306B174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F69F-54AB-4542-980A-C4A56381FD65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D358-381A-48C6-AE02-23306B174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F69F-54AB-4542-980A-C4A56381FD65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D358-381A-48C6-AE02-23306B174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A14F69F-54AB-4542-980A-C4A56381FD65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13D358-381A-48C6-AE02-23306B1744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A14F69F-54AB-4542-980A-C4A56381FD65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E13D358-381A-48C6-AE02-23306B174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F69F-54AB-4542-980A-C4A56381FD65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D358-381A-48C6-AE02-23306B1744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F69F-54AB-4542-980A-C4A56381FD65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D358-381A-48C6-AE02-23306B1744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14F69F-54AB-4542-980A-C4A56381FD65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13D358-381A-48C6-AE02-23306B1744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F69F-54AB-4542-980A-C4A56381FD65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D358-381A-48C6-AE02-23306B174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A14F69F-54AB-4542-980A-C4A56381FD65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13D358-381A-48C6-AE02-23306B1744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14F69F-54AB-4542-980A-C4A56381FD65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13D358-381A-48C6-AE02-23306B1744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A14F69F-54AB-4542-980A-C4A56381FD65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E13D358-381A-48C6-AE02-23306B174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844824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Решение уравнений в среде программирования КУМИР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5373216"/>
            <a:ext cx="6400800" cy="105767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Авторы</a:t>
            </a:r>
            <a:r>
              <a:rPr lang="ru-RU" b="1" dirty="0" smtClean="0"/>
              <a:t>: </a:t>
            </a:r>
            <a:r>
              <a:rPr lang="ru-RU" b="1" dirty="0" smtClean="0"/>
              <a:t>Смирнова Н.Л., Бывшева О.А.</a:t>
            </a:r>
          </a:p>
          <a:p>
            <a:pPr algn="ctr"/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Линейный алгоритм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502688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/>
              <a:t>алг</a:t>
            </a:r>
            <a:r>
              <a:rPr lang="ru-RU" sz="2400" dirty="0" smtClean="0"/>
              <a:t> </a:t>
            </a:r>
            <a:r>
              <a:rPr lang="ru-RU" sz="2400" b="1" dirty="0" smtClean="0"/>
              <a:t>"решение уравнения вида </a:t>
            </a:r>
            <a:r>
              <a:rPr lang="ru-RU" sz="2400" b="1" i="1" dirty="0" err="1" smtClean="0"/>
              <a:t>kx</a:t>
            </a:r>
            <a:r>
              <a:rPr lang="ru-RU" sz="2400" b="1" i="1" dirty="0" smtClean="0"/>
              <a:t> </a:t>
            </a:r>
            <a:r>
              <a:rPr lang="ru-RU" sz="2400" b="1" dirty="0" smtClean="0"/>
              <a:t>= </a:t>
            </a:r>
            <a:r>
              <a:rPr lang="ru-RU" sz="2400" b="1" i="1" dirty="0" err="1" smtClean="0"/>
              <a:t>b</a:t>
            </a:r>
            <a:r>
              <a:rPr lang="ru-RU" sz="2400" b="1" dirty="0" smtClean="0"/>
              <a:t>"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err="1" smtClean="0"/>
              <a:t>нач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</a:t>
            </a:r>
            <a:r>
              <a:rPr lang="ru-RU" sz="2400" b="1" dirty="0" smtClean="0"/>
              <a:t>вещ</a:t>
            </a:r>
            <a:r>
              <a:rPr lang="ru-RU" sz="2400" dirty="0" smtClean="0"/>
              <a:t> </a:t>
            </a:r>
            <a:r>
              <a:rPr lang="ru-RU" sz="2400" i="1" dirty="0" err="1" smtClean="0"/>
              <a:t>x</a:t>
            </a:r>
            <a:r>
              <a:rPr lang="ru-RU" sz="2400" dirty="0" smtClean="0"/>
              <a:t>, </a:t>
            </a:r>
            <a:r>
              <a:rPr lang="ru-RU" sz="2400" i="1" dirty="0" err="1" smtClean="0"/>
              <a:t>b</a:t>
            </a:r>
            <a:r>
              <a:rPr lang="ru-RU" sz="2400" dirty="0" smtClean="0"/>
              <a:t>, </a:t>
            </a:r>
            <a:r>
              <a:rPr lang="ru-RU" sz="2400" i="1" dirty="0" err="1" smtClean="0"/>
              <a:t>k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</a:t>
            </a:r>
            <a:r>
              <a:rPr lang="ru-RU" sz="2400" b="1" dirty="0" smtClean="0"/>
              <a:t>вывод</a:t>
            </a:r>
            <a:r>
              <a:rPr lang="ru-RU" sz="2400" dirty="0" smtClean="0"/>
              <a:t> </a:t>
            </a:r>
            <a:r>
              <a:rPr lang="ru-RU" sz="2400" b="1" dirty="0" smtClean="0"/>
              <a:t>"введите коэффициенты </a:t>
            </a:r>
            <a:r>
              <a:rPr lang="ru-RU" sz="2400" b="1" i="1" dirty="0" err="1" smtClean="0"/>
              <a:t>b</a:t>
            </a:r>
            <a:r>
              <a:rPr lang="ru-RU" sz="2400" b="1" dirty="0" smtClean="0"/>
              <a:t> и </a:t>
            </a:r>
            <a:r>
              <a:rPr lang="ru-RU" sz="2400" b="1" i="1" dirty="0" err="1" smtClean="0"/>
              <a:t>k</a:t>
            </a:r>
            <a:r>
              <a:rPr lang="ru-RU" sz="2400" b="1" dirty="0" smtClean="0"/>
              <a:t>"</a:t>
            </a:r>
            <a:r>
              <a:rPr lang="ru-RU" sz="2400" dirty="0" smtClean="0"/>
              <a:t>,</a:t>
            </a:r>
            <a:r>
              <a:rPr lang="ru-RU" sz="2400" b="1" dirty="0" smtClean="0"/>
              <a:t>нс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</a:t>
            </a:r>
            <a:r>
              <a:rPr lang="ru-RU" sz="2400" b="1" dirty="0" smtClean="0"/>
              <a:t>ввод</a:t>
            </a:r>
            <a:r>
              <a:rPr lang="ru-RU" sz="2400" dirty="0" smtClean="0"/>
              <a:t> </a:t>
            </a:r>
            <a:r>
              <a:rPr lang="ru-RU" sz="2400" i="1" dirty="0" err="1" smtClean="0"/>
              <a:t>b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</a:t>
            </a:r>
            <a:r>
              <a:rPr lang="ru-RU" sz="2400" b="1" dirty="0" smtClean="0"/>
              <a:t>ввод</a:t>
            </a:r>
            <a:r>
              <a:rPr lang="ru-RU" sz="2400" dirty="0" smtClean="0"/>
              <a:t> </a:t>
            </a:r>
            <a:r>
              <a:rPr lang="ru-RU" sz="2400" i="1" dirty="0" err="1" smtClean="0"/>
              <a:t>k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</a:t>
            </a:r>
            <a:r>
              <a:rPr lang="ru-RU" sz="2400" i="1" dirty="0" smtClean="0"/>
              <a:t>x</a:t>
            </a:r>
            <a:r>
              <a:rPr lang="ru-RU" sz="2400" dirty="0" smtClean="0"/>
              <a:t>:=</a:t>
            </a:r>
            <a:r>
              <a:rPr lang="ru-RU" sz="2400" i="1" dirty="0" smtClean="0"/>
              <a:t>b</a:t>
            </a:r>
            <a:r>
              <a:rPr lang="ru-RU" sz="2400" dirty="0" smtClean="0"/>
              <a:t>/</a:t>
            </a:r>
            <a:r>
              <a:rPr lang="ru-RU" sz="2400" i="1" dirty="0" smtClean="0"/>
              <a:t>k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</a:t>
            </a:r>
            <a:r>
              <a:rPr lang="ru-RU" sz="2400" b="1" dirty="0" smtClean="0"/>
              <a:t>вывод</a:t>
            </a:r>
            <a:r>
              <a:rPr lang="ru-RU" sz="2400" dirty="0" smtClean="0"/>
              <a:t> </a:t>
            </a:r>
            <a:r>
              <a:rPr lang="ru-RU" sz="2400" b="1" dirty="0" smtClean="0"/>
              <a:t>"Ответ. </a:t>
            </a:r>
            <a:r>
              <a:rPr lang="en-US" sz="2400" b="1" i="1" dirty="0" smtClean="0"/>
              <a:t>x</a:t>
            </a:r>
            <a:r>
              <a:rPr lang="ru-RU" sz="2400" b="1" dirty="0" smtClean="0"/>
              <a:t>="</a:t>
            </a:r>
            <a:r>
              <a:rPr lang="ru-RU" sz="2400" dirty="0" smtClean="0"/>
              <a:t>, </a:t>
            </a:r>
            <a:r>
              <a:rPr lang="ru-RU" sz="2400" i="1" dirty="0" err="1" smtClean="0"/>
              <a:t>x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кон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iki.iteach.ru/images/b/be/Alg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780928"/>
            <a:ext cx="7277100" cy="348615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Команда ветвления: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если</a:t>
            </a:r>
            <a:r>
              <a:rPr lang="ru-RU" dirty="0" smtClean="0"/>
              <a:t> </a:t>
            </a:r>
            <a:r>
              <a:rPr lang="ru-RU" i="1" dirty="0" smtClean="0"/>
              <a:t>условие</a:t>
            </a:r>
          </a:p>
          <a:p>
            <a:pPr>
              <a:buNone/>
            </a:pPr>
            <a:r>
              <a:rPr lang="ru-RU" b="1" dirty="0" smtClean="0"/>
              <a:t>то</a:t>
            </a:r>
            <a:r>
              <a:rPr lang="ru-RU" dirty="0" smtClean="0"/>
              <a:t> </a:t>
            </a:r>
            <a:r>
              <a:rPr lang="ru-RU" i="1" dirty="0" smtClean="0"/>
              <a:t>действие 1</a:t>
            </a:r>
          </a:p>
          <a:p>
            <a:pPr>
              <a:buNone/>
            </a:pPr>
            <a:r>
              <a:rPr lang="ru-RU" b="1" dirty="0" smtClean="0"/>
              <a:t>иначе</a:t>
            </a:r>
            <a:r>
              <a:rPr lang="ru-RU" dirty="0" smtClean="0"/>
              <a:t> </a:t>
            </a:r>
            <a:r>
              <a:rPr lang="ru-RU" i="1" dirty="0" smtClean="0"/>
              <a:t>действие 2</a:t>
            </a:r>
          </a:p>
          <a:p>
            <a:pPr>
              <a:buNone/>
            </a:pPr>
            <a:r>
              <a:rPr lang="ru-RU" b="1" dirty="0" smtClean="0"/>
              <a:t>все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узел 3"/>
          <p:cNvSpPr/>
          <p:nvPr/>
        </p:nvSpPr>
        <p:spPr>
          <a:xfrm>
            <a:off x="2843808" y="188640"/>
            <a:ext cx="2016224" cy="64807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начало</a:t>
            </a:r>
            <a:endParaRPr lang="ru-RU" dirty="0"/>
          </a:p>
        </p:txBody>
      </p:sp>
      <p:sp>
        <p:nvSpPr>
          <p:cNvPr id="5" name="Блок-схема: узел 4"/>
          <p:cNvSpPr/>
          <p:nvPr/>
        </p:nvSpPr>
        <p:spPr>
          <a:xfrm>
            <a:off x="3347864" y="6021288"/>
            <a:ext cx="2016224" cy="64807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конец</a:t>
            </a:r>
            <a:endParaRPr lang="ru-RU" dirty="0"/>
          </a:p>
        </p:txBody>
      </p:sp>
      <p:sp>
        <p:nvSpPr>
          <p:cNvPr id="6" name="Блок-схема: данные 5"/>
          <p:cNvSpPr/>
          <p:nvPr/>
        </p:nvSpPr>
        <p:spPr>
          <a:xfrm>
            <a:off x="2771800" y="1196752"/>
            <a:ext cx="2016224" cy="36004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ввод </a:t>
            </a:r>
            <a:r>
              <a:rPr lang="en-US" dirty="0" smtClean="0"/>
              <a:t>b, k</a:t>
            </a:r>
            <a:endParaRPr lang="ru-RU" dirty="0"/>
          </a:p>
        </p:txBody>
      </p:sp>
      <p:sp>
        <p:nvSpPr>
          <p:cNvPr id="7" name="Блок-схема: данные 6"/>
          <p:cNvSpPr/>
          <p:nvPr/>
        </p:nvSpPr>
        <p:spPr>
          <a:xfrm>
            <a:off x="5868144" y="5085184"/>
            <a:ext cx="3024336" cy="576064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вывод </a:t>
            </a:r>
          </a:p>
          <a:p>
            <a:pPr algn="ctr"/>
            <a:r>
              <a:rPr lang="ru-RU" dirty="0" smtClean="0"/>
              <a:t>"Ответ. </a:t>
            </a:r>
            <a:r>
              <a:rPr lang="en-US" dirty="0" smtClean="0"/>
              <a:t>x=",</a:t>
            </a:r>
            <a:r>
              <a:rPr lang="ru-RU" dirty="0" smtClean="0"/>
              <a:t> </a:t>
            </a:r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8" name="Блок-схема: решение 7"/>
          <p:cNvSpPr/>
          <p:nvPr/>
        </p:nvSpPr>
        <p:spPr>
          <a:xfrm>
            <a:off x="5508104" y="2852936"/>
            <a:ext cx="1584176" cy="122413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k=0 </a:t>
            </a:r>
            <a:r>
              <a:rPr lang="ru-RU" dirty="0" smtClean="0"/>
              <a:t>и </a:t>
            </a:r>
            <a:r>
              <a:rPr lang="en-US" dirty="0" smtClean="0"/>
              <a:t> b=0</a:t>
            </a:r>
            <a:endParaRPr lang="ru-RU" dirty="0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7308304" y="4005064"/>
            <a:ext cx="1656184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x</a:t>
            </a:r>
            <a:r>
              <a:rPr lang="en-US" dirty="0"/>
              <a:t>:=</a:t>
            </a:r>
            <a:r>
              <a:rPr lang="en-US" i="1" dirty="0"/>
              <a:t>b</a:t>
            </a:r>
            <a:r>
              <a:rPr lang="en-US" dirty="0"/>
              <a:t>/</a:t>
            </a:r>
            <a:r>
              <a:rPr lang="en-US" i="1" dirty="0"/>
              <a:t>k</a:t>
            </a:r>
            <a:endParaRPr lang="en-US" dirty="0"/>
          </a:p>
          <a:p>
            <a:pPr algn="ctr"/>
            <a:endParaRPr lang="ru-RU" dirty="0"/>
          </a:p>
        </p:txBody>
      </p:sp>
      <p:sp>
        <p:nvSpPr>
          <p:cNvPr id="10" name="Блок-схема: данные 9"/>
          <p:cNvSpPr/>
          <p:nvPr/>
        </p:nvSpPr>
        <p:spPr>
          <a:xfrm>
            <a:off x="179512" y="3068960"/>
            <a:ext cx="3024336" cy="79208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вывод</a:t>
            </a:r>
          </a:p>
          <a:p>
            <a:pPr algn="ctr"/>
            <a:r>
              <a:rPr lang="ru-RU" dirty="0" smtClean="0"/>
              <a:t> "Ответ. Корней нет."</a:t>
            </a:r>
            <a:endParaRPr lang="ru-RU" dirty="0"/>
          </a:p>
        </p:txBody>
      </p:sp>
      <p:sp>
        <p:nvSpPr>
          <p:cNvPr id="11" name="Блок-схема: данные 10"/>
          <p:cNvSpPr/>
          <p:nvPr/>
        </p:nvSpPr>
        <p:spPr>
          <a:xfrm>
            <a:off x="2555776" y="4149080"/>
            <a:ext cx="3024336" cy="86409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вывод "Ответ. </a:t>
            </a:r>
            <a:r>
              <a:rPr lang="en-US" dirty="0" smtClean="0"/>
              <a:t>x-</a:t>
            </a:r>
            <a:r>
              <a:rPr lang="ru-RU" dirty="0" smtClean="0"/>
              <a:t>любое число."</a:t>
            </a:r>
            <a:endParaRPr lang="ru-RU" dirty="0"/>
          </a:p>
        </p:txBody>
      </p:sp>
      <p:sp>
        <p:nvSpPr>
          <p:cNvPr id="12" name="Блок-схема: решение 11"/>
          <p:cNvSpPr/>
          <p:nvPr/>
        </p:nvSpPr>
        <p:spPr>
          <a:xfrm>
            <a:off x="3131840" y="1844824"/>
            <a:ext cx="1584176" cy="122413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k=0 </a:t>
            </a:r>
            <a:r>
              <a:rPr lang="ru-RU" dirty="0" smtClean="0"/>
              <a:t>и </a:t>
            </a:r>
            <a:r>
              <a:rPr lang="en-US" dirty="0" smtClean="0"/>
              <a:t>b&lt;&gt;0 </a:t>
            </a:r>
            <a:endParaRPr lang="ru-RU" dirty="0"/>
          </a:p>
        </p:txBody>
      </p:sp>
      <p:cxnSp>
        <p:nvCxnSpPr>
          <p:cNvPr id="13" name="Shape 12"/>
          <p:cNvCxnSpPr>
            <a:stCxn id="12" idx="3"/>
            <a:endCxn id="8" idx="0"/>
          </p:cNvCxnSpPr>
          <p:nvPr/>
        </p:nvCxnSpPr>
        <p:spPr>
          <a:xfrm>
            <a:off x="4716016" y="2456892"/>
            <a:ext cx="1584176" cy="39604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hape 13"/>
          <p:cNvCxnSpPr>
            <a:stCxn id="12" idx="1"/>
            <a:endCxn id="10" idx="1"/>
          </p:cNvCxnSpPr>
          <p:nvPr/>
        </p:nvCxnSpPr>
        <p:spPr>
          <a:xfrm rot="10800000" flipV="1">
            <a:off x="1691680" y="2456892"/>
            <a:ext cx="1440160" cy="61206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hape 14"/>
          <p:cNvCxnSpPr>
            <a:stCxn id="8" idx="3"/>
            <a:endCxn id="9" idx="0"/>
          </p:cNvCxnSpPr>
          <p:nvPr/>
        </p:nvCxnSpPr>
        <p:spPr>
          <a:xfrm>
            <a:off x="7092280" y="3465004"/>
            <a:ext cx="1044116" cy="54006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hape 15"/>
          <p:cNvCxnSpPr>
            <a:stCxn id="8" idx="1"/>
            <a:endCxn id="11" idx="1"/>
          </p:cNvCxnSpPr>
          <p:nvPr/>
        </p:nvCxnSpPr>
        <p:spPr>
          <a:xfrm rot="10800000" flipV="1">
            <a:off x="4067944" y="3465004"/>
            <a:ext cx="1440160" cy="68407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3707904" y="1036148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3780706" y="1700014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8029178" y="4970817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hape 19"/>
          <p:cNvCxnSpPr>
            <a:stCxn id="10" idx="4"/>
          </p:cNvCxnSpPr>
          <p:nvPr/>
        </p:nvCxnSpPr>
        <p:spPr>
          <a:xfrm rot="16200000" flipH="1">
            <a:off x="2051720" y="3501008"/>
            <a:ext cx="1872208" cy="259228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hape 20"/>
          <p:cNvCxnSpPr>
            <a:stCxn id="7" idx="4"/>
          </p:cNvCxnSpPr>
          <p:nvPr/>
        </p:nvCxnSpPr>
        <p:spPr>
          <a:xfrm rot="5400000">
            <a:off x="5796136" y="4149080"/>
            <a:ext cx="72008" cy="309634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Соединительная линия уступом 21"/>
          <p:cNvCxnSpPr/>
          <p:nvPr/>
        </p:nvCxnSpPr>
        <p:spPr>
          <a:xfrm rot="5400000">
            <a:off x="3743908" y="5193196"/>
            <a:ext cx="108012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4140746" y="5876478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907704" y="206084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4427984" y="306896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004048" y="206084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7164288" y="306896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467600" cy="566936"/>
          </a:xfrm>
        </p:spPr>
        <p:txBody>
          <a:bodyPr/>
          <a:lstStyle/>
          <a:p>
            <a:r>
              <a:rPr lang="ru-RU" dirty="0" smtClean="0"/>
              <a:t>Условный алгоритм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980728"/>
            <a:ext cx="7200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/>
              <a:t>алг</a:t>
            </a:r>
            <a:r>
              <a:rPr lang="ru-RU" sz="2400" dirty="0" smtClean="0"/>
              <a:t> </a:t>
            </a:r>
            <a:r>
              <a:rPr lang="ru-RU" sz="2400" b="1" dirty="0" smtClean="0"/>
              <a:t>"решение уравнения вида </a:t>
            </a:r>
            <a:r>
              <a:rPr lang="ru-RU" sz="2400" b="1" i="1" dirty="0" err="1" smtClean="0"/>
              <a:t>kx</a:t>
            </a:r>
            <a:r>
              <a:rPr lang="ru-RU" sz="2400" b="1" dirty="0" err="1" smtClean="0"/>
              <a:t>=</a:t>
            </a:r>
            <a:r>
              <a:rPr lang="ru-RU" sz="2400" b="1" i="1" dirty="0" err="1" smtClean="0"/>
              <a:t>b</a:t>
            </a:r>
            <a:r>
              <a:rPr lang="ru-RU" sz="2400" b="1" dirty="0" smtClean="0"/>
              <a:t>"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err="1" smtClean="0"/>
              <a:t>нач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</a:t>
            </a:r>
            <a:r>
              <a:rPr lang="ru-RU" sz="2400" b="1" dirty="0" smtClean="0"/>
              <a:t>вещ</a:t>
            </a:r>
            <a:r>
              <a:rPr lang="ru-RU" sz="2400" dirty="0" smtClean="0"/>
              <a:t> </a:t>
            </a:r>
            <a:r>
              <a:rPr lang="ru-RU" sz="2400" i="1" dirty="0" err="1" smtClean="0"/>
              <a:t>x</a:t>
            </a:r>
            <a:r>
              <a:rPr lang="ru-RU" sz="2400" dirty="0" smtClean="0"/>
              <a:t>, </a:t>
            </a:r>
            <a:r>
              <a:rPr lang="ru-RU" sz="2400" i="1" dirty="0" err="1" smtClean="0"/>
              <a:t>b</a:t>
            </a:r>
            <a:r>
              <a:rPr lang="ru-RU" sz="2400" dirty="0" smtClean="0"/>
              <a:t>, </a:t>
            </a:r>
            <a:r>
              <a:rPr lang="ru-RU" sz="2400" i="1" dirty="0" err="1" smtClean="0"/>
              <a:t>k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</a:t>
            </a:r>
            <a:r>
              <a:rPr lang="ru-RU" sz="2400" b="1" dirty="0" smtClean="0"/>
              <a:t>вывод</a:t>
            </a:r>
            <a:r>
              <a:rPr lang="ru-RU" sz="2400" dirty="0" smtClean="0"/>
              <a:t> </a:t>
            </a:r>
            <a:r>
              <a:rPr lang="ru-RU" sz="2400" b="1" dirty="0" smtClean="0"/>
              <a:t>"введите коэффициенты </a:t>
            </a:r>
            <a:r>
              <a:rPr lang="ru-RU" sz="2400" b="1" i="1" dirty="0" err="1" smtClean="0"/>
              <a:t>b</a:t>
            </a:r>
            <a:r>
              <a:rPr lang="ru-RU" sz="2400" b="1" dirty="0" smtClean="0"/>
              <a:t> и </a:t>
            </a:r>
            <a:r>
              <a:rPr lang="ru-RU" sz="2400" b="1" i="1" dirty="0" err="1" smtClean="0"/>
              <a:t>k</a:t>
            </a:r>
            <a:r>
              <a:rPr lang="ru-RU" sz="2400" b="1" dirty="0" smtClean="0"/>
              <a:t>"</a:t>
            </a:r>
            <a:r>
              <a:rPr lang="ru-RU" sz="2400" dirty="0" smtClean="0"/>
              <a:t>,</a:t>
            </a:r>
            <a:r>
              <a:rPr lang="ru-RU" sz="2400" b="1" dirty="0" smtClean="0"/>
              <a:t>нс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</a:t>
            </a:r>
            <a:r>
              <a:rPr lang="ru-RU" sz="2400" b="1" dirty="0" smtClean="0"/>
              <a:t>ввод</a:t>
            </a:r>
            <a:r>
              <a:rPr lang="ru-RU" sz="2400" dirty="0" smtClean="0"/>
              <a:t> </a:t>
            </a:r>
            <a:r>
              <a:rPr lang="ru-RU" sz="2400" i="1" dirty="0" err="1" smtClean="0"/>
              <a:t>b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</a:t>
            </a:r>
            <a:r>
              <a:rPr lang="ru-RU" sz="2400" b="1" dirty="0" smtClean="0"/>
              <a:t>ввод</a:t>
            </a:r>
            <a:r>
              <a:rPr lang="ru-RU" sz="2400" dirty="0" smtClean="0"/>
              <a:t> </a:t>
            </a:r>
            <a:r>
              <a:rPr lang="ru-RU" sz="2400" i="1" dirty="0" err="1" smtClean="0"/>
              <a:t>k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</a:t>
            </a:r>
            <a:r>
              <a:rPr lang="ru-RU" sz="2400" b="1" dirty="0" smtClean="0">
                <a:solidFill>
                  <a:srgbClr val="FF0000"/>
                </a:solidFill>
              </a:rPr>
              <a:t>если</a:t>
            </a:r>
            <a:r>
              <a:rPr lang="ru-RU" sz="2400" dirty="0" smtClean="0"/>
              <a:t> </a:t>
            </a:r>
            <a:r>
              <a:rPr lang="ru-RU" sz="2400" i="1" dirty="0" smtClean="0">
                <a:solidFill>
                  <a:srgbClr val="0070C0"/>
                </a:solidFill>
              </a:rPr>
              <a:t>k</a:t>
            </a:r>
            <a:r>
              <a:rPr lang="ru-RU" sz="2400" dirty="0" smtClean="0">
                <a:solidFill>
                  <a:srgbClr val="0070C0"/>
                </a:solidFill>
              </a:rPr>
              <a:t>=</a:t>
            </a:r>
            <a:r>
              <a:rPr lang="ru-RU" sz="2400" b="1" dirty="0" smtClean="0">
                <a:solidFill>
                  <a:srgbClr val="0070C0"/>
                </a:solidFill>
              </a:rPr>
              <a:t>0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</a:rPr>
              <a:t>и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i="1" dirty="0" err="1" smtClean="0">
                <a:solidFill>
                  <a:srgbClr val="0070C0"/>
                </a:solidFill>
              </a:rPr>
              <a:t>b</a:t>
            </a:r>
            <a:r>
              <a:rPr lang="ru-RU" sz="2400" dirty="0" smtClean="0">
                <a:solidFill>
                  <a:srgbClr val="0070C0"/>
                </a:solidFill>
              </a:rPr>
              <a:t>&lt;&gt;</a:t>
            </a:r>
            <a:r>
              <a:rPr lang="ru-RU" sz="2400" b="1" dirty="0" smtClean="0">
                <a:solidFill>
                  <a:srgbClr val="0070C0"/>
                </a:solidFill>
              </a:rPr>
              <a:t>0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FF0000"/>
                </a:solidFill>
              </a:rPr>
              <a:t>     </a:t>
            </a:r>
            <a:r>
              <a:rPr lang="ru-RU" sz="2400" b="1" dirty="0" smtClean="0">
                <a:solidFill>
                  <a:srgbClr val="FF0000"/>
                </a:solidFill>
              </a:rPr>
              <a:t>то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/>
              <a:t>вывод</a:t>
            </a:r>
            <a:r>
              <a:rPr lang="ru-RU" sz="2400" dirty="0" smtClean="0"/>
              <a:t> </a:t>
            </a:r>
            <a:r>
              <a:rPr lang="ru-RU" sz="2400" b="1" i="1" dirty="0" smtClean="0"/>
              <a:t>"Ответ. **********"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</a:t>
            </a:r>
            <a:r>
              <a:rPr lang="ru-RU" sz="2400" b="1" dirty="0" smtClean="0">
                <a:solidFill>
                  <a:srgbClr val="FF0000"/>
                </a:solidFill>
              </a:rPr>
              <a:t>иначе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00B050"/>
                </a:solidFill>
              </a:rPr>
              <a:t>если</a:t>
            </a:r>
            <a:r>
              <a:rPr lang="ru-RU" sz="2400" dirty="0" smtClean="0"/>
              <a:t> </a:t>
            </a:r>
            <a:r>
              <a:rPr lang="ru-RU" sz="2400" i="1" dirty="0" smtClean="0">
                <a:solidFill>
                  <a:srgbClr val="0070C0"/>
                </a:solidFill>
              </a:rPr>
              <a:t>*************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             </a:t>
            </a:r>
            <a:r>
              <a:rPr lang="ru-RU" sz="2400" b="1" dirty="0" smtClean="0">
                <a:solidFill>
                  <a:srgbClr val="00B050"/>
                </a:solidFill>
              </a:rPr>
              <a:t>то</a:t>
            </a:r>
            <a:r>
              <a:rPr lang="ru-RU" sz="2400" dirty="0" smtClean="0"/>
              <a:t> </a:t>
            </a:r>
            <a:r>
              <a:rPr lang="ru-RU" sz="2400" b="1" dirty="0" smtClean="0"/>
              <a:t>вывод</a:t>
            </a:r>
            <a:r>
              <a:rPr lang="ru-RU" sz="2400" dirty="0" smtClean="0"/>
              <a:t> </a:t>
            </a:r>
            <a:r>
              <a:rPr lang="ru-RU" sz="2400" b="1" i="1" dirty="0" smtClean="0"/>
              <a:t>"Ответ. </a:t>
            </a:r>
            <a:r>
              <a:rPr lang="en-US" sz="2400" b="1" i="1" dirty="0" smtClean="0"/>
              <a:t>x-</a:t>
            </a:r>
            <a:r>
              <a:rPr lang="ru-RU" sz="2400" b="1" i="1" dirty="0" smtClean="0"/>
              <a:t>любое число."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             </a:t>
            </a:r>
            <a:r>
              <a:rPr lang="ru-RU" sz="2400" b="1" dirty="0" smtClean="0">
                <a:solidFill>
                  <a:srgbClr val="00B050"/>
                </a:solidFill>
              </a:rPr>
              <a:t>иначе</a:t>
            </a:r>
            <a:r>
              <a:rPr lang="ru-RU" sz="2400" dirty="0" smtClean="0"/>
              <a:t> </a:t>
            </a:r>
            <a:r>
              <a:rPr lang="ru-RU" sz="2400" i="1" dirty="0" smtClean="0"/>
              <a:t>x</a:t>
            </a:r>
            <a:r>
              <a:rPr lang="ru-RU" sz="2400" dirty="0" smtClean="0"/>
              <a:t>:=</a:t>
            </a:r>
            <a:r>
              <a:rPr lang="ru-RU" sz="2400" i="1" dirty="0" smtClean="0"/>
              <a:t>b</a:t>
            </a:r>
            <a:r>
              <a:rPr lang="ru-RU" sz="2400" dirty="0" smtClean="0"/>
              <a:t>/</a:t>
            </a:r>
            <a:r>
              <a:rPr lang="ru-RU" sz="2400" i="1" dirty="0" smtClean="0"/>
              <a:t>k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                         </a:t>
            </a:r>
            <a:r>
              <a:rPr lang="ru-RU" sz="2400" b="1" dirty="0" smtClean="0"/>
              <a:t>вывод</a:t>
            </a:r>
            <a:r>
              <a:rPr lang="ru-RU" sz="2400" dirty="0" smtClean="0"/>
              <a:t> </a:t>
            </a:r>
            <a:r>
              <a:rPr lang="ru-RU" sz="2400" b="1" dirty="0" smtClean="0"/>
              <a:t>"Ответ. </a:t>
            </a:r>
            <a:r>
              <a:rPr lang="ru-RU" sz="2400" b="1" i="1" dirty="0" err="1" smtClean="0"/>
              <a:t>x</a:t>
            </a:r>
            <a:r>
              <a:rPr lang="ru-RU" sz="2400" b="1" dirty="0" err="1" smtClean="0"/>
              <a:t>=</a:t>
            </a:r>
            <a:r>
              <a:rPr lang="ru-RU" sz="2400" b="1" dirty="0" smtClean="0"/>
              <a:t>"</a:t>
            </a:r>
            <a:r>
              <a:rPr lang="ru-RU" sz="2400" dirty="0" smtClean="0"/>
              <a:t>, </a:t>
            </a:r>
            <a:r>
              <a:rPr lang="ru-RU" sz="2400" b="1" i="1" dirty="0" err="1" smtClean="0"/>
              <a:t>x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             </a:t>
            </a:r>
            <a:r>
              <a:rPr lang="ru-RU" sz="2400" b="1" dirty="0" smtClean="0">
                <a:solidFill>
                  <a:srgbClr val="00B050"/>
                </a:solidFill>
              </a:rPr>
              <a:t>все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</a:t>
            </a:r>
            <a:r>
              <a:rPr lang="ru-RU" sz="2400" b="1" dirty="0" smtClean="0">
                <a:solidFill>
                  <a:srgbClr val="FF0000"/>
                </a:solidFill>
              </a:rPr>
              <a:t>все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кон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467600" cy="566936"/>
          </a:xfrm>
        </p:spPr>
        <p:txBody>
          <a:bodyPr/>
          <a:lstStyle/>
          <a:p>
            <a:r>
              <a:rPr lang="ru-RU" dirty="0" smtClean="0"/>
              <a:t>Условный алгоритм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980728"/>
            <a:ext cx="7200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/>
              <a:t>алг</a:t>
            </a:r>
            <a:r>
              <a:rPr lang="ru-RU" sz="2400" dirty="0" smtClean="0"/>
              <a:t> </a:t>
            </a:r>
            <a:r>
              <a:rPr lang="ru-RU" sz="2400" b="1" dirty="0" smtClean="0"/>
              <a:t>"решение уравнения вида </a:t>
            </a:r>
            <a:r>
              <a:rPr lang="ru-RU" sz="2400" b="1" i="1" dirty="0" err="1" smtClean="0"/>
              <a:t>kx</a:t>
            </a:r>
            <a:r>
              <a:rPr lang="ru-RU" sz="2400" b="1" dirty="0" err="1" smtClean="0"/>
              <a:t>=</a:t>
            </a:r>
            <a:r>
              <a:rPr lang="ru-RU" sz="2400" b="1" i="1" dirty="0" err="1" smtClean="0"/>
              <a:t>b</a:t>
            </a:r>
            <a:r>
              <a:rPr lang="ru-RU" sz="2400" b="1" dirty="0" smtClean="0"/>
              <a:t>"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err="1" smtClean="0"/>
              <a:t>нач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</a:t>
            </a:r>
            <a:r>
              <a:rPr lang="ru-RU" sz="2400" b="1" dirty="0" smtClean="0"/>
              <a:t>вещ</a:t>
            </a:r>
            <a:r>
              <a:rPr lang="ru-RU" sz="2400" dirty="0" smtClean="0"/>
              <a:t> </a:t>
            </a:r>
            <a:r>
              <a:rPr lang="ru-RU" sz="2400" i="1" dirty="0" err="1" smtClean="0"/>
              <a:t>x</a:t>
            </a:r>
            <a:r>
              <a:rPr lang="ru-RU" sz="2400" dirty="0" smtClean="0"/>
              <a:t>, </a:t>
            </a:r>
            <a:r>
              <a:rPr lang="ru-RU" sz="2400" i="1" dirty="0" err="1" smtClean="0"/>
              <a:t>b</a:t>
            </a:r>
            <a:r>
              <a:rPr lang="ru-RU" sz="2400" dirty="0" smtClean="0"/>
              <a:t>, </a:t>
            </a:r>
            <a:r>
              <a:rPr lang="ru-RU" sz="2400" i="1" dirty="0" err="1" smtClean="0"/>
              <a:t>k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</a:t>
            </a:r>
            <a:r>
              <a:rPr lang="ru-RU" sz="2400" b="1" dirty="0" smtClean="0"/>
              <a:t>вывод</a:t>
            </a:r>
            <a:r>
              <a:rPr lang="ru-RU" sz="2400" dirty="0" smtClean="0"/>
              <a:t> </a:t>
            </a:r>
            <a:r>
              <a:rPr lang="ru-RU" sz="2400" b="1" dirty="0" smtClean="0"/>
              <a:t>"введите коэффициенты </a:t>
            </a:r>
            <a:r>
              <a:rPr lang="ru-RU" sz="2400" b="1" i="1" dirty="0" err="1" smtClean="0"/>
              <a:t>b</a:t>
            </a:r>
            <a:r>
              <a:rPr lang="ru-RU" sz="2400" b="1" dirty="0" smtClean="0"/>
              <a:t> и </a:t>
            </a:r>
            <a:r>
              <a:rPr lang="ru-RU" sz="2400" b="1" i="1" dirty="0" err="1" smtClean="0"/>
              <a:t>k</a:t>
            </a:r>
            <a:r>
              <a:rPr lang="ru-RU" sz="2400" b="1" dirty="0" smtClean="0"/>
              <a:t>"</a:t>
            </a:r>
            <a:r>
              <a:rPr lang="ru-RU" sz="2400" dirty="0" smtClean="0"/>
              <a:t>,</a:t>
            </a:r>
            <a:r>
              <a:rPr lang="ru-RU" sz="2400" b="1" dirty="0" smtClean="0"/>
              <a:t>нс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</a:t>
            </a:r>
            <a:r>
              <a:rPr lang="ru-RU" sz="2400" b="1" dirty="0" smtClean="0"/>
              <a:t>ввод</a:t>
            </a:r>
            <a:r>
              <a:rPr lang="ru-RU" sz="2400" dirty="0" smtClean="0"/>
              <a:t> </a:t>
            </a:r>
            <a:r>
              <a:rPr lang="ru-RU" sz="2400" i="1" dirty="0" err="1" smtClean="0"/>
              <a:t>b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</a:t>
            </a:r>
            <a:r>
              <a:rPr lang="ru-RU" sz="2400" b="1" dirty="0" smtClean="0"/>
              <a:t>ввод</a:t>
            </a:r>
            <a:r>
              <a:rPr lang="ru-RU" sz="2400" dirty="0" smtClean="0"/>
              <a:t> </a:t>
            </a:r>
            <a:r>
              <a:rPr lang="ru-RU" sz="2400" i="1" dirty="0" err="1" smtClean="0"/>
              <a:t>k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</a:t>
            </a:r>
            <a:r>
              <a:rPr lang="ru-RU" sz="2400" b="1" dirty="0" smtClean="0">
                <a:solidFill>
                  <a:srgbClr val="FF0000"/>
                </a:solidFill>
              </a:rPr>
              <a:t>если</a:t>
            </a:r>
            <a:r>
              <a:rPr lang="ru-RU" sz="2400" dirty="0" smtClean="0"/>
              <a:t> </a:t>
            </a:r>
            <a:r>
              <a:rPr lang="ru-RU" sz="2400" i="1" dirty="0" smtClean="0">
                <a:solidFill>
                  <a:srgbClr val="0070C0"/>
                </a:solidFill>
              </a:rPr>
              <a:t>k</a:t>
            </a:r>
            <a:r>
              <a:rPr lang="ru-RU" sz="2400" dirty="0" smtClean="0">
                <a:solidFill>
                  <a:srgbClr val="0070C0"/>
                </a:solidFill>
              </a:rPr>
              <a:t>=</a:t>
            </a:r>
            <a:r>
              <a:rPr lang="ru-RU" sz="2400" b="1" dirty="0" smtClean="0">
                <a:solidFill>
                  <a:srgbClr val="0070C0"/>
                </a:solidFill>
              </a:rPr>
              <a:t>0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</a:rPr>
              <a:t>и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i="1" dirty="0" err="1" smtClean="0">
                <a:solidFill>
                  <a:srgbClr val="0070C0"/>
                </a:solidFill>
              </a:rPr>
              <a:t>b</a:t>
            </a:r>
            <a:r>
              <a:rPr lang="ru-RU" sz="2400" dirty="0" smtClean="0">
                <a:solidFill>
                  <a:srgbClr val="0070C0"/>
                </a:solidFill>
              </a:rPr>
              <a:t>&lt;&gt;</a:t>
            </a:r>
            <a:r>
              <a:rPr lang="ru-RU" sz="2400" b="1" dirty="0" smtClean="0">
                <a:solidFill>
                  <a:srgbClr val="0070C0"/>
                </a:solidFill>
              </a:rPr>
              <a:t>0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FF0000"/>
                </a:solidFill>
              </a:rPr>
              <a:t>     </a:t>
            </a:r>
            <a:r>
              <a:rPr lang="ru-RU" sz="2400" b="1" dirty="0" smtClean="0">
                <a:solidFill>
                  <a:srgbClr val="FF0000"/>
                </a:solidFill>
              </a:rPr>
              <a:t>то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/>
              <a:t>вывод</a:t>
            </a:r>
            <a:r>
              <a:rPr lang="ru-RU" sz="2400" dirty="0" smtClean="0"/>
              <a:t> </a:t>
            </a:r>
            <a:r>
              <a:rPr lang="ru-RU" sz="2400" b="1" i="1" dirty="0" smtClean="0"/>
              <a:t>"Ответ. Корней нет."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</a:t>
            </a:r>
            <a:r>
              <a:rPr lang="ru-RU" sz="2400" b="1" dirty="0" smtClean="0">
                <a:solidFill>
                  <a:srgbClr val="FF0000"/>
                </a:solidFill>
              </a:rPr>
              <a:t>иначе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00B050"/>
                </a:solidFill>
              </a:rPr>
              <a:t>если</a:t>
            </a:r>
            <a:r>
              <a:rPr lang="ru-RU" sz="2400" dirty="0" smtClean="0"/>
              <a:t> </a:t>
            </a:r>
            <a:r>
              <a:rPr lang="ru-RU" sz="2400" i="1" dirty="0" smtClean="0">
                <a:solidFill>
                  <a:srgbClr val="0070C0"/>
                </a:solidFill>
              </a:rPr>
              <a:t>k</a:t>
            </a:r>
            <a:r>
              <a:rPr lang="ru-RU" sz="2400" dirty="0" smtClean="0">
                <a:solidFill>
                  <a:srgbClr val="0070C0"/>
                </a:solidFill>
              </a:rPr>
              <a:t>=</a:t>
            </a:r>
            <a:r>
              <a:rPr lang="ru-RU" sz="2400" b="1" dirty="0" smtClean="0">
                <a:solidFill>
                  <a:srgbClr val="0070C0"/>
                </a:solidFill>
              </a:rPr>
              <a:t>0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</a:rPr>
              <a:t>и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i="1" dirty="0" smtClean="0">
                <a:solidFill>
                  <a:srgbClr val="0070C0"/>
                </a:solidFill>
              </a:rPr>
              <a:t>b</a:t>
            </a:r>
            <a:r>
              <a:rPr lang="ru-RU" sz="2400" dirty="0" smtClean="0">
                <a:solidFill>
                  <a:srgbClr val="0070C0"/>
                </a:solidFill>
              </a:rPr>
              <a:t>=</a:t>
            </a:r>
            <a:r>
              <a:rPr lang="ru-RU" sz="2400" b="1" dirty="0" smtClean="0">
                <a:solidFill>
                  <a:srgbClr val="0070C0"/>
                </a:solidFill>
              </a:rPr>
              <a:t>0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             </a:t>
            </a:r>
            <a:r>
              <a:rPr lang="ru-RU" sz="2400" b="1" dirty="0" smtClean="0">
                <a:solidFill>
                  <a:srgbClr val="00B050"/>
                </a:solidFill>
              </a:rPr>
              <a:t>то</a:t>
            </a:r>
            <a:r>
              <a:rPr lang="ru-RU" sz="2400" dirty="0" smtClean="0"/>
              <a:t> </a:t>
            </a:r>
            <a:r>
              <a:rPr lang="ru-RU" sz="2400" b="1" dirty="0" smtClean="0"/>
              <a:t>вывод</a:t>
            </a:r>
            <a:r>
              <a:rPr lang="ru-RU" sz="2400" dirty="0" smtClean="0"/>
              <a:t> </a:t>
            </a:r>
            <a:r>
              <a:rPr lang="ru-RU" sz="2400" b="1" i="1" dirty="0" smtClean="0"/>
              <a:t>"Ответ. </a:t>
            </a:r>
            <a:r>
              <a:rPr lang="en-US" sz="2400" b="1" i="1" dirty="0" smtClean="0"/>
              <a:t>x-</a:t>
            </a:r>
            <a:r>
              <a:rPr lang="ru-RU" sz="2400" b="1" i="1" dirty="0" smtClean="0"/>
              <a:t>любое число."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             </a:t>
            </a:r>
            <a:r>
              <a:rPr lang="ru-RU" sz="2400" b="1" dirty="0" smtClean="0">
                <a:solidFill>
                  <a:srgbClr val="00B050"/>
                </a:solidFill>
              </a:rPr>
              <a:t>иначе</a:t>
            </a:r>
            <a:r>
              <a:rPr lang="ru-RU" sz="2400" dirty="0" smtClean="0"/>
              <a:t> </a:t>
            </a:r>
            <a:r>
              <a:rPr lang="ru-RU" sz="2400" i="1" dirty="0" smtClean="0"/>
              <a:t>x</a:t>
            </a:r>
            <a:r>
              <a:rPr lang="ru-RU" sz="2400" dirty="0" smtClean="0"/>
              <a:t>:=</a:t>
            </a:r>
            <a:r>
              <a:rPr lang="ru-RU" sz="2400" i="1" dirty="0" smtClean="0"/>
              <a:t>b</a:t>
            </a:r>
            <a:r>
              <a:rPr lang="ru-RU" sz="2400" dirty="0" smtClean="0"/>
              <a:t>/</a:t>
            </a:r>
            <a:r>
              <a:rPr lang="ru-RU" sz="2400" i="1" dirty="0" smtClean="0"/>
              <a:t>k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                         </a:t>
            </a:r>
            <a:r>
              <a:rPr lang="ru-RU" sz="2400" b="1" dirty="0" smtClean="0"/>
              <a:t>вывод</a:t>
            </a:r>
            <a:r>
              <a:rPr lang="ru-RU" sz="2400" dirty="0" smtClean="0"/>
              <a:t> </a:t>
            </a:r>
            <a:r>
              <a:rPr lang="ru-RU" sz="2400" b="1" dirty="0" smtClean="0"/>
              <a:t>"Ответ. </a:t>
            </a:r>
            <a:r>
              <a:rPr lang="ru-RU" sz="2400" b="1" i="1" dirty="0" err="1" smtClean="0"/>
              <a:t>x</a:t>
            </a:r>
            <a:r>
              <a:rPr lang="ru-RU" sz="2400" b="1" dirty="0" err="1" smtClean="0"/>
              <a:t>=</a:t>
            </a:r>
            <a:r>
              <a:rPr lang="ru-RU" sz="2400" b="1" dirty="0" smtClean="0"/>
              <a:t>"</a:t>
            </a:r>
            <a:r>
              <a:rPr lang="ru-RU" sz="2400" dirty="0" smtClean="0"/>
              <a:t>, </a:t>
            </a:r>
            <a:r>
              <a:rPr lang="ru-RU" sz="2400" b="1" i="1" dirty="0" err="1" smtClean="0"/>
              <a:t>x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             </a:t>
            </a:r>
            <a:r>
              <a:rPr lang="ru-RU" sz="2400" b="1" dirty="0" smtClean="0">
                <a:solidFill>
                  <a:srgbClr val="00B050"/>
                </a:solidFill>
              </a:rPr>
              <a:t>все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</a:t>
            </a:r>
            <a:r>
              <a:rPr lang="ru-RU" sz="2400" b="1" dirty="0" smtClean="0">
                <a:solidFill>
                  <a:srgbClr val="FF0000"/>
                </a:solidFill>
              </a:rPr>
              <a:t>все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кон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44824"/>
            <a:ext cx="7344816" cy="1143000"/>
          </a:xfrm>
        </p:spPr>
        <p:txBody>
          <a:bodyPr>
            <a:noAutofit/>
          </a:bodyPr>
          <a:lstStyle/>
          <a:p>
            <a:r>
              <a:rPr lang="ru-RU" sz="6000" dirty="0" smtClean="0"/>
              <a:t>Культ</a:t>
            </a:r>
            <a:r>
              <a:rPr lang="ru-RU" sz="8000" dirty="0" smtClean="0"/>
              <a:t>(…)</a:t>
            </a:r>
            <a:r>
              <a:rPr lang="ru-RU" sz="6000" dirty="0" err="1" smtClean="0"/>
              <a:t>внение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1844824"/>
            <a:ext cx="8064896" cy="1143000"/>
          </a:xfrm>
        </p:spPr>
        <p:txBody>
          <a:bodyPr>
            <a:noAutofit/>
          </a:bodyPr>
          <a:lstStyle/>
          <a:p>
            <a:r>
              <a:rPr lang="ru-RU" sz="5400" dirty="0" smtClean="0"/>
              <a:t>Культ</a:t>
            </a:r>
            <a:r>
              <a:rPr lang="ru-RU" sz="7200" dirty="0" smtClean="0"/>
              <a:t>(</a:t>
            </a:r>
            <a:r>
              <a:rPr lang="ru-RU" sz="7200" dirty="0" smtClean="0">
                <a:solidFill>
                  <a:srgbClr val="FF0000"/>
                </a:solidFill>
              </a:rPr>
              <a:t>УРА</a:t>
            </a:r>
            <a:r>
              <a:rPr lang="ru-RU" sz="7200" dirty="0" smtClean="0"/>
              <a:t>)</a:t>
            </a:r>
            <a:r>
              <a:rPr lang="ru-RU" sz="5400" dirty="0" err="1" smtClean="0"/>
              <a:t>внение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49" y="2204864"/>
            <a:ext cx="827722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268760"/>
            <a:ext cx="41719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72816"/>
            <a:ext cx="79629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438" y="3295650"/>
            <a:ext cx="82391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221088"/>
            <a:ext cx="13049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32686" y="4221088"/>
            <a:ext cx="12001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23528" y="41490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483768" y="41490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е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95536" y="328304"/>
            <a:ext cx="734481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Линейный Алгоритм решения уравнения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2-3(x+2)=5-2x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2" y="1700808"/>
          <a:ext cx="7848872" cy="3384375"/>
        </p:xfrm>
        <a:graphic>
          <a:graphicData uri="http://schemas.openxmlformats.org/drawingml/2006/table">
            <a:tbl>
              <a:tblPr/>
              <a:tblGrid>
                <a:gridCol w="864096"/>
                <a:gridCol w="5488934"/>
                <a:gridCol w="1495842"/>
              </a:tblGrid>
              <a:tr h="448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Шаг 1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Раскрываем скобки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2-3x-6=5-2x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8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Шаг 2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Все члены, содержащие неизвестное, переносим в левую часть, а известные в правую с противоположным знаком.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-3x+2x=5-2+6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Шаг 3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Приводим подобные слагаемые.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Шаг 4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Делим обе части уравнения на коэффициент при неизвестном. 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Не забудь написать ответ!!!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Ответ: -9.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630555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644" y="3149357"/>
            <a:ext cx="7620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6516216" y="1484784"/>
            <a:ext cx="2238375" cy="12096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755576" y="3933056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Adobe Garamond Pro" pitchFamily="18" charset="0"/>
              </a:rPr>
              <a:t>г</a:t>
            </a:r>
            <a:r>
              <a:rPr lang="ru-RU" sz="2800" i="1" dirty="0" smtClean="0">
                <a:latin typeface="Monotype Corsiva" pitchFamily="66" charset="0"/>
              </a:rPr>
              <a:t>) </a:t>
            </a:r>
            <a:r>
              <a:rPr lang="en-US" sz="2800" i="1" dirty="0">
                <a:latin typeface="Adobe Garamond Pro" pitchFamily="18" charset="0"/>
              </a:rPr>
              <a:t>x+4=x-3</a:t>
            </a:r>
            <a:endParaRPr lang="ru-RU" sz="2800" i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44824"/>
            <a:ext cx="849694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332656"/>
            <a:ext cx="8460432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Работа с программой в среде программирования КУМИР</a:t>
            </a:r>
            <a:endParaRPr lang="en-US" sz="3200" b="1" dirty="0" smtClean="0"/>
          </a:p>
          <a:p>
            <a:endParaRPr lang="en-US" sz="3200" b="1" dirty="0" smtClean="0"/>
          </a:p>
          <a:p>
            <a:r>
              <a:rPr lang="ru-RU" sz="3200" dirty="0" smtClean="0"/>
              <a:t>Решить уравнение вида</a:t>
            </a:r>
            <a:r>
              <a:rPr lang="en-US" sz="3600" dirty="0" smtClean="0"/>
              <a:t> </a:t>
            </a:r>
            <a:r>
              <a:rPr lang="en-US" sz="3600" i="1" dirty="0" err="1" smtClean="0"/>
              <a:t>kx</a:t>
            </a:r>
            <a:r>
              <a:rPr lang="ru-RU" sz="3600" i="1" dirty="0" smtClean="0"/>
              <a:t> </a:t>
            </a:r>
            <a:r>
              <a:rPr lang="en-US" sz="3600" i="1" dirty="0" smtClean="0"/>
              <a:t>=</a:t>
            </a:r>
            <a:r>
              <a:rPr lang="ru-RU" sz="3600" i="1" dirty="0" smtClean="0"/>
              <a:t> </a:t>
            </a:r>
            <a:r>
              <a:rPr lang="en-US" sz="3600" i="1" dirty="0" smtClean="0"/>
              <a:t>b</a:t>
            </a:r>
            <a:endParaRPr lang="ru-RU" sz="3600" i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3200" i="1" dirty="0" smtClean="0">
                <a:ea typeface="Meiryo UI" pitchFamily="34" charset="-128"/>
                <a:cs typeface="Meiryo UI" pitchFamily="34" charset="-128"/>
              </a:rPr>
              <a:t>2</a:t>
            </a:r>
            <a:r>
              <a:rPr lang="en-US" sz="3200" i="1" dirty="0" smtClean="0">
                <a:latin typeface="Adobe Caslon Pro Bold" pitchFamily="18" charset="0"/>
                <a:ea typeface="Meiryo UI" pitchFamily="34" charset="-128"/>
                <a:cs typeface="Meiryo UI" pitchFamily="34" charset="-128"/>
              </a:rPr>
              <a:t>x=0.189</a:t>
            </a:r>
            <a:endParaRPr lang="ru-RU" sz="3200" i="1" dirty="0" smtClean="0">
              <a:ea typeface="Meiryo UI" pitchFamily="34" charset="-128"/>
              <a:cs typeface="Meiryo UI" pitchFamily="34" charset="-128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200" i="1" dirty="0" smtClean="0">
                <a:latin typeface="Adobe Caslon Pro Bold" pitchFamily="18" charset="0"/>
                <a:ea typeface="Meiryo UI" pitchFamily="34" charset="-128"/>
                <a:cs typeface="Meiryo UI" pitchFamily="34" charset="-128"/>
              </a:rPr>
              <a:t>-3x=-18,27</a:t>
            </a:r>
            <a:endParaRPr lang="ru-RU" sz="3200" i="1" dirty="0" smtClean="0">
              <a:ea typeface="Meiryo UI" pitchFamily="34" charset="-128"/>
              <a:cs typeface="Meiryo UI" pitchFamily="34" charset="-128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200" i="1" dirty="0" smtClean="0">
                <a:latin typeface="Adobe Caslon Pro Bold" pitchFamily="18" charset="0"/>
                <a:ea typeface="Meiryo UI" pitchFamily="34" charset="-128"/>
                <a:cs typeface="Meiryo UI" pitchFamily="34" charset="-128"/>
              </a:rPr>
              <a:t>0,02x=3,456</a:t>
            </a:r>
            <a:endParaRPr lang="ru-RU" sz="3200" i="1" dirty="0" smtClean="0">
              <a:ea typeface="Meiryo UI" pitchFamily="34" charset="-128"/>
              <a:cs typeface="Meiryo UI" pitchFamily="34" charset="-128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200" i="1" dirty="0" smtClean="0">
                <a:latin typeface="Adobe Caslon Pro Bold" pitchFamily="18" charset="0"/>
                <a:ea typeface="Meiryo UI" pitchFamily="34" charset="-128"/>
                <a:cs typeface="Meiryo UI" pitchFamily="34" charset="-128"/>
              </a:rPr>
              <a:t>5=0,008x</a:t>
            </a:r>
            <a:endParaRPr lang="ru-RU" sz="3200" i="1" dirty="0" smtClean="0">
              <a:ea typeface="Meiryo UI" pitchFamily="34" charset="-128"/>
              <a:cs typeface="Meiryo UI" pitchFamily="34" charset="-128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200" i="1" dirty="0" smtClean="0">
                <a:latin typeface="Adobe Caslon Pro Bold" pitchFamily="18" charset="0"/>
                <a:ea typeface="Meiryo UI" pitchFamily="34" charset="-128"/>
                <a:cs typeface="Meiryo UI" pitchFamily="34" charset="-128"/>
              </a:rPr>
              <a:t>0x=8,1342</a:t>
            </a:r>
            <a:endParaRPr lang="ru-RU" sz="3200" i="1" dirty="0" smtClean="0">
              <a:ea typeface="Meiryo UI" pitchFamily="34" charset="-128"/>
              <a:cs typeface="Meiryo UI" pitchFamily="34" charset="-128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200" i="1" dirty="0" smtClean="0">
                <a:latin typeface="Adobe Caslon Pro Bold" pitchFamily="18" charset="0"/>
                <a:ea typeface="Meiryo UI" pitchFamily="34" charset="-128"/>
                <a:cs typeface="Meiryo UI" pitchFamily="34" charset="-128"/>
              </a:rPr>
              <a:t>-12,04=0,7x</a:t>
            </a:r>
            <a:endParaRPr lang="ru-RU" sz="3200" i="1" dirty="0" smtClean="0">
              <a:ea typeface="Meiryo UI" pitchFamily="34" charset="-128"/>
              <a:cs typeface="Meiryo UI" pitchFamily="34" charset="-128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200" i="1" dirty="0" smtClean="0">
                <a:latin typeface="Adobe Caslon Pro Bold" pitchFamily="18" charset="0"/>
                <a:ea typeface="Meiryo UI" pitchFamily="34" charset="-128"/>
                <a:cs typeface="Meiryo UI" pitchFamily="34" charset="-128"/>
              </a:rPr>
              <a:t>0x=0</a:t>
            </a:r>
            <a:endParaRPr lang="ru-RU" sz="3200" i="1" dirty="0" smtClean="0">
              <a:ea typeface="Meiryo UI" pitchFamily="34" charset="-128"/>
              <a:cs typeface="Meiryo UI" pitchFamily="34" charset="-128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200" i="1" dirty="0" smtClean="0">
                <a:latin typeface="Adobe Caslon Pro Bold" pitchFamily="18" charset="0"/>
                <a:ea typeface="Meiryo UI" pitchFamily="34" charset="-128"/>
                <a:cs typeface="Meiryo UI" pitchFamily="34" charset="-128"/>
              </a:rPr>
              <a:t>2x+8,1=8,1</a:t>
            </a:r>
            <a:endParaRPr lang="ru-RU" i="1" dirty="0" smtClean="0">
              <a:ea typeface="Meiryo UI" pitchFamily="34" charset="-128"/>
              <a:cs typeface="Meiryo UI" pitchFamily="34" charset="-128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</TotalTime>
  <Words>207</Words>
  <Application>Microsoft Office PowerPoint</Application>
  <PresentationFormat>Экран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Решение уравнений в среде программирования КУМИР</vt:lpstr>
      <vt:lpstr>Культ(…)внение</vt:lpstr>
      <vt:lpstr>Культ(УРА)внение</vt:lpstr>
      <vt:lpstr>Слайд 4</vt:lpstr>
      <vt:lpstr>Слайд 5</vt:lpstr>
      <vt:lpstr>Слайд 6</vt:lpstr>
      <vt:lpstr>Слайд 7</vt:lpstr>
      <vt:lpstr>Слайд 8</vt:lpstr>
      <vt:lpstr>Слайд 9</vt:lpstr>
      <vt:lpstr>Линейный алгоритм</vt:lpstr>
      <vt:lpstr>Команда ветвления: </vt:lpstr>
      <vt:lpstr>Слайд 12</vt:lpstr>
      <vt:lpstr>Условный алгоритм</vt:lpstr>
      <vt:lpstr>Условный алгоритм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НЛО</dc:creator>
  <cp:lastModifiedBy>НЛО</cp:lastModifiedBy>
  <cp:revision>16</cp:revision>
  <dcterms:created xsi:type="dcterms:W3CDTF">2013-04-28T09:59:50Z</dcterms:created>
  <dcterms:modified xsi:type="dcterms:W3CDTF">2014-02-04T10:42:08Z</dcterms:modified>
</cp:coreProperties>
</file>