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4" r:id="rId4"/>
    <p:sldId id="260" r:id="rId5"/>
    <p:sldId id="261" r:id="rId6"/>
    <p:sldId id="266" r:id="rId7"/>
    <p:sldId id="262" r:id="rId8"/>
    <p:sldId id="267" r:id="rId9"/>
    <p:sldId id="275" r:id="rId10"/>
    <p:sldId id="276" r:id="rId11"/>
    <p:sldId id="289" r:id="rId12"/>
    <p:sldId id="290" r:id="rId13"/>
    <p:sldId id="277" r:id="rId14"/>
    <p:sldId id="283" r:id="rId15"/>
    <p:sldId id="284" r:id="rId16"/>
    <p:sldId id="285" r:id="rId17"/>
    <p:sldId id="278" r:id="rId18"/>
    <p:sldId id="291" r:id="rId19"/>
    <p:sldId id="287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4F27"/>
    <a:srgbClr val="FE00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2014-1-30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927CCC-5CA4-43CF-B752-84599E1716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681C3-825F-4549-AED4-578143C628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6953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ПРЕСМЫКАЮЩИЕСЯ…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6516216" y="3356992"/>
            <a:ext cx="2232248" cy="7920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Биология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Информатика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6" descr="252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653136"/>
            <a:ext cx="1814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27a9ee193ef4d8bb79820b61779d874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013176"/>
            <a:ext cx="91916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cuments and Settings\Светлана Юрьевна\Рабочий стол\пресмыкающиеся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34278"/>
            <a:ext cx="1701062" cy="136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_38689_d33c7780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7272338" cy="4741863"/>
          </a:xfrm>
          <a:prstGeom prst="rect">
            <a:avLst/>
          </a:prstGeom>
          <a:noFill/>
        </p:spPr>
      </p:pic>
      <p:pic>
        <p:nvPicPr>
          <p:cNvPr id="34819" name="Picture 3" descr="0_8ad6_18898049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555776" cy="2564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Настя\Рабочий стол\Открытый урок 2010\Crystal_128_came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:\Documents and Settings\Настя\Рабочий стол\Открытый урок 2010\Crystal_Clear_action_playli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73016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:\Documents and Settings\Настя\Рабочий стол\Открытый урок 2010\Crystal_Clear_app_ak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32656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:\Documents and Settings\Настя\Рабочий стол\Открытый урок 2010\Crystal_Clear_app_came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2656"/>
            <a:ext cx="1719262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:\Documents and Settings\Настя\Рабочий стол\Открытый урок 2010\Crystal_Clear_app_kabood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293096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2276872"/>
            <a:ext cx="2714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onstantia" pitchFamily="18" charset="0"/>
              </a:rPr>
              <a:t>графика (изображения)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1840" y="0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onstantia" pitchFamily="18" charset="0"/>
              </a:rPr>
              <a:t>анимация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75" y="2060848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onstantia" pitchFamily="18" charset="0"/>
              </a:rPr>
              <a:t>видео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07904" y="558924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nstantia" pitchFamily="18" charset="0"/>
              </a:rPr>
              <a:t>звук (аудио)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29375" y="5085184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onstantia" pitchFamily="18" charset="0"/>
              </a:rPr>
              <a:t>текст, число</a:t>
            </a:r>
          </a:p>
        </p:txBody>
      </p:sp>
      <p:pic>
        <p:nvPicPr>
          <p:cNvPr id="2056" name="Picture 8" descr="H:\Games\копии диска\Мои рисунки\школа\disco_question_hw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564904"/>
            <a:ext cx="1881188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857488" y="3071810"/>
            <a:ext cx="3571900" cy="685792"/>
          </a:xfrm>
          <a:prstGeom prst="rect">
            <a:avLst/>
          </a:prstGeom>
          <a:ln w="57150">
            <a:noFill/>
          </a:ln>
        </p:spPr>
        <p:txBody>
          <a:bodyPr lIns="0" rIns="0" bIns="0"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мультимедиа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2843808" y="2060848"/>
            <a:ext cx="642937" cy="500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4072161" y="2128639"/>
            <a:ext cx="8572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616402" y="2024558"/>
            <a:ext cx="571500" cy="5000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3131840" y="3789040"/>
            <a:ext cx="571500" cy="500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52120" y="3861048"/>
            <a:ext cx="871512" cy="2920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217024" cy="302433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Мультимедиа </a:t>
            </a:r>
            <a:r>
              <a:rPr lang="ru-RU" dirty="0" smtClean="0"/>
              <a:t>(</a:t>
            </a:r>
            <a:r>
              <a:rPr lang="ru-RU" i="1" dirty="0" smtClean="0"/>
              <a:t>англ. </a:t>
            </a:r>
            <a:r>
              <a:rPr lang="en-US" i="1" dirty="0" smtClean="0"/>
              <a:t>multi</a:t>
            </a:r>
            <a:r>
              <a:rPr lang="ru-RU" i="1" dirty="0" smtClean="0"/>
              <a:t> – много и </a:t>
            </a:r>
            <a:r>
              <a:rPr lang="en-US" i="1" dirty="0" smtClean="0"/>
              <a:t>media</a:t>
            </a:r>
            <a:r>
              <a:rPr lang="ru-RU" i="1" dirty="0" smtClean="0"/>
              <a:t> – среда – многие среды</a:t>
            </a:r>
            <a:r>
              <a:rPr lang="ru-RU" dirty="0" smtClean="0"/>
              <a:t>) – одновременное использование различных форм представления информации и ее обработки в едином объекте.</a:t>
            </a:r>
          </a:p>
          <a:p>
            <a:pPr algn="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i="1" dirty="0" smtClean="0"/>
              <a:t>                                 (</a:t>
            </a:r>
            <a:r>
              <a:rPr lang="ru-RU" sz="2800" i="1" dirty="0" err="1" smtClean="0"/>
              <a:t>ВикипедиЯ</a:t>
            </a:r>
            <a:r>
              <a:rPr lang="ru-RU" sz="2800" i="1" dirty="0" smtClean="0"/>
              <a:t>, свободная энциклопедия)</a:t>
            </a:r>
          </a:p>
          <a:p>
            <a:endParaRPr lang="ru-RU" dirty="0"/>
          </a:p>
        </p:txBody>
      </p:sp>
      <p:pic>
        <p:nvPicPr>
          <p:cNvPr id="40962" name="Picture 2" descr="D:\Documents and Settings\Светлана Юрьевна\Мои документы\Мои рисунки\школа\смайлики\gi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360080"/>
            <a:ext cx="1402705" cy="1272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437112"/>
            <a:ext cx="626469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005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Скажи </a:t>
            </a:r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005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мне - и я забуду.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005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Покажи мне - и я запомню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005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Дай мне действовать самому -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2005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И я научусь!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2005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6632"/>
            <a:ext cx="58455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Практическая работа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19882" t="26854" r="19989" b="7816"/>
          <a:stretch>
            <a:fillRect/>
          </a:stretch>
        </p:blipFill>
        <p:spPr bwMode="auto">
          <a:xfrm>
            <a:off x="179512" y="980728"/>
            <a:ext cx="25922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26617" t="16433" r="22234" b="14028"/>
          <a:stretch>
            <a:fillRect/>
          </a:stretch>
        </p:blipFill>
        <p:spPr bwMode="auto">
          <a:xfrm>
            <a:off x="6588224" y="116632"/>
            <a:ext cx="245534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21005" t="26052" r="4917" b="12425"/>
          <a:stretch>
            <a:fillRect/>
          </a:stretch>
        </p:blipFill>
        <p:spPr bwMode="auto">
          <a:xfrm>
            <a:off x="2843808" y="1340768"/>
            <a:ext cx="31044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 l="27607" t="26253" r="7803" b="16232"/>
          <a:stretch>
            <a:fillRect/>
          </a:stretch>
        </p:blipFill>
        <p:spPr bwMode="auto">
          <a:xfrm rot="21275848">
            <a:off x="5942265" y="2384330"/>
            <a:ext cx="23622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17958" t="16232" r="5077" b="22300"/>
          <a:stretch>
            <a:fillRect/>
          </a:stretch>
        </p:blipFill>
        <p:spPr bwMode="auto">
          <a:xfrm rot="20533173">
            <a:off x="1039860" y="3141498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D:\Documents and Settings\Светлана Юрьевна\Мои документы\Мои рисунки\школа\смайлики\1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581128"/>
            <a:ext cx="1222623" cy="1222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ocuments and Settings\Светлана Юрьевна\Рабочий стол\пресмыкающиеся\Рисунок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 rot="368575">
            <a:off x="294723" y="2352740"/>
            <a:ext cx="2887663" cy="2308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2" name="Picture 4" descr="D:\Documents and Settings\Светлана Юрьевна\Рабочий стол\пресмыкающиеся\1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543325" y="2564904"/>
            <a:ext cx="3431338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1" name="Picture 3" descr="D:\Documents and Settings\Светлана Юрьевна\Рабочий стол\пресмыкающиеся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663949" cy="203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3" name="Picture 5" descr="D:\Documents and Settings\Светлана Юрьевна\Рабочий стол\пресмыкающиеся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340768"/>
            <a:ext cx="2448272" cy="3164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4" name="Picture 6" descr="D:\Documents and Settings\Светлана Юрьевна\Рабочий стол\пресмыкающиеся\13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79512" y="188640"/>
            <a:ext cx="2562225" cy="1781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195736" y="4941168"/>
            <a:ext cx="67322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Ящерицы </a:t>
            </a:r>
            <a:r>
              <a:rPr lang="ru-RU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предпочитают терять хвост, а не голову. Будьте мудры, как змеи, и бесхитростны, как голуби - говорится в Библии. </a:t>
            </a:r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88640"/>
            <a:ext cx="2767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Ящерица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символ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роста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54868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Гадюка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символ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зла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Хамелеон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символ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обмана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D:\Documents and Settings\Светлана Юрьевна\Рабочий стол\пресмыкающиеся\krok_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564904"/>
            <a:ext cx="2124075" cy="2362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24083" y="4797152"/>
            <a:ext cx="701991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Крокодилы долгожители. Они стареют к 70-80 годам, но известны </a:t>
            </a:r>
            <a:endParaRPr lang="ru-RU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факты 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их жизни свыше 100 лет. 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8914" name="Picture 2" descr="D:\Documents and Settings\Светлана Юрьевна\Рабочий стол\пресмыкающиеся\crocod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4664"/>
            <a:ext cx="1728192" cy="1634308"/>
          </a:xfrm>
          <a:prstGeom prst="rect">
            <a:avLst/>
          </a:prstGeom>
          <a:noFill/>
        </p:spPr>
      </p:pic>
      <p:pic>
        <p:nvPicPr>
          <p:cNvPr id="38915" name="Picture 3" descr="D:\Documents and Settings\Светлана Юрьевна\Рабочий стол\пресмыкающиеся\images (3)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652120" y="548680"/>
            <a:ext cx="3281164" cy="2044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16" name="Picture 4" descr="D:\Documents and Settings\Светлана Юрьевна\Рабочий стол\пресмыкающиеся\загружено (1)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 rot="21356602">
            <a:off x="2200335" y="2326898"/>
            <a:ext cx="3531226" cy="2290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17" name="Picture 5" descr="D:\Documents and Settings\Светлана Юрьевна\Рабочий стол\пресмыкающиеся\2015-990x655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07504" y="116632"/>
            <a:ext cx="3591605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19" name="Picture 7" descr="D:\Documents and Settings\Светлана Юрьевна\Рабочий стол\пресмыкающиеся\images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24944"/>
            <a:ext cx="1296144" cy="12961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5940152" y="0"/>
            <a:ext cx="3003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Крокодил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символ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смерти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4869160"/>
            <a:ext cx="73481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японцев черепаха считается эмблемой долговечности.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9938" name="Picture 2" descr="D:\Documents and Settings\Светлана Юрьевна\Рабочий стол\пресмыкающиеся\загружен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2219912" cy="2772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39" name="Picture 3" descr="D:\Documents and Settings\Светлана Юрьевна\Рабочий стол\пресмыкающиеся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2592288" cy="20738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40" name="Picture 4" descr="D:\Documents and Settings\Светлана Юрьевна\Рабочий стол\пресмыкающиеся\IMG_7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8640"/>
            <a:ext cx="3077344" cy="47033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41" name="Picture 5" descr="D:\Documents and Settings\Светлана Юрьевна\Рабочий стол\пресмыкающиеся\21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492896"/>
            <a:ext cx="3581400" cy="2298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308304" cy="864096"/>
          </a:xfrm>
        </p:spPr>
        <p:txBody>
          <a:bodyPr/>
          <a:lstStyle/>
          <a:p>
            <a:r>
              <a:rPr lang="ru-RU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Оценивание </a:t>
            </a:r>
            <a:r>
              <a:rPr lang="ru-RU" sz="48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работ:</a:t>
            </a:r>
            <a:endParaRPr lang="ru-RU" sz="48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128" y="908720"/>
            <a:ext cx="7848872" cy="252027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Голос </a:t>
            </a:r>
            <a:r>
              <a:rPr lang="ru-RU" sz="2800" dirty="0"/>
              <a:t>– от каждой группы в виде </a:t>
            </a:r>
            <a:r>
              <a:rPr lang="ru-RU" sz="2800" dirty="0" smtClean="0"/>
              <a:t>                             магнитных </a:t>
            </a:r>
            <a:r>
              <a:rPr lang="ru-RU" sz="2800" dirty="0"/>
              <a:t>жетонов по каждой презентации:</a:t>
            </a: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Отлично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КРАСНЫЙ,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СИНИЙ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Хорошо  </a:t>
            </a:r>
            <a:r>
              <a:rPr lang="ru-RU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ЖЕЛТЫЙ, </a:t>
            </a:r>
            <a: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ЗЕЛЕНЫЙ   </a:t>
            </a:r>
          </a:p>
          <a:p>
            <a:pPr>
              <a:buFont typeface="Wingdings" pitchFamily="2" charset="2"/>
              <a:buNone/>
            </a:pPr>
            <a:endParaRPr lang="ru-RU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Вставить карт. - черепаха. Крокодил и ящерица</a:t>
            </a:r>
          </a:p>
        </p:txBody>
      </p:sp>
      <p:pic>
        <p:nvPicPr>
          <p:cNvPr id="6145" name="Picture 1" descr="D:\Documents and Settings\Светлана Юрьевна\Мои документы\Мои рисунки\школа\восклицат. зна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47" r="26625" b="6613"/>
          <a:stretch>
            <a:fillRect/>
          </a:stretch>
        </p:blipFill>
        <p:spPr bwMode="auto">
          <a:xfrm>
            <a:off x="179512" y="188640"/>
            <a:ext cx="108012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D:\Documents and Settings\Светлана Юрьевна\Рабочий стол\пресмыкающиеся\na_turnike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0953">
            <a:off x="380284" y="443360"/>
            <a:ext cx="3743325" cy="3048000"/>
          </a:xfrm>
          <a:prstGeom prst="rect">
            <a:avLst/>
          </a:prstGeom>
          <a:noFill/>
        </p:spPr>
      </p:pic>
      <p:pic>
        <p:nvPicPr>
          <p:cNvPr id="41988" name="Picture 4" descr="D:\Documents and Settings\Светлана Юрьевна\Рабочий стол\пресмыкающиеся\Рисунок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01008"/>
            <a:ext cx="3373630" cy="2515865"/>
          </a:xfrm>
          <a:prstGeom prst="rect">
            <a:avLst/>
          </a:prstGeom>
          <a:noFill/>
        </p:spPr>
      </p:pic>
      <p:pic>
        <p:nvPicPr>
          <p:cNvPr id="41989" name="Picture 5" descr="D:\Documents and Settings\Светлана Юрьевна\Рабочий стол\пресмыкающиеся\Рисунок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3680">
            <a:off x="4453929" y="627846"/>
            <a:ext cx="4083302" cy="2927906"/>
          </a:xfrm>
          <a:prstGeom prst="rect">
            <a:avLst/>
          </a:prstGeom>
          <a:noFill/>
        </p:spPr>
      </p:pic>
      <p:pic>
        <p:nvPicPr>
          <p:cNvPr id="41990" name="Picture 6" descr="D:\Documents and Settings\Светлана Юрьевна\Рабочий стол\пресмыкающиеся\64987fcb6279t.jpg"/>
          <p:cNvPicPr>
            <a:picLocks noChangeAspect="1" noChangeArrowheads="1"/>
          </p:cNvPicPr>
          <p:nvPr/>
        </p:nvPicPr>
        <p:blipFill>
          <a:blip r:embed="rId5" cstate="print"/>
          <a:srcRect l="8400" b="7017"/>
          <a:stretch>
            <a:fillRect/>
          </a:stretch>
        </p:blipFill>
        <p:spPr bwMode="auto">
          <a:xfrm>
            <a:off x="6444208" y="3789040"/>
            <a:ext cx="2048457" cy="2160240"/>
          </a:xfrm>
          <a:prstGeom prst="rect">
            <a:avLst/>
          </a:prstGeom>
          <a:noFill/>
        </p:spPr>
      </p:pic>
      <p:pic>
        <p:nvPicPr>
          <p:cNvPr id="41991" name="Picture 7" descr="D:\Documents and Settings\Светлана Юрьевна\Рабочий стол\пресмыкающиеся\23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988840"/>
            <a:ext cx="1190625" cy="146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6336704" cy="309634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     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Пресмыкающиеся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имеют следующие признаки: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Роговой покров тела, рост происходит линькой;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Нет желёз, имеют веки, барабанную перепонку;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Ноги по бокам тела, короткие, с 5 пальцами;</a:t>
            </a:r>
          </a:p>
          <a:p>
            <a:pPr lvl="0">
              <a:buFont typeface="Wingdings" pitchFamily="2" charset="2"/>
              <a:buChar char="v"/>
            </a:pP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Дышат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многоячеистыми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лёгкими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Сердце 3-х камерное с неполной перегородкой; </a:t>
            </a:r>
          </a:p>
          <a:p>
            <a:pPr lvl="0">
              <a:buFont typeface="Wingdings" pitchFamily="2" charset="2"/>
              <a:buChar char="v"/>
            </a:pP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Оплодотворение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внутреннее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откладывают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яйца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; 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Делятся на отряды черепахи, чешуйчатые, крокодилы;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Обитают на суше (есть водные, полуводные).</a:t>
            </a:r>
          </a:p>
          <a:p>
            <a:endParaRPr lang="ru-RU" dirty="0"/>
          </a:p>
        </p:txBody>
      </p:sp>
      <p:pic>
        <p:nvPicPr>
          <p:cNvPr id="4" name="Picture 4" descr="D:\Documents and Settings\Светлана Юрьевна\Мои документы\Мои рисунки\школа\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3683">
            <a:off x="6998784" y="3574646"/>
            <a:ext cx="2126921" cy="259698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332656"/>
            <a:ext cx="2394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Выводы: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3" descr="D:\Documents and Settings\Светлана Юрьевна\Мои документы\Мои рисунки\школа\вопрос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3276" y="0"/>
            <a:ext cx="1980980" cy="2067110"/>
          </a:xfrm>
          <a:prstGeom prst="rect">
            <a:avLst/>
          </a:prstGeom>
          <a:noFill/>
        </p:spPr>
      </p:pic>
      <p:pic>
        <p:nvPicPr>
          <p:cNvPr id="8" name="Picture 2" descr="D:\Documents and Settings\Светлана Юрьевна\Мои документы\Мои рисунки\школа\восклицат. 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88639"/>
            <a:ext cx="2158355" cy="2144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9672" y="1052736"/>
            <a:ext cx="7200800" cy="3600400"/>
          </a:xfrm>
          <a:prstGeom prst="roundRect">
            <a:avLst>
              <a:gd name="adj" fmla="val 6578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spc="150" dirty="0">
              <a:ln w="11430"/>
              <a:solidFill>
                <a:schemeClr val="accent3">
                  <a:lumMod val="9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3" descr="D:\Documents and Settings\Светлана Юрьевна\Рабочий стол\пресмыкающиеся\2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97152"/>
            <a:ext cx="1190625" cy="1466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96099" y="2276872"/>
            <a:ext cx="67170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«Сегодня учимся, играя,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завтра 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жизни побеждаем»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124744"/>
            <a:ext cx="4248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Девиз </a:t>
            </a:r>
            <a:r>
              <a:rPr lang="ru-RU" sz="5400" b="1" i="1" u="sng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урока: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z="5600" b="1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611560" y="1844824"/>
            <a:ext cx="5544616" cy="2232248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200" b="1" dirty="0">
                <a:solidFill>
                  <a:srgbClr val="CC3399"/>
                </a:solidFill>
              </a:rPr>
              <a:t>§ 42, 43 (учебник Биологии) ; Р/Т -№2 СТР.41-42. 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§ 2.5 (учебник  Информатики) – стр.94-98.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0" name="Picture 2" descr="C:\К проектам\По темам (Рисунки+Анимация)\Книги\Animation2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3429000"/>
            <a:ext cx="3006725" cy="2905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980728"/>
            <a:ext cx="8532564" cy="392928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CC"/>
              </a:buClr>
              <a:buNone/>
            </a:pPr>
            <a:r>
              <a:rPr lang="ru-RU" sz="2400" dirty="0"/>
              <a:t>    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Проанализируйте  </a:t>
            </a:r>
            <a:r>
              <a:rPr lang="ru-RU" sz="2400" b="1" i="1" dirty="0">
                <a:solidFill>
                  <a:srgbClr val="0000FF"/>
                </a:solidFill>
              </a:rPr>
              <a:t>урок. </a:t>
            </a:r>
            <a:r>
              <a:rPr lang="ru-RU" sz="2400" b="1" i="1" dirty="0" smtClean="0">
                <a:solidFill>
                  <a:srgbClr val="0000FF"/>
                </a:solidFill>
              </a:rPr>
              <a:t>Сделайте  </a:t>
            </a:r>
            <a:r>
              <a:rPr lang="ru-RU" sz="2400" b="1" i="1" dirty="0">
                <a:solidFill>
                  <a:srgbClr val="0000FF"/>
                </a:solidFill>
              </a:rPr>
              <a:t>вывод: </a:t>
            </a:r>
            <a:endParaRPr lang="ru-RU" sz="2400" b="1" i="1" dirty="0" smtClean="0">
              <a:solidFill>
                <a:srgbClr val="0000FF"/>
              </a:solidFill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FF"/>
                </a:solidFill>
              </a:rPr>
              <a:t>что  </a:t>
            </a:r>
            <a:r>
              <a:rPr lang="ru-RU" sz="2400" b="1" i="1" dirty="0">
                <a:solidFill>
                  <a:srgbClr val="0000FF"/>
                </a:solidFill>
              </a:rPr>
              <a:t>нового  узнали  сегодня  на  занятии? </a:t>
            </a:r>
            <a:endParaRPr lang="ru-RU" sz="2400" b="1" i="1" dirty="0" smtClean="0">
              <a:solidFill>
                <a:srgbClr val="0000FF"/>
              </a:solidFill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FF"/>
                </a:solidFill>
              </a:rPr>
              <a:t>Чему  </a:t>
            </a:r>
            <a:r>
              <a:rPr lang="ru-RU" sz="2400" b="1" i="1" dirty="0">
                <a:solidFill>
                  <a:srgbClr val="0000FF"/>
                </a:solidFill>
              </a:rPr>
              <a:t>научились …»? </a:t>
            </a:r>
            <a:endParaRPr lang="ru-RU" sz="2400" b="1" i="1" dirty="0" smtClean="0">
              <a:solidFill>
                <a:srgbClr val="0000FF"/>
              </a:solidFill>
            </a:endParaRPr>
          </a:p>
          <a:p>
            <a:pPr>
              <a:buClr>
                <a:srgbClr val="0000CC"/>
              </a:buCl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00FF"/>
                </a:solidFill>
              </a:rPr>
              <a:t>Что </a:t>
            </a:r>
            <a:r>
              <a:rPr lang="ru-RU" sz="2400" b="1" i="1" dirty="0">
                <a:solidFill>
                  <a:srgbClr val="0000FF"/>
                </a:solidFill>
              </a:rPr>
              <a:t>понравилось на уроке или не понравилось</a:t>
            </a:r>
            <a:r>
              <a:rPr lang="en-US" sz="2400" b="1" i="1" dirty="0">
                <a:solidFill>
                  <a:srgbClr val="0000FF"/>
                </a:solidFill>
              </a:rPr>
              <a:t>?</a:t>
            </a:r>
            <a:endParaRPr lang="ru-RU" sz="2400" b="1" i="1" dirty="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  <a:buSzTx/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   </a:t>
            </a:r>
          </a:p>
          <a:p>
            <a:pPr>
              <a:buClr>
                <a:srgbClr val="0000FF"/>
              </a:buClr>
              <a:buSzTx/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     Оцените </a:t>
            </a:r>
            <a:r>
              <a:rPr lang="ru-RU" sz="2400" b="1" i="1" dirty="0">
                <a:solidFill>
                  <a:srgbClr val="0000FF"/>
                </a:solidFill>
              </a:rPr>
              <a:t>своё личное отношение к пройденной теме по </a:t>
            </a:r>
            <a:r>
              <a:rPr lang="ru-RU" sz="2400" b="1" i="1" dirty="0" smtClean="0">
                <a:solidFill>
                  <a:srgbClr val="0000FF"/>
                </a:solidFill>
              </a:rPr>
              <a:t>шкале:</a:t>
            </a:r>
            <a:endParaRPr lang="ru-RU" sz="2400" b="1" i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0000FF"/>
                </a:solidFill>
              </a:rPr>
              <a:t>           </a:t>
            </a:r>
            <a:r>
              <a:rPr lang="ru-RU" sz="2400" b="1" i="1" dirty="0" smtClean="0">
                <a:solidFill>
                  <a:srgbClr val="0000FF"/>
                </a:solidFill>
              </a:rPr>
              <a:t>            </a:t>
            </a:r>
            <a:r>
              <a:rPr lang="ru-RU" sz="2400" b="1" i="1" dirty="0">
                <a:solidFill>
                  <a:schemeClr val="accent2"/>
                </a:solidFill>
              </a:rPr>
              <a:t>А) отличное</a:t>
            </a:r>
            <a:r>
              <a:rPr lang="ru-RU" sz="2400" b="1" i="1" dirty="0">
                <a:solidFill>
                  <a:srgbClr val="0000FF"/>
                </a:solidFill>
              </a:rPr>
              <a:t>                         </a:t>
            </a:r>
            <a:r>
              <a:rPr lang="ru-RU" sz="2400" b="1" i="1" dirty="0">
                <a:solidFill>
                  <a:srgbClr val="009900"/>
                </a:solidFill>
              </a:rPr>
              <a:t>Б) хорошее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0000FF"/>
                </a:solidFill>
              </a:rPr>
              <a:t>          </a:t>
            </a:r>
            <a:r>
              <a:rPr lang="ru-RU" sz="2400" b="1" i="1" dirty="0" smtClean="0">
                <a:solidFill>
                  <a:srgbClr val="0000FF"/>
                </a:solidFill>
              </a:rPr>
              <a:t>                           </a:t>
            </a:r>
            <a:r>
              <a:rPr lang="ru-RU" sz="2400" b="1" i="1" dirty="0">
                <a:solidFill>
                  <a:srgbClr val="0000FF"/>
                </a:solidFill>
              </a:rPr>
              <a:t>В) удовлетворительное</a:t>
            </a: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endParaRPr lang="ru-RU" sz="2400" b="1" i="1" dirty="0">
              <a:solidFill>
                <a:srgbClr val="0000FF"/>
              </a:solidFill>
            </a:endParaRPr>
          </a:p>
          <a:p>
            <a:pPr>
              <a:buClr>
                <a:srgbClr val="0000CC"/>
              </a:buClr>
              <a:buFont typeface="Wingdings" pitchFamily="2" charset="2"/>
              <a:buNone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46085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   рефлексия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717925" y="3470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mic Sans MS" pitchFamily="66" charset="0"/>
            </a:endParaRPr>
          </a:p>
        </p:txBody>
      </p:sp>
      <p:pic>
        <p:nvPicPr>
          <p:cNvPr id="18439" name="Picture 7" descr="99070f1033d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93096"/>
            <a:ext cx="2051050" cy="1844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2339752" y="1196752"/>
            <a:ext cx="6480274" cy="3960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повторение - </a:t>
            </a:r>
          </a:p>
          <a:p>
            <a:pPr algn="ctr">
              <a:buNone/>
            </a:pP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основа  прочного</a:t>
            </a:r>
          </a:p>
          <a:p>
            <a:pPr algn="ctr">
              <a:buNone/>
            </a:pP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   запоминания</a:t>
            </a:r>
          </a:p>
        </p:txBody>
      </p:sp>
      <p:pic>
        <p:nvPicPr>
          <p:cNvPr id="33797" name="Picture 5" descr="cd0f976cf70c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60351"/>
            <a:ext cx="2186966" cy="216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_2c3a3_b9f00cc7_-1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642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et_reptiles_front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476672"/>
            <a:ext cx="5669354" cy="5163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504" y="1268760"/>
            <a:ext cx="291581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способны к гипнотическому взгляду;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олгожителями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ужасно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кровожадны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б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ыстры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юрки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ужасно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переменчивы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стали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символом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медицины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60648"/>
            <a:ext cx="2808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 они?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ервые пресмыкающиеся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260648"/>
            <a:ext cx="6984776" cy="4522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627784" y="508518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04F27"/>
                </a:solidFill>
              </a:rPr>
              <a:t>Современные </a:t>
            </a:r>
            <a:r>
              <a:rPr lang="ru-RU" b="1" dirty="0" smtClean="0">
                <a:solidFill>
                  <a:srgbClr val="504F27"/>
                </a:solidFill>
              </a:rPr>
              <a:t>пресмыкающиеся представляют собой лишь разрозненные остатки  богатого и разнообразного мира рептилий. Населяющих  Землю в мезозойскую эру.</a:t>
            </a:r>
            <a:endParaRPr lang="ru-RU" b="1" dirty="0">
              <a:solidFill>
                <a:srgbClr val="504F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76056" y="548680"/>
            <a:ext cx="3412346" cy="257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0018-027-Mama-krokodilikha-vykapyvaet-v-pribrezhnom-peske-neglubokuju-noru-i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51520" y="332656"/>
            <a:ext cx="3240360" cy="2039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843808" y="5445224"/>
            <a:ext cx="5970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Отряд Чешуйчатые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6" descr="25558688883d175d1581o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043608" y="2276872"/>
            <a:ext cx="345638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 l="20467" t="16930" b="12416"/>
          <a:stretch>
            <a:fillRect/>
          </a:stretch>
        </p:blipFill>
        <p:spPr>
          <a:xfrm>
            <a:off x="4932040" y="3573016"/>
            <a:ext cx="2761228" cy="18237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6156176" y="116632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Змея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—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символ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мудрости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D:\Documents and Settings\Светлана Юрьевна\Рабочий стол\пресмыкающиеся\cr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1114">
            <a:off x="228400" y="2228884"/>
            <a:ext cx="3168701" cy="2361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D:\Documents and Settings\Светлана Юрьевна\Рабочий стол\пресмыкающиеся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2116137" cy="2863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2" name="Picture 2" descr="D:\Documents and Settings\Светлана Юрьевна\Рабочий стол\пресмыкающиеся\original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901203">
            <a:off x="5255766" y="753150"/>
            <a:ext cx="3600450" cy="2695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3007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Отряд </a:t>
            </a:r>
            <a:endParaRPr lang="ru-RU" sz="4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Крокодилы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485" name="Picture 5" descr="D:\Documents and Settings\Светлана Юрьевна\Рабочий стол\пресмыкающиеся\590098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429000"/>
            <a:ext cx="3857625" cy="2571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D:\Documents and Settings\Светлана Юрьевна\Рабочий стол\пресмыкающиеся\large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21290851">
            <a:off x="5816184" y="1899288"/>
            <a:ext cx="2914650" cy="2181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148064" y="5589240"/>
            <a:ext cx="38054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Отряд Черепахи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4577" name="Picture 1" descr="D:\Documents and Settings\Светлана Юрьевна\Рабочий стол\пресмыкающиеся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4754">
            <a:off x="2490440" y="3794760"/>
            <a:ext cx="2834159" cy="1938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78" name="Picture 2" descr="D:\Documents and Settings\Светлана Юрьевна\Рабочий стол\пресмыкающиеся\3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27472">
            <a:off x="6548228" y="3821081"/>
            <a:ext cx="1835438" cy="2076667"/>
          </a:xfrm>
          <a:prstGeom prst="rect">
            <a:avLst/>
          </a:prstGeom>
          <a:noFill/>
        </p:spPr>
      </p:pic>
      <p:pic>
        <p:nvPicPr>
          <p:cNvPr id="24579" name="Picture 3" descr="D:\Documents and Settings\Светлана Юрьевна\Рабочий стол\пресмыкающиеся\265px-Haeckel_Chelonia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79512" y="188640"/>
            <a:ext cx="2592288" cy="3638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2" name="Picture 6" descr="D:\Documents and Settings\Светлана Юрьевна\Рабочий стол\пресмыкающиеся\wall_5166_large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4427984" y="260648"/>
            <a:ext cx="3657600" cy="1619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4" descr="D:\Documents and Settings\Светлана Юрьевна\Рабочий стол\пресмыкающиеся\images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700808"/>
            <a:ext cx="2703041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:\Documents and Settings\Светлана Юрьевна\Рабочий стол\пресмыкающиеся\25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1520" y="188640"/>
            <a:ext cx="4343400" cy="2638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347864" y="5373216"/>
            <a:ext cx="51294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Отряд Клювоголовые 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57" name="Picture 1" descr="D:\Documents and Settings\Светлана Юрьевна\Рабочий стол\пресмыкающиеся\загружено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516216" y="260648"/>
            <a:ext cx="2390775" cy="1914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59" name="Picture 3" descr="D:\Documents and Settings\Светлана Юрьевна\Рабочий стол\пресмыкающиеся\images (2)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83968" y="2132856"/>
            <a:ext cx="2448272" cy="3210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58" name="Picture 2" descr="D:\Documents and Settings\Светлана Юрьевна\Рабочий стол\пресмыкающиеся\Sphenodon punctat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6769">
            <a:off x="1754404" y="3262649"/>
            <a:ext cx="2029895" cy="1514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61" name="Picture 5" descr="D:\Documents and Settings\Светлана Юрьевна\Рабочий стол\пресмыкающиеся\skolko_suschestvuet_otryadov_presmykayuschihsya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708920"/>
            <a:ext cx="2072159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323851" y="260351"/>
            <a:ext cx="5832325" cy="86439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ФИЗКУЛЬТМИНУТКА</a:t>
            </a:r>
          </a:p>
        </p:txBody>
      </p:sp>
      <p:pic>
        <p:nvPicPr>
          <p:cNvPr id="30726" name="Picture 6" descr="0_8ad6_18898049_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5" y="0"/>
            <a:ext cx="2270125" cy="2276475"/>
          </a:xfrm>
          <a:prstGeom prst="rect">
            <a:avLst/>
          </a:prstGeom>
          <a:noFill/>
        </p:spPr>
      </p:pic>
      <p:pic>
        <p:nvPicPr>
          <p:cNvPr id="30727" name="Picture 7" descr="1957270_4929_sq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64732"/>
            <a:ext cx="2808312" cy="257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8" name="Picture 8" descr="image005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79388" y="1384937"/>
            <a:ext cx="3024460" cy="206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9" name="Picture 9" descr="nature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141663"/>
            <a:ext cx="2952750" cy="194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3419872" y="1628800"/>
            <a:ext cx="3240087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НАКЛОНЫ ТУЛОВИЩА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СТОРОНУ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483768" y="3645024"/>
            <a:ext cx="3616118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ВЗМАХИ</a:t>
            </a:r>
            <a:r>
              <a:rPr lang="ru-RU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РУКАМИ</a:t>
            </a:r>
            <a:r>
              <a:rPr lang="ru-RU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275856" y="5517232"/>
            <a:ext cx="33131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32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ПРИСЕДАНИЯ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288</TotalTime>
  <Words>435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training-01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Оценивание работ:</vt:lpstr>
      <vt:lpstr>Слайд 18</vt:lpstr>
      <vt:lpstr>Слайд 19</vt:lpstr>
      <vt:lpstr>Домашнее задание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Светлана Юрьевна</cp:lastModifiedBy>
  <cp:revision>27</cp:revision>
  <dcterms:created xsi:type="dcterms:W3CDTF">2012-07-31T13:58:46Z</dcterms:created>
  <dcterms:modified xsi:type="dcterms:W3CDTF">2014-01-30T11:29:53Z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