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74" r:id="rId3"/>
    <p:sldId id="301" r:id="rId4"/>
    <p:sldId id="307" r:id="rId5"/>
    <p:sldId id="306" r:id="rId6"/>
    <p:sldId id="305" r:id="rId7"/>
    <p:sldId id="304" r:id="rId8"/>
    <p:sldId id="303" r:id="rId9"/>
    <p:sldId id="302" r:id="rId10"/>
    <p:sldId id="261" r:id="rId11"/>
    <p:sldId id="257" r:id="rId12"/>
    <p:sldId id="259" r:id="rId13"/>
    <p:sldId id="276" r:id="rId14"/>
    <p:sldId id="282" r:id="rId15"/>
    <p:sldId id="264" r:id="rId16"/>
    <p:sldId id="278" r:id="rId17"/>
    <p:sldId id="277" r:id="rId18"/>
    <p:sldId id="291" r:id="rId19"/>
    <p:sldId id="290" r:id="rId20"/>
    <p:sldId id="289" r:id="rId21"/>
    <p:sldId id="283" r:id="rId22"/>
    <p:sldId id="258" r:id="rId23"/>
    <p:sldId id="308" r:id="rId24"/>
    <p:sldId id="280" r:id="rId25"/>
    <p:sldId id="268" r:id="rId26"/>
    <p:sldId id="309" r:id="rId27"/>
    <p:sldId id="292" r:id="rId28"/>
    <p:sldId id="27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9655E"/>
    <a:srgbClr val="4C5D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37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notesViewPr>
    <p:cSldViewPr>
      <p:cViewPr varScale="1">
        <p:scale>
          <a:sx n="90" d="100"/>
          <a:sy n="90" d="100"/>
        </p:scale>
        <p:origin x="-188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9F3A82-DB12-47F6-A569-CD7F2B8992E1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4639F1-1ABF-4775-B960-5A5B296C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8C582-541D-4730-A1C1-AD5292E9014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F94EB6-E213-4448-A319-413095E5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6D49DC-B735-45D6-BCCB-8EA5C9FA976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B4D5C0-32B0-47FA-8E4F-BD0AA8C2CDB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214D1-1B22-4197-9BFF-AE52F844987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5A01-4FFB-40BF-84E3-5909D4733C6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60E6-73A6-4B1D-8A09-DBA3C485A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E23-0A37-4F56-9590-D4F51346D941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6036-0838-47A8-BE7B-A24FF4661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3496-B567-4EAA-8D43-11268BA9F7A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6E1D-C1EE-4120-8F87-F3E68304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D04F-5856-44DD-9722-A107D8C08802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24E8-DE80-4381-ADA3-25443CF00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81C2-EC46-4C8E-B58E-9D0F6317F675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F14C-F051-4DD6-A660-CFC2E600C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1AD5-8451-45D0-B9C5-C5D80C9F516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6FE7-33CF-4F63-986E-7F2CBCD99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8A5B-3D9B-4648-9694-B073AF2B686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36E1-6EA0-4D78-AA39-8BE8F9F33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0399-A9D1-43DE-922F-ABCA0B41D21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9CA1-27D9-476D-BC03-C22845B7E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EA89-07A6-4FB2-AC38-558FDFAFCFF0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E70C-2556-4F95-8309-F68BC095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F926-14F5-415F-AA76-95B862FA3DF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63EF-B98B-4433-9C2D-B79FF5CF2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CD46-BBC4-4C98-AD85-AC188EB5DCAA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CEB4-8370-4308-AAEC-1CD773D2A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6FA7B-8CC4-48F4-A0DE-4322F02FCA54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FAC8F-E8DD-4AC7-A07D-E985F4CB0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91" r:id="rId2"/>
    <p:sldLayoutId id="2147484100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101" r:id="rId9"/>
    <p:sldLayoutId id="2147484097" r:id="rId10"/>
    <p:sldLayoutId id="214748409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mentoday.ru/wp-content/uploads/2012/03/Untitled-411.jpg" TargetMode="External"/><Relationship Id="rId2" Type="http://schemas.openxmlformats.org/officeDocument/2006/relationships/hyperlink" Target="http://images.yandex.ru/yandsearch?source=wiz&amp;uinfo=sw-1261-sh-933-fw-1036-fh-598-pd-1&amp;p=1&amp;text=%D0%9D%D0%B5%D0%B7%D0%BD%D0%B0%D0%B9%D0%BA%D0%B0&amp;noreask=1&amp;pos=42&amp;rpt=simage&amp;lr=10716&amp;img_url=http://img-fotki.yandex.ru/get/5406/lulu0501.31/0_58495_68ca8faf_XLhttp://images.yandex.ru/?lr=10716&amp;source=w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1835150"/>
            <a:ext cx="4968875" cy="2163763"/>
          </a:xfrm>
        </p:spPr>
        <p:txBody>
          <a:bodyPr/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/>
              <a:t>Обобщающий урок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/>
              <a:t>по русскому языку  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/>
              <a:t>в 7 классе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/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/>
              <a:t>Подготовила 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/>
              <a:t>учитель русского языка и литературы </a:t>
            </a:r>
            <a:endParaRPr lang="ru-RU" b="1" dirty="0" smtClean="0"/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/>
              <a:t>МАОУ </a:t>
            </a:r>
            <a:r>
              <a:rPr lang="ru-RU" b="1" dirty="0"/>
              <a:t>«Лицей» 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/>
              <a:t>г. Балашиха Московской обл. 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err="1"/>
              <a:t>Егупова</a:t>
            </a:r>
            <a:r>
              <a:rPr lang="ru-RU" b="1" dirty="0"/>
              <a:t> Альбина Геннадьевна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496944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Для чего Незнайка </a:t>
            </a:r>
            <a:br>
              <a:rPr lang="ru-RU" dirty="0" smtClean="0"/>
            </a:br>
            <a:r>
              <a:rPr lang="ru-RU" dirty="0" smtClean="0"/>
              <a:t>пришел в школу?</a:t>
            </a:r>
            <a:br>
              <a:rPr lang="ru-RU" dirty="0" smtClean="0"/>
            </a:br>
            <a:r>
              <a:rPr lang="ru-RU" dirty="0" smtClean="0"/>
              <a:t>Или Н и НН </a:t>
            </a:r>
            <a:br>
              <a:rPr lang="ru-RU" dirty="0" smtClean="0"/>
            </a:br>
            <a:r>
              <a:rPr lang="ru-RU" dirty="0" smtClean="0"/>
              <a:t>в разных частях речи</a:t>
            </a:r>
            <a:endParaRPr lang="ru-RU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692150"/>
            <a:ext cx="3481387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196975"/>
            <a:ext cx="3124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29200" y="1196752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Текст 5"/>
          <p:cNvSpPr>
            <a:spLocks noGrp="1"/>
          </p:cNvSpPr>
          <p:nvPr>
            <p:ph type="body" sz="half" idx="2"/>
          </p:nvPr>
        </p:nvSpPr>
        <p:spPr>
          <a:xfrm>
            <a:off x="900113" y="2060575"/>
            <a:ext cx="3694112" cy="2163763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70C0"/>
                </a:solidFill>
              </a:rPr>
              <a:t>- Ничего не пойму! 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70C0"/>
                </a:solidFill>
              </a:rPr>
              <a:t>- Как отличить причастие от прилагательного?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70C0"/>
                </a:solidFill>
              </a:rPr>
              <a:t>- Что такое полное причастие, что такое краткое? 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1557338"/>
            <a:ext cx="3071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4"/>
          <p:cNvSpPr>
            <a:spLocks noGrp="1"/>
          </p:cNvSpPr>
          <p:nvPr>
            <p:ph type="body" sz="half" idx="2"/>
          </p:nvPr>
        </p:nvSpPr>
        <p:spPr>
          <a:xfrm>
            <a:off x="0" y="-1093788"/>
            <a:ext cx="8597900" cy="4392613"/>
          </a:xfrm>
          <a:ln w="22225"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1800" b="1" i="1" smtClean="0">
                <a:solidFill>
                  <a:srgbClr val="FF0000"/>
                </a:solidFill>
              </a:rPr>
              <a:t>     	 Какой?                   Как?                Что?                 Каков?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i="1" smtClean="0">
                <a:solidFill>
                  <a:srgbClr val="FF0000"/>
                </a:solidFill>
              </a:rPr>
              <a:t>           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z="2400" i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z="2400" i="1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Воспроизведем алгоритм выбора</a:t>
            </a:r>
            <a:r>
              <a:rPr lang="ru-RU" sz="2400" dirty="0"/>
              <a:t> </a:t>
            </a:r>
            <a:r>
              <a:rPr lang="ru-RU" sz="2400" dirty="0" smtClean="0"/>
              <a:t>Н и НН в словах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Сначала поставим вопрос и определим часть речи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98575" y="2060575"/>
            <a:ext cx="2889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171825" y="2085975"/>
            <a:ext cx="2873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38700" y="2060575"/>
            <a:ext cx="2873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51625" y="2060575"/>
            <a:ext cx="2889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1004" y="2864631"/>
            <a:ext cx="2132114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861504">
            <a:off x="835819" y="3786981"/>
            <a:ext cx="2873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035959">
            <a:off x="2051050" y="3781425"/>
            <a:ext cx="288925" cy="73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9425" y="2927350"/>
            <a:ext cx="1423988" cy="7096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57875" y="2924175"/>
            <a:ext cx="2103438" cy="7096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92400" y="2886075"/>
            <a:ext cx="1443038" cy="7096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2" name="TextBox 16"/>
          <p:cNvSpPr txBox="1">
            <a:spLocks noChangeArrowheads="1"/>
          </p:cNvSpPr>
          <p:nvPr/>
        </p:nvSpPr>
        <p:spPr bwMode="auto">
          <a:xfrm>
            <a:off x="434975" y="2989263"/>
            <a:ext cx="210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полная форма </a:t>
            </a:r>
          </a:p>
        </p:txBody>
      </p:sp>
      <p:sp>
        <p:nvSpPr>
          <p:cNvPr id="9233" name="TextBox 29"/>
          <p:cNvSpPr txBox="1">
            <a:spLocks noChangeArrowheads="1"/>
          </p:cNvSpPr>
          <p:nvPr/>
        </p:nvSpPr>
        <p:spPr bwMode="auto">
          <a:xfrm>
            <a:off x="2695575" y="3009900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наречие</a:t>
            </a:r>
            <a:endParaRPr lang="ru-RU" altLang="ru-RU" b="1"/>
          </a:p>
        </p:txBody>
      </p:sp>
      <p:sp>
        <p:nvSpPr>
          <p:cNvPr id="9234" name="TextBox 7167"/>
          <p:cNvSpPr txBox="1">
            <a:spLocks noChangeArrowheads="1"/>
          </p:cNvSpPr>
          <p:nvPr/>
        </p:nvSpPr>
        <p:spPr bwMode="auto">
          <a:xfrm>
            <a:off x="4289425" y="3048000"/>
            <a:ext cx="142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сущ. </a:t>
            </a:r>
            <a:endParaRPr lang="ru-RU" altLang="ru-RU" b="1"/>
          </a:p>
        </p:txBody>
      </p:sp>
      <p:sp>
        <p:nvSpPr>
          <p:cNvPr id="9235" name="TextBox 7168"/>
          <p:cNvSpPr txBox="1">
            <a:spLocks noChangeArrowheads="1"/>
          </p:cNvSpPr>
          <p:nvPr/>
        </p:nvSpPr>
        <p:spPr bwMode="auto">
          <a:xfrm>
            <a:off x="5888038" y="3051175"/>
            <a:ext cx="207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краткая форма</a:t>
            </a:r>
          </a:p>
        </p:txBody>
      </p:sp>
      <p:sp>
        <p:nvSpPr>
          <p:cNvPr id="36" name="Стрелка вниз 35"/>
          <p:cNvSpPr/>
          <p:nvPr/>
        </p:nvSpPr>
        <p:spPr>
          <a:xfrm rot="2336050">
            <a:off x="5589588" y="3859213"/>
            <a:ext cx="28892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9144781">
            <a:off x="7959725" y="3859213"/>
            <a:ext cx="28892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865" y="4797152"/>
            <a:ext cx="1845839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4346" y="4792850"/>
            <a:ext cx="1826063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05377" y="4824416"/>
            <a:ext cx="1382970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09623" y="4839749"/>
            <a:ext cx="1436665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0" name="TextBox 7170"/>
          <p:cNvSpPr txBox="1">
            <a:spLocks noChangeArrowheads="1"/>
          </p:cNvSpPr>
          <p:nvPr/>
        </p:nvSpPr>
        <p:spPr bwMode="auto">
          <a:xfrm>
            <a:off x="22225" y="4930775"/>
            <a:ext cx="198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прилагательное</a:t>
            </a:r>
            <a:r>
              <a:rPr lang="ru-RU" altLang="ru-RU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251" name="TextBox 7171"/>
          <p:cNvSpPr txBox="1">
            <a:spLocks noChangeArrowheads="1"/>
          </p:cNvSpPr>
          <p:nvPr/>
        </p:nvSpPr>
        <p:spPr bwMode="auto">
          <a:xfrm>
            <a:off x="2165350" y="4930775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причастие </a:t>
            </a:r>
            <a:r>
              <a:rPr lang="ru-RU" altLang="ru-RU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6684963" y="3886200"/>
            <a:ext cx="287337" cy="73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86432" y="4825692"/>
            <a:ext cx="1450064" cy="67662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6" name="TextBox 7175"/>
          <p:cNvSpPr txBox="1">
            <a:spLocks noChangeArrowheads="1"/>
          </p:cNvSpPr>
          <p:nvPr/>
        </p:nvSpPr>
        <p:spPr bwMode="auto">
          <a:xfrm>
            <a:off x="7391400" y="4826000"/>
            <a:ext cx="18399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отглагольное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прилагат.</a:t>
            </a:r>
            <a:endParaRPr lang="ru-RU" altLang="ru-RU" b="1"/>
          </a:p>
          <a:p>
            <a:endParaRPr lang="ru-RU" altLang="ru-RU"/>
          </a:p>
        </p:txBody>
      </p:sp>
      <p:sp>
        <p:nvSpPr>
          <p:cNvPr id="9257" name="TextBox 7176"/>
          <p:cNvSpPr txBox="1">
            <a:spLocks noChangeArrowheads="1"/>
          </p:cNvSpPr>
          <p:nvPr/>
        </p:nvSpPr>
        <p:spPr bwMode="auto">
          <a:xfrm>
            <a:off x="6122988" y="5645150"/>
            <a:ext cx="1243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rgbClr val="FF0000"/>
                </a:solidFill>
              </a:rPr>
              <a:t>кем?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заменить 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глаголом </a:t>
            </a:r>
          </a:p>
        </p:txBody>
      </p:sp>
      <p:sp>
        <p:nvSpPr>
          <p:cNvPr id="9258" name="TextBox 7177"/>
          <p:cNvSpPr txBox="1">
            <a:spLocks noChangeArrowheads="1"/>
          </p:cNvSpPr>
          <p:nvPr/>
        </p:nvSpPr>
        <p:spPr bwMode="auto">
          <a:xfrm>
            <a:off x="7278688" y="5651500"/>
            <a:ext cx="186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rgbClr val="FF0000"/>
                </a:solidFill>
              </a:rPr>
              <a:t>характеристика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заменить 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полной формой</a:t>
            </a:r>
          </a:p>
        </p:txBody>
      </p:sp>
      <p:sp>
        <p:nvSpPr>
          <p:cNvPr id="9259" name="TextBox 7178"/>
          <p:cNvSpPr txBox="1">
            <a:spLocks noChangeArrowheads="1"/>
          </p:cNvSpPr>
          <p:nvPr/>
        </p:nvSpPr>
        <p:spPr bwMode="auto">
          <a:xfrm>
            <a:off x="2165350" y="5651500"/>
            <a:ext cx="1468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rgbClr val="FF0000"/>
                </a:solidFill>
              </a:rPr>
              <a:t>образовано 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от глагола</a:t>
            </a:r>
          </a:p>
        </p:txBody>
      </p:sp>
      <p:sp>
        <p:nvSpPr>
          <p:cNvPr id="9260" name="TextBox 7179"/>
          <p:cNvSpPr txBox="1">
            <a:spLocks noChangeArrowheads="1"/>
          </p:cNvSpPr>
          <p:nvPr/>
        </p:nvSpPr>
        <p:spPr bwMode="auto">
          <a:xfrm>
            <a:off x="119063" y="5662613"/>
            <a:ext cx="140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rgbClr val="FF0000"/>
                </a:solidFill>
              </a:rPr>
              <a:t>образовано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от сущ. </a:t>
            </a:r>
            <a:endParaRPr lang="ru-RU" altLang="ru-RU"/>
          </a:p>
        </p:txBody>
      </p:sp>
      <p:sp>
        <p:nvSpPr>
          <p:cNvPr id="9261" name="TextBox 7180"/>
          <p:cNvSpPr txBox="1">
            <a:spLocks noChangeArrowheads="1"/>
          </p:cNvSpPr>
          <p:nvPr/>
        </p:nvSpPr>
        <p:spPr bwMode="auto">
          <a:xfrm>
            <a:off x="4491038" y="4824413"/>
            <a:ext cx="1506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отыменное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прилагат. </a:t>
            </a:r>
            <a:endParaRPr lang="ru-RU" altLang="ru-RU" b="1"/>
          </a:p>
        </p:txBody>
      </p:sp>
      <p:sp>
        <p:nvSpPr>
          <p:cNvPr id="9262" name="Прямоугольник 7181"/>
          <p:cNvSpPr>
            <a:spLocks noChangeArrowheads="1"/>
          </p:cNvSpPr>
          <p:nvPr/>
        </p:nvSpPr>
        <p:spPr bwMode="auto">
          <a:xfrm>
            <a:off x="6010275" y="4965700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причастие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9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9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9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9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9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23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5029200" y="685584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1628775"/>
            <a:ext cx="8569325" cy="5040313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70C0"/>
                </a:solidFill>
              </a:rPr>
              <a:t>- Теперь понятно!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z="2400" b="1" smtClean="0">
              <a:solidFill>
                <a:srgbClr val="0070C0"/>
              </a:solidFill>
            </a:endParaRP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70C0"/>
                </a:solidFill>
              </a:rPr>
              <a:t>- Когда же пишется Н, а когда НН?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z="2400" i="1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/>
              <a:t>Серебряные часы, балованный ребенок, бешено мчаться, комфортабельная гостиница.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/>
              <a:t> Девочка послушна и воспитанна. Встреча выпускников нашей школы была организована и в этом году. Сибиряки обычно всегда сдержанны. Собрание прошло организованно. Сюжеты некоторых произведений сложны и запутанны.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387424"/>
            <a:ext cx="6383338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Определите части речи</a:t>
            </a:r>
            <a:endParaRPr lang="ru-RU" sz="36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852488"/>
            <a:ext cx="2232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Воспроизведем алгоритм </a:t>
            </a:r>
            <a:r>
              <a:rPr lang="ru-RU" sz="2400" dirty="0" smtClean="0"/>
              <a:t>выбора</a:t>
            </a:r>
            <a:r>
              <a:rPr lang="ru-RU" sz="2400" dirty="0"/>
              <a:t> </a:t>
            </a:r>
            <a:r>
              <a:rPr lang="ru-RU" sz="2400" dirty="0" smtClean="0"/>
              <a:t>Н </a:t>
            </a:r>
            <a:r>
              <a:rPr lang="ru-RU" sz="2400" dirty="0"/>
              <a:t>и НН в </a:t>
            </a:r>
            <a:r>
              <a:rPr lang="ru-RU" sz="2400" dirty="0" smtClean="0"/>
              <a:t>словах</a:t>
            </a:r>
            <a:br>
              <a:rPr lang="ru-RU" sz="2400" dirty="0" smtClean="0"/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и НН в прилагательных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715" y="3445743"/>
            <a:ext cx="2176700" cy="7094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2573" y="2384102"/>
            <a:ext cx="2284842" cy="85348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3206750" y="1593850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прилагательное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07088" y="4378325"/>
            <a:ext cx="2170112" cy="12176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6800" y="5414963"/>
            <a:ext cx="2130425" cy="139858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07088" y="5759450"/>
            <a:ext cx="2187575" cy="6461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1531938"/>
            <a:ext cx="1855788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65213" y="2216150"/>
            <a:ext cx="2132012" cy="879475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69975" y="4578350"/>
            <a:ext cx="2098675" cy="7191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2200" y="3213100"/>
            <a:ext cx="2120900" cy="646113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84263" y="3976688"/>
            <a:ext cx="2087562" cy="48895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55713" y="2193925"/>
            <a:ext cx="1612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ан, ян</a:t>
            </a:r>
          </a:p>
          <a:p>
            <a:pPr algn="ctr"/>
            <a:r>
              <a:rPr lang="ru-RU" altLang="ru-RU" i="1"/>
              <a:t>серебряный  </a:t>
            </a:r>
          </a:p>
          <a:p>
            <a:pPr algn="ctr"/>
            <a:r>
              <a:rPr lang="ru-RU" altLang="ru-RU" i="1"/>
              <a:t>кожаный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76375" y="3154363"/>
            <a:ext cx="106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ин </a:t>
            </a:r>
          </a:p>
          <a:p>
            <a:pPr algn="ctr"/>
            <a:r>
              <a:rPr lang="ru-RU" altLang="ru-RU" i="1"/>
              <a:t>гусиный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14425" y="4037013"/>
            <a:ext cx="1998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Искл. </a:t>
            </a:r>
            <a:r>
              <a:rPr lang="ru-RU" altLang="ru-RU" i="1"/>
              <a:t>ветреный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22375" y="4565650"/>
            <a:ext cx="1757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Без суффикса</a:t>
            </a:r>
          </a:p>
          <a:p>
            <a:pPr algn="ctr"/>
            <a:r>
              <a:rPr lang="ru-RU" altLang="ru-RU" i="1"/>
              <a:t>юный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104900" y="5322888"/>
            <a:ext cx="2119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/>
              <a:t>масляное пятно (сделанный из </a:t>
            </a:r>
          </a:p>
          <a:p>
            <a:pPr algn="ctr"/>
            <a:r>
              <a:rPr lang="ru-RU" altLang="ru-RU" i="1"/>
              <a:t>масла, прил.)</a:t>
            </a:r>
          </a:p>
          <a:p>
            <a:pPr algn="ctr"/>
            <a:r>
              <a:rPr lang="ru-RU" altLang="ru-RU" i="1"/>
              <a:t>масленый блин(прич.)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397500" y="2349500"/>
            <a:ext cx="307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</a:rPr>
              <a:t>онн, енн</a:t>
            </a:r>
          </a:p>
          <a:p>
            <a:pPr algn="ctr"/>
            <a:r>
              <a:rPr lang="ru-RU" altLang="ru-RU" i="1">
                <a:solidFill>
                  <a:srgbClr val="000000"/>
                </a:solidFill>
              </a:rPr>
              <a:t>демонстрационный </a:t>
            </a:r>
          </a:p>
          <a:p>
            <a:pPr algn="ctr"/>
            <a:r>
              <a:rPr lang="ru-RU" altLang="ru-RU" i="1">
                <a:solidFill>
                  <a:srgbClr val="000000"/>
                </a:solidFill>
              </a:rPr>
              <a:t>безветренный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356350" y="3444875"/>
            <a:ext cx="114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н +н</a:t>
            </a:r>
          </a:p>
          <a:p>
            <a:pPr algn="ctr"/>
            <a:r>
              <a:rPr lang="ru-RU" altLang="ru-RU" i="1"/>
              <a:t>длинный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246813" y="4395788"/>
            <a:ext cx="1539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Искл.</a:t>
            </a:r>
          </a:p>
          <a:p>
            <a:pPr algn="ctr"/>
            <a:r>
              <a:rPr lang="ru-RU" altLang="ru-RU" i="1"/>
              <a:t>стеклянный</a:t>
            </a:r>
          </a:p>
          <a:p>
            <a:pPr algn="ctr"/>
            <a:r>
              <a:rPr lang="ru-RU" altLang="ru-RU" i="1"/>
              <a:t>оловянный</a:t>
            </a:r>
            <a:br>
              <a:rPr lang="ru-RU" altLang="ru-RU" i="1"/>
            </a:br>
            <a:r>
              <a:rPr lang="ru-RU" altLang="ru-RU" i="1"/>
              <a:t>деревянный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56350" y="5791200"/>
            <a:ext cx="1406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На –мя</a:t>
            </a:r>
          </a:p>
          <a:p>
            <a:pPr algn="ctr"/>
            <a:r>
              <a:rPr lang="ru-RU" altLang="ru-RU" i="1"/>
              <a:t>временный</a:t>
            </a:r>
          </a:p>
        </p:txBody>
      </p:sp>
      <p:sp>
        <p:nvSpPr>
          <p:cNvPr id="40" name="Стрелка вниз 39"/>
          <p:cNvSpPr/>
          <p:nvPr/>
        </p:nvSpPr>
        <p:spPr>
          <a:xfrm rot="3734852">
            <a:off x="2640806" y="1543844"/>
            <a:ext cx="287338" cy="742950"/>
          </a:xfrm>
          <a:prstGeom prst="downArrow">
            <a:avLst>
              <a:gd name="adj1" fmla="val 50000"/>
              <a:gd name="adj2" fmla="val 4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8298245">
            <a:off x="5509419" y="1548607"/>
            <a:ext cx="287337" cy="736600"/>
          </a:xfrm>
          <a:prstGeom prst="downArrow">
            <a:avLst>
              <a:gd name="adj1" fmla="val 50000"/>
              <a:gd name="adj2" fmla="val 4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63713" y="178117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05563" y="176053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252536" y="4005064"/>
            <a:ext cx="9396536" cy="309634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8">
              <a:defRPr/>
            </a:pPr>
            <a:r>
              <a:rPr lang="ru-RU" sz="2400" b="1" i="1" dirty="0" err="1"/>
              <a:t>Т</a:t>
            </a:r>
            <a:r>
              <a:rPr lang="ru-RU" sz="2400" b="1" i="1" dirty="0" err="1" smtClean="0"/>
              <a:t>ума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мгла, </a:t>
            </a:r>
            <a:r>
              <a:rPr lang="ru-RU" sz="2400" b="1" i="1" dirty="0" err="1"/>
              <a:t>багр</a:t>
            </a:r>
            <a:r>
              <a:rPr lang="ru-RU" sz="2400" b="1" i="1" dirty="0"/>
              <a:t>...</a:t>
            </a:r>
            <a:r>
              <a:rPr lang="ru-RU" sz="2400" b="1" i="1" dirty="0" err="1"/>
              <a:t>ый</a:t>
            </a:r>
            <a:r>
              <a:rPr lang="ru-RU" sz="2400" b="1" i="1" dirty="0"/>
              <a:t> закат, стари...</a:t>
            </a:r>
            <a:r>
              <a:rPr lang="ru-RU" sz="2400" b="1" i="1" dirty="0" err="1"/>
              <a:t>ое</a:t>
            </a:r>
            <a:r>
              <a:rPr lang="ru-RU" sz="2400" b="1" i="1" dirty="0"/>
              <a:t> оружие, </a:t>
            </a:r>
            <a:r>
              <a:rPr lang="ru-RU" sz="2400" b="1" i="1" dirty="0" err="1"/>
              <a:t>ветр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подруга, </a:t>
            </a:r>
            <a:r>
              <a:rPr lang="ru-RU" sz="2400" b="1" i="1" dirty="0" err="1"/>
              <a:t>бесчисле</a:t>
            </a:r>
            <a:r>
              <a:rPr lang="ru-RU" sz="2400" b="1" i="1" dirty="0"/>
              <a:t>...</a:t>
            </a:r>
            <a:r>
              <a:rPr lang="ru-RU" sz="2400" b="1" i="1" dirty="0" err="1"/>
              <a:t>ое</a:t>
            </a:r>
            <a:r>
              <a:rPr lang="ru-RU" sz="2400" b="1" i="1" dirty="0"/>
              <a:t> множество, </a:t>
            </a:r>
            <a:r>
              <a:rPr lang="ru-RU" sz="2400" b="1" i="1" dirty="0" err="1"/>
              <a:t>лебед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песня, </a:t>
            </a:r>
            <a:r>
              <a:rPr lang="ru-RU" sz="2400" b="1" i="1" dirty="0" err="1" smtClean="0"/>
              <a:t>сви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тушенка, </a:t>
            </a:r>
            <a:r>
              <a:rPr lang="ru-RU" sz="2400" b="1" i="1" dirty="0" err="1" smtClean="0"/>
              <a:t>песч</a:t>
            </a:r>
            <a:r>
              <a:rPr lang="ru-RU" sz="2400" b="1" i="1" dirty="0"/>
              <a:t>...</a:t>
            </a:r>
            <a:r>
              <a:rPr lang="ru-RU" sz="2400" b="1" i="1" dirty="0" err="1"/>
              <a:t>ый</a:t>
            </a:r>
            <a:r>
              <a:rPr lang="ru-RU" sz="2400" b="1" i="1" dirty="0"/>
              <a:t> берег, </a:t>
            </a:r>
            <a:r>
              <a:rPr lang="ru-RU" sz="2400" b="1" i="1" dirty="0" err="1"/>
              <a:t>каме</a:t>
            </a:r>
            <a:r>
              <a:rPr lang="ru-RU" sz="2400" b="1" i="1" dirty="0"/>
              <a:t>...</a:t>
            </a:r>
            <a:r>
              <a:rPr lang="ru-RU" sz="2400" b="1" i="1" dirty="0" err="1"/>
              <a:t>ый</a:t>
            </a:r>
            <a:r>
              <a:rPr lang="ru-RU" sz="2400" b="1" i="1" dirty="0"/>
              <a:t> дом, </a:t>
            </a:r>
            <a:r>
              <a:rPr lang="ru-RU" sz="2400" b="1" i="1" dirty="0" err="1"/>
              <a:t>моното</a:t>
            </a:r>
            <a:r>
              <a:rPr lang="ru-RU" sz="2400" b="1" i="1" dirty="0"/>
              <a:t>...</a:t>
            </a:r>
            <a:r>
              <a:rPr lang="ru-RU" sz="2400" b="1" i="1" dirty="0" err="1"/>
              <a:t>ые</a:t>
            </a:r>
            <a:r>
              <a:rPr lang="ru-RU" sz="2400" b="1" i="1" dirty="0"/>
              <a:t> звуки, </a:t>
            </a:r>
            <a:r>
              <a:rPr lang="ru-RU" sz="2400" b="1" i="1" dirty="0" err="1"/>
              <a:t>оловя</a:t>
            </a:r>
            <a:r>
              <a:rPr lang="ru-RU" sz="2400" b="1" i="1" dirty="0"/>
              <a:t>...</a:t>
            </a:r>
            <a:r>
              <a:rPr lang="ru-RU" sz="2400" b="1" i="1" dirty="0" err="1"/>
              <a:t>ые</a:t>
            </a:r>
            <a:r>
              <a:rPr lang="ru-RU" sz="2400" b="1" i="1" dirty="0"/>
              <a:t> солдатики, осе...</a:t>
            </a:r>
            <a:r>
              <a:rPr lang="ru-RU" sz="2400" b="1" i="1" dirty="0" err="1"/>
              <a:t>яя</a:t>
            </a:r>
            <a:r>
              <a:rPr lang="ru-RU" sz="2400" b="1" i="1" dirty="0"/>
              <a:t> погода, маши...</a:t>
            </a:r>
            <a:r>
              <a:rPr lang="ru-RU" sz="2400" b="1" i="1" dirty="0" err="1"/>
              <a:t>ое</a:t>
            </a:r>
            <a:r>
              <a:rPr lang="ru-RU" sz="2400" b="1" i="1" dirty="0"/>
              <a:t> отделение, дров...ой склад, </a:t>
            </a:r>
            <a:r>
              <a:rPr lang="ru-RU" sz="2400" b="1" i="1" dirty="0" err="1"/>
              <a:t>ветр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мельница, </a:t>
            </a:r>
            <a:r>
              <a:rPr lang="ru-RU" sz="2400" b="1" i="1" dirty="0" err="1"/>
              <a:t>безветре</a:t>
            </a:r>
            <a:r>
              <a:rPr lang="ru-RU" sz="2400" b="1" i="1" dirty="0"/>
              <a:t>...</a:t>
            </a:r>
            <a:r>
              <a:rPr lang="ru-RU" sz="2400" b="1" i="1" dirty="0" err="1"/>
              <a:t>ая</a:t>
            </a:r>
            <a:r>
              <a:rPr lang="ru-RU" sz="2400" b="1" i="1" dirty="0"/>
              <a:t> погода, ю...</a:t>
            </a:r>
            <a:r>
              <a:rPr lang="ru-RU" sz="2400" b="1" i="1" dirty="0" err="1"/>
              <a:t>ый</a:t>
            </a:r>
            <a:r>
              <a:rPr lang="ru-RU" sz="2400" b="1" i="1" dirty="0"/>
              <a:t> друг, </a:t>
            </a:r>
            <a:r>
              <a:rPr lang="ru-RU" sz="2400" b="1" i="1" dirty="0" err="1" smtClean="0"/>
              <a:t>недюжи</a:t>
            </a:r>
            <a:r>
              <a:rPr lang="ru-RU" sz="2400" b="1" i="1" dirty="0"/>
              <a:t>...</a:t>
            </a:r>
            <a:r>
              <a:rPr lang="ru-RU" sz="2400" b="1" i="1" dirty="0" err="1"/>
              <a:t>ые</a:t>
            </a:r>
            <a:r>
              <a:rPr lang="ru-RU" sz="2400" b="1" i="1" dirty="0"/>
              <a:t> способности, </a:t>
            </a:r>
            <a:r>
              <a:rPr lang="ru-RU" sz="2400" b="1" i="1" dirty="0" err="1" smtClean="0"/>
              <a:t>аукцио</a:t>
            </a:r>
            <a:r>
              <a:rPr lang="ru-RU" sz="2400" b="1" i="1" dirty="0"/>
              <a:t>...</a:t>
            </a:r>
            <a:r>
              <a:rPr lang="ru-RU" sz="2400" b="1" i="1" dirty="0" err="1"/>
              <a:t>ые</a:t>
            </a:r>
            <a:r>
              <a:rPr lang="ru-RU" sz="2400" b="1" i="1" dirty="0"/>
              <a:t> правила, </a:t>
            </a:r>
            <a:r>
              <a:rPr lang="ru-RU" sz="2400" b="1" i="1" dirty="0" err="1" smtClean="0"/>
              <a:t>двусторо</a:t>
            </a:r>
            <a:r>
              <a:rPr lang="ru-RU" sz="2400" b="1" i="1" dirty="0"/>
              <a:t>...</a:t>
            </a:r>
            <a:r>
              <a:rPr lang="ru-RU" sz="2400" b="1" i="1" dirty="0" err="1"/>
              <a:t>ий</a:t>
            </a:r>
            <a:r>
              <a:rPr lang="ru-RU" sz="2400" b="1" i="1" dirty="0"/>
              <a:t> договор, вое...</a:t>
            </a:r>
            <a:r>
              <a:rPr lang="ru-RU" sz="2400" b="1" i="1" dirty="0" err="1"/>
              <a:t>ая</a:t>
            </a:r>
            <a:r>
              <a:rPr lang="ru-RU" sz="2400" b="1" i="1" dirty="0"/>
              <a:t> </a:t>
            </a:r>
            <a:r>
              <a:rPr lang="ru-RU" sz="2400" b="1" i="1" dirty="0" smtClean="0"/>
              <a:t>прокуратура, пламенный привет.</a:t>
            </a:r>
            <a:endParaRPr lang="ru-RU" sz="2400" b="1" i="1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-430624" y="1700808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5760"/>
            <a:ext cx="9180512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Распределите в левый столбик </a:t>
            </a:r>
            <a:r>
              <a:rPr lang="ru-RU" sz="3600" dirty="0" smtClean="0"/>
              <a:t>прилагательные </a:t>
            </a:r>
            <a:r>
              <a:rPr lang="ru-RU" sz="3600"/>
              <a:t>с </a:t>
            </a:r>
            <a:r>
              <a:rPr lang="ru-RU" sz="3600" smtClean="0"/>
              <a:t>Н</a:t>
            </a:r>
            <a:r>
              <a:rPr lang="ru-RU" sz="3600" dirty="0"/>
              <a:t>, в правый с </a:t>
            </a:r>
            <a:r>
              <a:rPr lang="ru-RU" sz="3600" dirty="0" smtClean="0"/>
              <a:t>НН </a:t>
            </a:r>
            <a:endParaRPr lang="ru-RU" sz="36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3" y="1814513"/>
            <a:ext cx="29162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5397500"/>
            <a:ext cx="3363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-Тяп-ляп  -  и готово!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413" y="-315913"/>
            <a:ext cx="9144001" cy="1143001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288" y="836613"/>
          <a:ext cx="8353425" cy="585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99"/>
                <a:gridCol w="4248726"/>
              </a:tblGrid>
              <a:tr h="58515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r>
                        <a:rPr lang="ru-RU" sz="2400" i="1" dirty="0" err="1" smtClean="0"/>
                        <a:t>багрЯНый</a:t>
                      </a:r>
                      <a:r>
                        <a:rPr lang="ru-RU" sz="2400" i="1" dirty="0" smtClean="0"/>
                        <a:t> закат</a:t>
                      </a:r>
                    </a:p>
                    <a:p>
                      <a:r>
                        <a:rPr lang="ru-RU" sz="2400" i="1" dirty="0" err="1" smtClean="0"/>
                        <a:t>ветрЕНая</a:t>
                      </a:r>
                      <a:r>
                        <a:rPr lang="ru-RU" sz="2400" i="1" dirty="0" smtClean="0"/>
                        <a:t> подруга</a:t>
                      </a:r>
                    </a:p>
                    <a:p>
                      <a:r>
                        <a:rPr lang="ru-RU" sz="2400" i="1" dirty="0" err="1" smtClean="0"/>
                        <a:t>лебедИНая</a:t>
                      </a:r>
                      <a:r>
                        <a:rPr lang="ru-RU" sz="2400" i="1" dirty="0" smtClean="0"/>
                        <a:t> песня</a:t>
                      </a:r>
                    </a:p>
                    <a:p>
                      <a:r>
                        <a:rPr lang="ru-RU" sz="2400" i="1" dirty="0" err="1" smtClean="0"/>
                        <a:t>свиНая</a:t>
                      </a:r>
                      <a:r>
                        <a:rPr lang="ru-RU" sz="2400" i="1" dirty="0" smtClean="0"/>
                        <a:t> тушенка</a:t>
                      </a:r>
                    </a:p>
                    <a:p>
                      <a:r>
                        <a:rPr lang="ru-RU" sz="2400" i="1" dirty="0" err="1" smtClean="0"/>
                        <a:t>песчАНый</a:t>
                      </a:r>
                      <a:r>
                        <a:rPr lang="ru-RU" sz="2400" i="1" dirty="0" smtClean="0"/>
                        <a:t> берег</a:t>
                      </a:r>
                    </a:p>
                    <a:p>
                      <a:r>
                        <a:rPr lang="ru-RU" sz="2400" i="1" dirty="0" err="1" smtClean="0"/>
                        <a:t>дровЯНой</a:t>
                      </a:r>
                      <a:r>
                        <a:rPr lang="ru-RU" sz="2400" i="1" dirty="0" smtClean="0"/>
                        <a:t> склад</a:t>
                      </a:r>
                    </a:p>
                    <a:p>
                      <a:r>
                        <a:rPr lang="ru-RU" sz="2400" i="1" dirty="0" err="1" smtClean="0"/>
                        <a:t>ветрЯНая</a:t>
                      </a:r>
                      <a:r>
                        <a:rPr lang="ru-RU" sz="2400" i="1" dirty="0" smtClean="0"/>
                        <a:t> мельница</a:t>
                      </a:r>
                    </a:p>
                    <a:p>
                      <a:r>
                        <a:rPr lang="ru-RU" sz="2400" i="1" dirty="0" err="1" smtClean="0"/>
                        <a:t>юНый</a:t>
                      </a:r>
                      <a:r>
                        <a:rPr lang="ru-RU" sz="2400" i="1" dirty="0" smtClean="0"/>
                        <a:t> друг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50" marR="91450"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НН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r>
                        <a:rPr lang="ru-RU" sz="2400" i="1" dirty="0" err="1" smtClean="0"/>
                        <a:t>тумаННая</a:t>
                      </a:r>
                      <a:r>
                        <a:rPr lang="ru-RU" sz="2400" i="1" dirty="0" smtClean="0"/>
                        <a:t> мгла</a:t>
                      </a:r>
                    </a:p>
                    <a:p>
                      <a:r>
                        <a:rPr lang="ru-RU" sz="2400" i="1" dirty="0" err="1" smtClean="0"/>
                        <a:t>стариННое</a:t>
                      </a:r>
                      <a:r>
                        <a:rPr lang="ru-RU" sz="2400" i="1" dirty="0" smtClean="0"/>
                        <a:t> оружие</a:t>
                      </a:r>
                    </a:p>
                    <a:p>
                      <a:r>
                        <a:rPr lang="ru-RU" sz="2400" i="1" dirty="0" err="1" smtClean="0"/>
                        <a:t>бесчислеННое</a:t>
                      </a:r>
                      <a:r>
                        <a:rPr lang="ru-RU" sz="2400" i="1" dirty="0" smtClean="0"/>
                        <a:t> множество</a:t>
                      </a:r>
                    </a:p>
                    <a:p>
                      <a:r>
                        <a:rPr lang="ru-RU" sz="2400" i="1" dirty="0" err="1" smtClean="0"/>
                        <a:t>камеННый</a:t>
                      </a:r>
                      <a:r>
                        <a:rPr lang="ru-RU" sz="2400" i="1" dirty="0" smtClean="0"/>
                        <a:t> дом</a:t>
                      </a:r>
                    </a:p>
                    <a:p>
                      <a:r>
                        <a:rPr lang="ru-RU" sz="2400" i="1" dirty="0" err="1" smtClean="0"/>
                        <a:t>монотоННые</a:t>
                      </a:r>
                      <a:r>
                        <a:rPr lang="ru-RU" sz="2400" i="1" dirty="0" smtClean="0"/>
                        <a:t> звуки</a:t>
                      </a:r>
                    </a:p>
                    <a:p>
                      <a:r>
                        <a:rPr lang="ru-RU" sz="2400" i="1" dirty="0" err="1" smtClean="0"/>
                        <a:t>оловяННые</a:t>
                      </a:r>
                      <a:r>
                        <a:rPr lang="ru-RU" sz="2400" i="1" dirty="0" smtClean="0"/>
                        <a:t> солдатики</a:t>
                      </a:r>
                    </a:p>
                    <a:p>
                      <a:r>
                        <a:rPr lang="ru-RU" sz="2400" i="1" dirty="0" err="1" smtClean="0"/>
                        <a:t>осеННяя</a:t>
                      </a:r>
                      <a:r>
                        <a:rPr lang="ru-RU" sz="2400" i="1" dirty="0" smtClean="0"/>
                        <a:t> погода</a:t>
                      </a:r>
                    </a:p>
                    <a:p>
                      <a:r>
                        <a:rPr lang="ru-RU" sz="2400" i="1" dirty="0" err="1" smtClean="0"/>
                        <a:t>машиННое</a:t>
                      </a:r>
                      <a:r>
                        <a:rPr lang="ru-RU" sz="2400" i="1" dirty="0" smtClean="0"/>
                        <a:t> отделение</a:t>
                      </a:r>
                    </a:p>
                    <a:p>
                      <a:r>
                        <a:rPr lang="ru-RU" sz="2400" i="1" dirty="0" err="1" smtClean="0"/>
                        <a:t>безветреННая</a:t>
                      </a:r>
                      <a:r>
                        <a:rPr lang="ru-RU" sz="2400" i="1" dirty="0" smtClean="0"/>
                        <a:t> погода</a:t>
                      </a:r>
                    </a:p>
                    <a:p>
                      <a:r>
                        <a:rPr lang="ru-RU" sz="2400" i="1" dirty="0" err="1" smtClean="0"/>
                        <a:t>недюжиННые</a:t>
                      </a:r>
                      <a:r>
                        <a:rPr lang="ru-RU" sz="2400" i="1" dirty="0" smtClean="0"/>
                        <a:t> способности</a:t>
                      </a:r>
                    </a:p>
                    <a:p>
                      <a:r>
                        <a:rPr lang="ru-RU" sz="2400" i="1" dirty="0" err="1" smtClean="0"/>
                        <a:t>аукциоННые</a:t>
                      </a:r>
                      <a:r>
                        <a:rPr lang="ru-RU" sz="2400" i="1" dirty="0" smtClean="0"/>
                        <a:t> правила</a:t>
                      </a:r>
                    </a:p>
                    <a:p>
                      <a:r>
                        <a:rPr lang="ru-RU" sz="2400" i="1" dirty="0" err="1" smtClean="0"/>
                        <a:t>воеННая</a:t>
                      </a:r>
                      <a:r>
                        <a:rPr lang="ru-RU" sz="2400" i="1" dirty="0" smtClean="0"/>
                        <a:t> прокуратура</a:t>
                      </a:r>
                    </a:p>
                    <a:p>
                      <a:r>
                        <a:rPr lang="ru-RU" sz="2400" i="1" dirty="0" err="1" smtClean="0"/>
                        <a:t>пламеННый</a:t>
                      </a:r>
                      <a:r>
                        <a:rPr lang="ru-RU" sz="2400" i="1" dirty="0" smtClean="0"/>
                        <a:t> привет</a:t>
                      </a:r>
                    </a:p>
                    <a:p>
                      <a:endParaRPr lang="ru-RU" sz="1800" dirty="0"/>
                    </a:p>
                  </a:txBody>
                  <a:tcPr marL="91450" marR="91450" marT="45650" marB="4565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79838" y="333375"/>
            <a:ext cx="1322387" cy="36036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36" y="116632"/>
            <a:ext cx="9108504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Воспроизведем алгоритм </a:t>
            </a:r>
            <a:r>
              <a:rPr lang="ru-RU" sz="2400" dirty="0" smtClean="0"/>
              <a:t>выбора</a:t>
            </a:r>
            <a:r>
              <a:rPr lang="ru-RU" sz="2400" dirty="0"/>
              <a:t> </a:t>
            </a:r>
            <a:r>
              <a:rPr lang="ru-RU" sz="2400" dirty="0" smtClean="0"/>
              <a:t>Н </a:t>
            </a:r>
            <a:r>
              <a:rPr lang="ru-RU" sz="2400" dirty="0"/>
              <a:t>и НН в </a:t>
            </a:r>
            <a:r>
              <a:rPr lang="ru-RU" sz="2400" dirty="0" smtClean="0"/>
              <a:t>словах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 и НН в причастиях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2038" y="1411288"/>
            <a:ext cx="1855787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2360613"/>
            <a:ext cx="2663825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1525" y="3394075"/>
            <a:ext cx="2608263" cy="11128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4388" y="4752975"/>
            <a:ext cx="2643187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3600" y="5726113"/>
            <a:ext cx="2593975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30638" y="3540125"/>
            <a:ext cx="1855787" cy="30099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7738" y="5851525"/>
            <a:ext cx="2601912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550" y="3324225"/>
            <a:ext cx="2578100" cy="2365375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2988" y="2384425"/>
            <a:ext cx="2449512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3810000" y="158591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Причастие</a:t>
            </a:r>
            <a:r>
              <a:rPr lang="ru-RU" altLang="ru-RU"/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54700" y="2384425"/>
            <a:ext cx="254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приставка, кроме НЕ</a:t>
            </a:r>
          </a:p>
          <a:p>
            <a:pPr algn="ctr"/>
            <a:r>
              <a:rPr lang="ru-RU" altLang="ru-RU" i="1"/>
              <a:t>израненный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94388" y="3489325"/>
            <a:ext cx="25288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нет пр., есть ОВА, </a:t>
            </a:r>
          </a:p>
          <a:p>
            <a:pPr algn="ctr"/>
            <a:r>
              <a:rPr lang="ru-RU" altLang="ru-RU" b="1"/>
              <a:t>ЕВА, ИРОВА</a:t>
            </a:r>
          </a:p>
          <a:p>
            <a:pPr algn="ctr"/>
            <a:r>
              <a:rPr lang="ru-RU" altLang="ru-RU" i="1"/>
              <a:t>квалифицированный</a:t>
            </a:r>
            <a:r>
              <a:rPr lang="ru-RU" altLang="ru-RU"/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94388" y="4664075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нет пр., есть зав. сл. </a:t>
            </a:r>
          </a:p>
          <a:p>
            <a:pPr algn="ctr"/>
            <a:r>
              <a:rPr lang="ru-RU" altLang="ru-RU" i="1"/>
              <a:t>сушенные в печке грибы</a:t>
            </a:r>
          </a:p>
          <a:p>
            <a:endParaRPr lang="ru-RU" alt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3075" y="5775325"/>
            <a:ext cx="332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нет пр., от гл. сов. в</a:t>
            </a:r>
            <a:r>
              <a:rPr lang="ru-RU" altLang="ru-RU"/>
              <a:t>.</a:t>
            </a:r>
          </a:p>
          <a:p>
            <a:pPr algn="ctr"/>
            <a:r>
              <a:rPr lang="ru-RU" altLang="ru-RU" i="1"/>
              <a:t>решенный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28738" y="2433638"/>
            <a:ext cx="168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приставка НЕ</a:t>
            </a:r>
          </a:p>
          <a:p>
            <a:pPr algn="ctr"/>
            <a:r>
              <a:rPr lang="ru-RU" altLang="ru-RU" i="1"/>
              <a:t>некошеный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47738" y="3392488"/>
            <a:ext cx="2636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искл. </a:t>
            </a:r>
          </a:p>
          <a:p>
            <a:pPr algn="ctr"/>
            <a:r>
              <a:rPr lang="ru-RU" altLang="ru-RU" i="1"/>
              <a:t>приданое невесты</a:t>
            </a:r>
          </a:p>
          <a:p>
            <a:pPr algn="ctr"/>
            <a:r>
              <a:rPr lang="ru-RU" altLang="ru-RU" i="1"/>
              <a:t>названый брат</a:t>
            </a:r>
          </a:p>
          <a:p>
            <a:pPr algn="ctr"/>
            <a:r>
              <a:rPr lang="ru-RU" altLang="ru-RU" i="1"/>
              <a:t>посажёный отец</a:t>
            </a:r>
          </a:p>
          <a:p>
            <a:pPr algn="ctr"/>
            <a:r>
              <a:rPr lang="ru-RU" altLang="ru-RU" i="1"/>
              <a:t>прощеное воскресенье</a:t>
            </a:r>
          </a:p>
          <a:p>
            <a:pPr algn="ctr"/>
            <a:r>
              <a:rPr lang="ru-RU" altLang="ru-RU" i="1"/>
              <a:t>смышленый</a:t>
            </a:r>
          </a:p>
          <a:p>
            <a:pPr algn="ctr"/>
            <a:r>
              <a:rPr lang="ru-RU" altLang="ru-RU" i="1"/>
              <a:t>раненый</a:t>
            </a:r>
          </a:p>
          <a:p>
            <a:endParaRPr lang="ru-RU" alt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6450" y="5862638"/>
            <a:ext cx="277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повтор</a:t>
            </a:r>
          </a:p>
          <a:p>
            <a:pPr algn="ctr"/>
            <a:r>
              <a:rPr lang="ru-RU" altLang="ru-RU" i="1"/>
              <a:t>читаный-перечитаный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51275" y="3540125"/>
            <a:ext cx="164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искл. </a:t>
            </a:r>
          </a:p>
          <a:p>
            <a:r>
              <a:rPr lang="ru-RU" altLang="ru-RU" i="1"/>
              <a:t>нежданный</a:t>
            </a:r>
          </a:p>
          <a:p>
            <a:r>
              <a:rPr lang="ru-RU" altLang="ru-RU" i="1"/>
              <a:t>негаданный</a:t>
            </a:r>
          </a:p>
          <a:p>
            <a:r>
              <a:rPr lang="ru-RU" altLang="ru-RU" i="1"/>
              <a:t>невиданный</a:t>
            </a:r>
          </a:p>
          <a:p>
            <a:r>
              <a:rPr lang="ru-RU" altLang="ru-RU" i="1"/>
              <a:t>неслыханный</a:t>
            </a:r>
          </a:p>
          <a:p>
            <a:r>
              <a:rPr lang="ru-RU" altLang="ru-RU" i="1"/>
              <a:t>нечаянный</a:t>
            </a:r>
          </a:p>
          <a:p>
            <a:r>
              <a:rPr lang="ru-RU" altLang="ru-RU" i="1"/>
              <a:t>священный</a:t>
            </a:r>
          </a:p>
          <a:p>
            <a:r>
              <a:rPr lang="ru-RU" altLang="ru-RU" i="1"/>
              <a:t>медленный</a:t>
            </a:r>
          </a:p>
          <a:p>
            <a:r>
              <a:rPr lang="ru-RU" altLang="ru-RU" i="1"/>
              <a:t>желанный</a:t>
            </a:r>
          </a:p>
          <a:p>
            <a:r>
              <a:rPr lang="ru-RU" altLang="ru-RU" i="1"/>
              <a:t>деланный</a:t>
            </a:r>
          </a:p>
          <a:p>
            <a:endParaRPr lang="ru-RU" altLang="ru-RU"/>
          </a:p>
        </p:txBody>
      </p:sp>
      <p:sp>
        <p:nvSpPr>
          <p:cNvPr id="25" name="Стрелка вниз 24"/>
          <p:cNvSpPr/>
          <p:nvPr/>
        </p:nvSpPr>
        <p:spPr>
          <a:xfrm rot="2359719">
            <a:off x="3024188" y="1622425"/>
            <a:ext cx="354012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611506">
            <a:off x="5766594" y="1677194"/>
            <a:ext cx="354012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3" name="TextBox 27"/>
          <p:cNvSpPr txBox="1">
            <a:spLocks noChangeArrowheads="1"/>
          </p:cNvSpPr>
          <p:nvPr/>
        </p:nvSpPr>
        <p:spPr bwMode="auto">
          <a:xfrm>
            <a:off x="1882775" y="1851025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0504" name="TextBox 28"/>
          <p:cNvSpPr txBox="1">
            <a:spLocks noChangeArrowheads="1"/>
          </p:cNvSpPr>
          <p:nvPr/>
        </p:nvSpPr>
        <p:spPr bwMode="auto">
          <a:xfrm>
            <a:off x="6640513" y="1819275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92080" y="1124744"/>
            <a:ext cx="3873624" cy="2863924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Текст 2"/>
          <p:cNvSpPr>
            <a:spLocks noGrp="1"/>
          </p:cNvSpPr>
          <p:nvPr>
            <p:ph type="body" sz="half" idx="2"/>
          </p:nvPr>
        </p:nvSpPr>
        <p:spPr>
          <a:xfrm>
            <a:off x="-3175" y="2852738"/>
            <a:ext cx="9361488" cy="4464050"/>
          </a:xfrm>
        </p:spPr>
        <p:txBody>
          <a:bodyPr/>
          <a:lstStyle/>
          <a:p>
            <a:pPr marL="182563" indent="-182563"/>
            <a:r>
              <a:rPr lang="ru-RU" altLang="ru-RU" sz="2400" b="1" i="1" smtClean="0"/>
              <a:t>Этот стари…ый район перестрое…ый в середине девятнадцатого века представлял собой величестве…ое сооружение своды которого опиравшиеся на столбы кова..ого железа покрывали территорию более десяти гектаров. Под бараба…ые аккорды изноше..ого пианино дети танцевали а родители смотрели и хлопали сидя на длинных скамейках которые были установле..ы вдоль стен. </a:t>
            </a:r>
          </a:p>
          <a:p>
            <a:pPr marL="182563" indent="-182563"/>
            <a:endParaRPr lang="ru-RU" altLang="ru-RU" sz="2400" b="1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3928"/>
            <a:ext cx="8964488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Запишите предложение, расставьте знаки, объясните выбор Н и НН </a:t>
            </a:r>
            <a:endParaRPr lang="ru-RU" sz="36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1150938"/>
            <a:ext cx="1943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2060575"/>
            <a:ext cx="4545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 Ого! Ещё и знаки!!! </a:t>
            </a:r>
          </a:p>
          <a:p>
            <a:r>
              <a:rPr lang="ru-RU" altLang="ru-RU" sz="2400" b="1">
                <a:solidFill>
                  <a:srgbClr val="0070C0"/>
                </a:solidFill>
              </a:rPr>
              <a:t>Тут тяп-ляп не обойдёшься…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4716016" y="404664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2775" y="476250"/>
            <a:ext cx="23304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1304925"/>
            <a:ext cx="282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 Уф-ф! Сделал!!!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2638" y="3425825"/>
            <a:ext cx="56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17913" y="3900488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2013" y="3460750"/>
            <a:ext cx="639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нн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41888" y="5946775"/>
            <a:ext cx="29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62475" y="4441825"/>
            <a:ext cx="300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8025" y="4305300"/>
            <a:ext cx="67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нн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83125" y="4792663"/>
            <a:ext cx="27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51013" y="6294438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96050" y="4830763"/>
            <a:ext cx="298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37438" y="4308475"/>
            <a:ext cx="29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07288" y="5611813"/>
            <a:ext cx="298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03900" y="6224588"/>
            <a:ext cx="27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41763" y="3549650"/>
            <a:ext cx="287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3571875" y="3141663"/>
            <a:ext cx="1249363" cy="42703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150" y="2562225"/>
            <a:ext cx="1420813" cy="433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какой?</a:t>
            </a:r>
            <a:endParaRPr lang="ru-RU" sz="2400" b="1" i="1" dirty="0"/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508625" y="4221163"/>
            <a:ext cx="1958975" cy="3746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72163" y="3757613"/>
            <a:ext cx="141922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какие?</a:t>
            </a:r>
            <a:endParaRPr lang="ru-RU" sz="2400" b="1" i="1" dirty="0"/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4511675" y="5618163"/>
            <a:ext cx="1249363" cy="4286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14838" y="5116513"/>
            <a:ext cx="14208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как?</a:t>
            </a:r>
            <a:endParaRPr lang="ru-RU" sz="2400" b="1" i="1" dirty="0"/>
          </a:p>
        </p:txBody>
      </p:sp>
      <p:sp>
        <p:nvSpPr>
          <p:cNvPr id="13" name="Равно 12"/>
          <p:cNvSpPr/>
          <p:nvPr/>
        </p:nvSpPr>
        <p:spPr>
          <a:xfrm>
            <a:off x="3197225" y="4106863"/>
            <a:ext cx="4451350" cy="204787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53" name="Текст 13"/>
          <p:cNvSpPr>
            <a:spLocks noGrp="1"/>
          </p:cNvSpPr>
          <p:nvPr>
            <p:ph type="body" sz="half" idx="2"/>
          </p:nvPr>
        </p:nvSpPr>
        <p:spPr>
          <a:xfrm>
            <a:off x="887413" y="1265238"/>
            <a:ext cx="3694112" cy="685800"/>
          </a:xfrm>
        </p:spPr>
        <p:txBody>
          <a:bodyPr/>
          <a:lstStyle/>
          <a:p>
            <a:pPr marL="182563" indent="-182563"/>
            <a:endParaRPr lang="ru-RU" altLang="ru-RU" smtClean="0"/>
          </a:p>
        </p:txBody>
      </p:sp>
      <p:sp>
        <p:nvSpPr>
          <p:cNvPr id="33" name="Текст 2"/>
          <p:cNvSpPr txBox="1">
            <a:spLocks/>
          </p:cNvSpPr>
          <p:nvPr/>
        </p:nvSpPr>
        <p:spPr bwMode="auto">
          <a:xfrm>
            <a:off x="-11113" y="3490913"/>
            <a:ext cx="9147176" cy="371316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00" indent="-180000">
              <a:defRPr/>
            </a:pPr>
            <a:r>
              <a:rPr lang="ru-RU" sz="2400" b="1" i="1" dirty="0" smtClean="0"/>
              <a:t>Этот стари    </a:t>
            </a:r>
            <a:r>
              <a:rPr lang="ru-RU" sz="2400" b="1" i="1" dirty="0" err="1" smtClean="0"/>
              <a:t>ый</a:t>
            </a:r>
            <a:r>
              <a:rPr lang="ru-RU" sz="2400" b="1" i="1" dirty="0" smtClean="0"/>
              <a:t> район   перестроек    </a:t>
            </a:r>
            <a:r>
              <a:rPr lang="ru-RU" sz="2400" b="1" i="1" dirty="0" err="1" smtClean="0"/>
              <a:t>ый</a:t>
            </a:r>
            <a:r>
              <a:rPr lang="ru-RU" sz="2400" b="1" i="1" dirty="0" smtClean="0"/>
              <a:t> в середине девятнадцатого века  представлял собой </a:t>
            </a:r>
          </a:p>
          <a:p>
            <a:pPr marL="183600" indent="-180000">
              <a:buFont typeface="Georgia" pitchFamily="18" charset="0"/>
              <a:buNone/>
              <a:defRPr/>
            </a:pPr>
            <a:r>
              <a:rPr lang="ru-RU" sz="2400" b="1" i="1" dirty="0" smtClean="0"/>
              <a:t>	величестве    </a:t>
            </a:r>
            <a:r>
              <a:rPr lang="ru-RU" sz="2400" b="1" i="1" dirty="0" err="1" smtClean="0"/>
              <a:t>ое</a:t>
            </a:r>
            <a:r>
              <a:rPr lang="ru-RU" sz="2400" b="1" i="1" dirty="0" smtClean="0"/>
              <a:t> сооружение  своды которого    </a:t>
            </a:r>
          </a:p>
          <a:p>
            <a:pPr marL="183600" indent="-180000">
              <a:buFont typeface="Georgia" pitchFamily="18" charset="0"/>
              <a:buNone/>
              <a:defRPr/>
            </a:pPr>
            <a:r>
              <a:rPr lang="ru-RU" sz="2400" b="1" i="1" dirty="0" smtClean="0"/>
              <a:t>	опиравшиеся на столбы </a:t>
            </a:r>
            <a:r>
              <a:rPr lang="ru-RU" sz="2400" b="1" i="1" dirty="0" err="1" smtClean="0"/>
              <a:t>кова</a:t>
            </a:r>
            <a:r>
              <a:rPr lang="ru-RU" sz="2400" b="1" i="1" dirty="0" smtClean="0"/>
              <a:t>  ого железа  покрывали территорию более десяти гектаров. Под </a:t>
            </a:r>
            <a:r>
              <a:rPr lang="ru-RU" sz="2400" b="1" i="1" dirty="0" err="1" smtClean="0"/>
              <a:t>бараба</a:t>
            </a:r>
            <a:r>
              <a:rPr lang="ru-RU" sz="2400" b="1" i="1" dirty="0" smtClean="0"/>
              <a:t>    </a:t>
            </a:r>
            <a:r>
              <a:rPr lang="ru-RU" sz="2400" b="1" i="1" dirty="0" err="1" smtClean="0"/>
              <a:t>ые</a:t>
            </a:r>
            <a:r>
              <a:rPr lang="ru-RU" sz="2400" b="1" i="1" dirty="0" smtClean="0"/>
              <a:t> аккорды </a:t>
            </a:r>
            <a:r>
              <a:rPr lang="ru-RU" sz="2400" b="1" i="1" dirty="0" err="1" smtClean="0"/>
              <a:t>изноше</a:t>
            </a:r>
            <a:r>
              <a:rPr lang="ru-RU" sz="2400" b="1" i="1" dirty="0" smtClean="0"/>
              <a:t>    ого пианино дети танцевали  а родители смотрели и хлопали сидя на длинных скамейках которые были </a:t>
            </a:r>
            <a:r>
              <a:rPr lang="ru-RU" sz="2400" b="1" i="1" dirty="0" err="1" smtClean="0"/>
              <a:t>установле</a:t>
            </a:r>
            <a:r>
              <a:rPr lang="ru-RU" sz="2400" b="1" i="1" dirty="0" smtClean="0"/>
              <a:t>   ы вдоль стен. </a:t>
            </a:r>
          </a:p>
          <a:p>
            <a:pPr marL="201600" indent="-182563">
              <a:defRPr/>
            </a:pPr>
            <a:endParaRPr lang="ru-RU" sz="2400" b="1" dirty="0" smtClean="0"/>
          </a:p>
        </p:txBody>
      </p:sp>
      <p:sp>
        <p:nvSpPr>
          <p:cNvPr id="15" name="Равно 14"/>
          <p:cNvSpPr/>
          <p:nvPr/>
        </p:nvSpPr>
        <p:spPr>
          <a:xfrm>
            <a:off x="2528888" y="4686300"/>
            <a:ext cx="2384425" cy="2159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6400800" y="5119688"/>
            <a:ext cx="2384425" cy="2159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Равно 36"/>
          <p:cNvSpPr/>
          <p:nvPr/>
        </p:nvSpPr>
        <p:spPr>
          <a:xfrm>
            <a:off x="1547813" y="6224588"/>
            <a:ext cx="2024062" cy="2159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вно 37"/>
          <p:cNvSpPr/>
          <p:nvPr/>
        </p:nvSpPr>
        <p:spPr>
          <a:xfrm>
            <a:off x="3492500" y="6224588"/>
            <a:ext cx="1719263" cy="2159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</a:p>
        </p:txBody>
      </p:sp>
      <p:sp>
        <p:nvSpPr>
          <p:cNvPr id="39" name="Равно 38"/>
          <p:cNvSpPr/>
          <p:nvPr/>
        </p:nvSpPr>
        <p:spPr>
          <a:xfrm>
            <a:off x="5508625" y="5842000"/>
            <a:ext cx="2384425" cy="2159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flipV="1">
            <a:off x="2887663" y="6604000"/>
            <a:ext cx="3906837" cy="254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>
            <a:off x="2887663" y="3759200"/>
            <a:ext cx="1209675" cy="25241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1817688" y="6546850"/>
            <a:ext cx="1674812" cy="25241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107950" y="6211888"/>
            <a:ext cx="1943100" cy="25241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50175" y="5132388"/>
            <a:ext cx="546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нн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57475" y="5487988"/>
            <a:ext cx="54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нн</a:t>
            </a:r>
          </a:p>
        </p:txBody>
      </p:sp>
      <p:sp>
        <p:nvSpPr>
          <p:cNvPr id="44" name="Минус 43"/>
          <p:cNvSpPr/>
          <p:nvPr/>
        </p:nvSpPr>
        <p:spPr>
          <a:xfrm>
            <a:off x="4706938" y="4616450"/>
            <a:ext cx="1098550" cy="177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Минус 44"/>
          <p:cNvSpPr/>
          <p:nvPr/>
        </p:nvSpPr>
        <p:spPr>
          <a:xfrm>
            <a:off x="4711700" y="5842000"/>
            <a:ext cx="1179513" cy="14446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609725" y="2771775"/>
            <a:ext cx="1322388" cy="36036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7" grpId="0"/>
      <p:bldP spid="23" grpId="0"/>
      <p:bldP spid="24" grpId="0"/>
      <p:bldP spid="25" grpId="0"/>
      <p:bldP spid="26" grpId="0"/>
      <p:bldP spid="28" grpId="0"/>
      <p:bldP spid="29" grpId="0"/>
      <p:bldP spid="2" grpId="0" animBg="1"/>
      <p:bldP spid="3" grpId="0" animBg="1"/>
      <p:bldP spid="27" grpId="0" animBg="1"/>
      <p:bldP spid="30" grpId="0" animBg="1"/>
      <p:bldP spid="31" grpId="0" animBg="1"/>
      <p:bldP spid="32" grpId="0" animBg="1"/>
      <p:bldP spid="33" grpId="0"/>
      <p:bldP spid="8" grpId="0"/>
      <p:bldP spid="11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07504" y="188640"/>
            <a:ext cx="8964488" cy="1143000"/>
          </a:xfrm>
          <a:prstGeom prst="rect">
            <a:avLst/>
          </a:prstGeom>
          <a:effectLst/>
        </p:spPr>
        <p:txBody>
          <a:bodyPr anchor="b"/>
          <a:lstStyle>
            <a:lvl1pPr marL="319088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 dirty="0" smtClean="0"/>
              <a:t>Воспроизведем алгоритм выбора</a:t>
            </a:r>
            <a:r>
              <a:rPr lang="ru-RU" sz="2400" dirty="0"/>
              <a:t> </a:t>
            </a:r>
            <a:r>
              <a:rPr lang="ru-RU" sz="2400" dirty="0" smtClean="0"/>
              <a:t>Н и НН в словах</a:t>
            </a:r>
            <a:endParaRPr lang="ru-RU" sz="3600" dirty="0" smtClean="0"/>
          </a:p>
          <a:p>
            <a:pPr marL="0" indent="0" algn="ctr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 и НН в кратких формах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575" y="1828800"/>
            <a:ext cx="1855788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32213" y="1849438"/>
            <a:ext cx="1855787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688" y="1916113"/>
            <a:ext cx="1855787" cy="744537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Box 16"/>
          <p:cNvSpPr txBox="1">
            <a:spLocks noChangeArrowheads="1"/>
          </p:cNvSpPr>
          <p:nvPr/>
        </p:nvSpPr>
        <p:spPr bwMode="auto">
          <a:xfrm>
            <a:off x="860425" y="1833563"/>
            <a:ext cx="1712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Краткое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отым.прилаг</a:t>
            </a:r>
            <a:r>
              <a:rPr lang="ru-RU" altLang="ru-RU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91" name="TextBox 17"/>
          <p:cNvSpPr txBox="1">
            <a:spLocks noChangeArrowheads="1"/>
          </p:cNvSpPr>
          <p:nvPr/>
        </p:nvSpPr>
        <p:spPr bwMode="auto">
          <a:xfrm>
            <a:off x="3735388" y="2084388"/>
            <a:ext cx="178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Краткое прич.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6646863" y="1946275"/>
            <a:ext cx="1855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Краткое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отгл. прил</a:t>
            </a:r>
            <a:r>
              <a:rPr lang="ru-RU" altLang="ru-RU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1296988" y="1331913"/>
            <a:ext cx="86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   НН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4500563" y="13716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7121525" y="138588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НН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1050" y="3446463"/>
            <a:ext cx="1858963" cy="148431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14750" y="3452813"/>
            <a:ext cx="1855788" cy="147796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18275" y="3452813"/>
            <a:ext cx="1855788" cy="152241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9" name="TextBox 23"/>
          <p:cNvSpPr txBox="1">
            <a:spLocks noChangeArrowheads="1"/>
          </p:cNvSpPr>
          <p:nvPr/>
        </p:nvSpPr>
        <p:spPr bwMode="auto">
          <a:xfrm>
            <a:off x="781050" y="3446463"/>
            <a:ext cx="1855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Как полные</a:t>
            </a:r>
          </a:p>
          <a:p>
            <a:pPr algn="ctr"/>
            <a:r>
              <a:rPr lang="ru-RU" altLang="ru-RU" i="1"/>
              <a:t>Зелена</a:t>
            </a:r>
          </a:p>
          <a:p>
            <a:pPr algn="ctr"/>
            <a:r>
              <a:rPr lang="ru-RU" altLang="ru-RU" i="1"/>
              <a:t>(как зеленый)</a:t>
            </a:r>
          </a:p>
          <a:p>
            <a:pPr algn="ctr"/>
            <a:r>
              <a:rPr lang="ru-RU" altLang="ru-RU" i="1"/>
              <a:t>Длинна</a:t>
            </a:r>
          </a:p>
          <a:p>
            <a:pPr algn="ctr"/>
            <a:r>
              <a:rPr lang="ru-RU" altLang="ru-RU" i="1"/>
              <a:t>( как длинный)</a:t>
            </a:r>
          </a:p>
        </p:txBody>
      </p:sp>
      <p:sp>
        <p:nvSpPr>
          <p:cNvPr id="16400" name="TextBox 29"/>
          <p:cNvSpPr txBox="1">
            <a:spLocks noChangeArrowheads="1"/>
          </p:cNvSpPr>
          <p:nvPr/>
        </p:nvSpPr>
        <p:spPr bwMode="auto">
          <a:xfrm>
            <a:off x="3784600" y="3775075"/>
            <a:ext cx="1733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i="1"/>
              <a:t>Встреча </a:t>
            </a:r>
          </a:p>
          <a:p>
            <a:pPr algn="ctr"/>
            <a:r>
              <a:rPr lang="ru-RU" altLang="ru-RU" i="1"/>
              <a:t>организована </a:t>
            </a:r>
          </a:p>
          <a:p>
            <a:pPr algn="ctr"/>
            <a:r>
              <a:rPr lang="ru-RU" altLang="ru-RU" i="1"/>
              <a:t>депутатом</a:t>
            </a:r>
          </a:p>
        </p:txBody>
      </p:sp>
      <p:sp>
        <p:nvSpPr>
          <p:cNvPr id="16401" name="TextBox 30"/>
          <p:cNvSpPr txBox="1">
            <a:spLocks noChangeArrowheads="1"/>
          </p:cNvSpPr>
          <p:nvPr/>
        </p:nvSpPr>
        <p:spPr bwMode="auto">
          <a:xfrm>
            <a:off x="6543675" y="38623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/>
              <a:t>Девочка </a:t>
            </a:r>
          </a:p>
          <a:p>
            <a:pPr algn="ctr"/>
            <a:r>
              <a:rPr lang="ru-RU" altLang="ru-RU" i="1"/>
              <a:t>организованна</a:t>
            </a:r>
          </a:p>
        </p:txBody>
      </p:sp>
      <p:sp>
        <p:nvSpPr>
          <p:cNvPr id="47104" name="Стрелка вниз 47103"/>
          <p:cNvSpPr/>
          <p:nvPr/>
        </p:nvSpPr>
        <p:spPr>
          <a:xfrm flipH="1">
            <a:off x="1482725" y="2714625"/>
            <a:ext cx="227013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flipH="1">
            <a:off x="4495800" y="2778125"/>
            <a:ext cx="220663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flipH="1">
            <a:off x="7316788" y="2792413"/>
            <a:ext cx="25717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47104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0838" y="5516563"/>
            <a:ext cx="8496300" cy="182245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>
                <a:solidFill>
                  <a:schemeClr val="tx1"/>
                </a:solidFill>
                <a:cs typeface="Arial" charset="0"/>
              </a:rPr>
              <a:t>На картине, писа (1) ой масля (2) ыми красками, были изображе (3) ы дикови (4 )ые фрукты, а на льня (5) ой скатерти, тка (6) ой шелком, была поставле (7) а китайская ваза.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z="2400" b="1" i="1" smtClean="0">
              <a:cs typeface="Arial" charset="0"/>
            </a:endParaRPr>
          </a:p>
          <a:p>
            <a:pPr marL="0" indent="0" eaLnBrk="1" hangingPunct="1">
              <a:buFont typeface="Georgia" pitchFamily="18" charset="0"/>
              <a:buNone/>
            </a:pPr>
            <a:endParaRPr lang="ru-RU" alt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15416"/>
            <a:ext cx="892899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cs typeface="Arial" pitchFamily="34" charset="0"/>
              </a:rPr>
              <a:t>На месте каких цифр пишется </a:t>
            </a:r>
            <a:r>
              <a:rPr lang="ru-RU" sz="3600" dirty="0" err="1">
                <a:cs typeface="Arial" pitchFamily="34" charset="0"/>
              </a:rPr>
              <a:t>нн</a:t>
            </a:r>
            <a:r>
              <a:rPr lang="ru-RU" sz="3600" dirty="0">
                <a:cs typeface="Arial" pitchFamily="34" charset="0"/>
              </a:rPr>
              <a:t>?</a:t>
            </a:r>
            <a:endParaRPr lang="ru-RU" sz="36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4211960" y="1115387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9738" y="1268413"/>
            <a:ext cx="18557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125" y="908050"/>
            <a:ext cx="348138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1196975"/>
            <a:ext cx="20447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3800" y="2216150"/>
            <a:ext cx="338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/>
            <a:r>
              <a:rPr lang="ru-RU" altLang="ru-RU" sz="2400" b="1">
                <a:solidFill>
                  <a:srgbClr val="0070C0"/>
                </a:solidFill>
              </a:rPr>
              <a:t>-Почему? Объясните!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893888"/>
            <a:ext cx="4667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 Привет! Я Незнайка. </a:t>
            </a:r>
          </a:p>
          <a:p>
            <a:r>
              <a:rPr lang="ru-RU" altLang="ru-RU" sz="2400" b="1">
                <a:solidFill>
                  <a:srgbClr val="0070C0"/>
                </a:solidFill>
              </a:rPr>
              <a:t>А что это вы тут делаете? </a:t>
            </a:r>
          </a:p>
          <a:p>
            <a:r>
              <a:rPr lang="ru-RU" altLang="ru-RU" sz="2400" b="1">
                <a:solidFill>
                  <a:srgbClr val="0070C0"/>
                </a:solidFill>
              </a:rPr>
              <a:t>Что у вас написано на доске? </a:t>
            </a:r>
          </a:p>
          <a:p>
            <a:r>
              <a:rPr lang="ru-RU" altLang="ru-RU" sz="2400" b="1">
                <a:solidFill>
                  <a:srgbClr val="0070C0"/>
                </a:solidFill>
              </a:rPr>
              <a:t>Почему вместо букв цифры?</a:t>
            </a:r>
          </a:p>
        </p:txBody>
      </p:sp>
      <p:sp>
        <p:nvSpPr>
          <p:cNvPr id="20" name="Прямоугольник 19">
            <a:hlinkClick r:id="rId6" action="ppaction://hlinksldjump"/>
          </p:cNvPr>
          <p:cNvSpPr/>
          <p:nvPr/>
        </p:nvSpPr>
        <p:spPr>
          <a:xfrm>
            <a:off x="2789238" y="5735638"/>
            <a:ext cx="577850" cy="42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  <a:hlinkClick r:id="rId6" action="ppaction://hlinksldjump"/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hlinkClick r:id="rId7" action="ppaction://hlinksldjump"/>
          </p:cNvPr>
          <p:cNvSpPr/>
          <p:nvPr/>
        </p:nvSpPr>
        <p:spPr>
          <a:xfrm>
            <a:off x="3838575" y="5386388"/>
            <a:ext cx="577850" cy="379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  <a:hlinkClick r:id="rId7" action="ppaction://hlinksldjump"/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5076825" y="5024438"/>
            <a:ext cx="515938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hlinkClick r:id="rId8" action="ppaction://hlinksldjump"/>
              </a:rPr>
              <a:t>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hlinkClick r:id="rId9" action="ppaction://hlinksldjump"/>
          </p:cNvPr>
          <p:cNvSpPr/>
          <p:nvPr/>
        </p:nvSpPr>
        <p:spPr>
          <a:xfrm>
            <a:off x="1987550" y="5403850"/>
            <a:ext cx="360363" cy="334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hlinkClick r:id="rId9" action="ppaction://hlinksldjump"/>
              </a:rPr>
              <a:t>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rId10" action="ppaction://hlinksldjump"/>
          </p:cNvPr>
          <p:cNvSpPr/>
          <p:nvPr/>
        </p:nvSpPr>
        <p:spPr>
          <a:xfrm>
            <a:off x="7799388" y="5400675"/>
            <a:ext cx="433387" cy="334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hlinkClick r:id="rId10" action="ppaction://hlinksldjump"/>
              </a:rPr>
              <a:t>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hlinkClick r:id="rId11" action="ppaction://hlinksldjump"/>
          </p:cNvPr>
          <p:cNvSpPr/>
          <p:nvPr/>
        </p:nvSpPr>
        <p:spPr>
          <a:xfrm>
            <a:off x="7524750" y="5762625"/>
            <a:ext cx="455613" cy="393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hlinkClick r:id="rId11" action="ppaction://hlinksldjump"/>
              </a:rPr>
              <a:t>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47800" y="4384675"/>
            <a:ext cx="1825625" cy="36036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Ответы:1, 4,6.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0938" y="4376738"/>
            <a:ext cx="5202237" cy="6413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Щелкните на буквы</a:t>
            </a:r>
            <a:r>
              <a:rPr lang="ru-RU" b="1" i="1" dirty="0">
                <a:solidFill>
                  <a:srgbClr val="00CC99"/>
                </a:solidFill>
              </a:rPr>
              <a:t> </a:t>
            </a:r>
            <a:r>
              <a:rPr lang="ru-RU" b="1" i="1" dirty="0" err="1">
                <a:solidFill>
                  <a:srgbClr val="00CC99"/>
                </a:solidFill>
              </a:rPr>
              <a:t>нн</a:t>
            </a:r>
            <a:r>
              <a:rPr lang="ru-RU" b="1" i="1" dirty="0">
                <a:solidFill>
                  <a:srgbClr val="00CC99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rgbClr val="00CC99"/>
                </a:solidFill>
              </a:rPr>
              <a:t>н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, тогда узнаете, почему пишется в этом слове</a:t>
            </a:r>
            <a:r>
              <a:rPr lang="ru-RU" b="1" dirty="0">
                <a:solidFill>
                  <a:srgbClr val="00CC99"/>
                </a:solidFill>
              </a:rPr>
              <a:t> </a:t>
            </a:r>
            <a:r>
              <a:rPr lang="ru-RU" b="1" i="1" dirty="0" err="1">
                <a:solidFill>
                  <a:srgbClr val="00CC99"/>
                </a:solidFill>
              </a:rPr>
              <a:t>нн</a:t>
            </a:r>
            <a:r>
              <a:rPr lang="ru-RU" b="1" dirty="0">
                <a:solidFill>
                  <a:srgbClr val="00CC99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или </a:t>
            </a:r>
            <a:r>
              <a:rPr lang="ru-RU" b="1" i="1" dirty="0">
                <a:solidFill>
                  <a:srgbClr val="00CC99"/>
                </a:solidFill>
              </a:rPr>
              <a:t>н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 err="1"/>
              <a:t>ните</a:t>
            </a:r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95625" y="5024438"/>
            <a:ext cx="544513" cy="36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  <a:hlinkClick r:id="rId12" action="ppaction://hlinksldjump"/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6" name="Стрелка вправо 25">
            <a:hlinkClick r:id="rId13" action="ppaction://hlinksldjump"/>
          </p:cNvPr>
          <p:cNvSpPr/>
          <p:nvPr/>
        </p:nvSpPr>
        <p:spPr>
          <a:xfrm>
            <a:off x="8232775" y="6381750"/>
            <a:ext cx="660400" cy="360363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0" grpId="0" animBg="1"/>
      <p:bldP spid="21" grpId="0" animBg="1"/>
      <p:bldP spid="17" grpId="0" animBg="1"/>
      <p:bldP spid="23" grpId="0" animBg="1"/>
      <p:bldP spid="24" grpId="0" animBg="1"/>
      <p:bldP spid="25" grpId="0" animBg="1"/>
      <p:bldP spid="27" grpId="0" animBg="1"/>
      <p:bldP spid="19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716016" y="1189330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4005263"/>
            <a:ext cx="8496300" cy="2163762"/>
          </a:xfrm>
        </p:spPr>
        <p:txBody>
          <a:bodyPr/>
          <a:lstStyle/>
          <a:p>
            <a:pPr marL="182563" indent="-182563"/>
            <a:r>
              <a:rPr lang="ru-RU" altLang="ru-RU" sz="2400" b="1" i="1" smtClean="0">
                <a:solidFill>
                  <a:schemeClr val="tx1"/>
                </a:solidFill>
              </a:rPr>
              <a:t>Воспитанна - воспитана, рассеянна - рассеяна.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Составьте предложения со словами</a:t>
            </a:r>
            <a:endParaRPr lang="ru-RU" sz="3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268413"/>
            <a:ext cx="1554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989138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 Хорошо, что не писать. </a:t>
            </a:r>
          </a:p>
          <a:p>
            <a:r>
              <a:rPr lang="ru-RU" altLang="ru-RU" sz="2400" b="1">
                <a:solidFill>
                  <a:srgbClr val="0070C0"/>
                </a:solidFill>
              </a:rPr>
              <a:t>А наговорить можно что угодно?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Воспроизведем алгоритм выбора</a:t>
            </a:r>
            <a:r>
              <a:rPr lang="ru-RU" sz="2400" dirty="0"/>
              <a:t> </a:t>
            </a:r>
            <a:r>
              <a:rPr lang="ru-RU" sz="2400" dirty="0" smtClean="0"/>
              <a:t>Н и НН в словах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 и НН в наречиях и существительных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1787525"/>
            <a:ext cx="2016125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6738" y="3644900"/>
            <a:ext cx="3167062" cy="15113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063" y="1771650"/>
            <a:ext cx="2155825" cy="74453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7750" y="195897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наречие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1958975"/>
            <a:ext cx="215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существительное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3657600"/>
            <a:ext cx="32051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Как слова, от которых образованы</a:t>
            </a:r>
          </a:p>
          <a:p>
            <a:pPr algn="ctr"/>
            <a:r>
              <a:rPr lang="ru-RU" altLang="ru-RU" i="1"/>
              <a:t>Говорить (как?) туманно </a:t>
            </a:r>
          </a:p>
          <a:p>
            <a:pPr algn="ctr"/>
            <a:r>
              <a:rPr lang="ru-RU" altLang="ru-RU" i="1"/>
              <a:t>( как туманный)</a:t>
            </a:r>
          </a:p>
          <a:p>
            <a:pPr algn="ctr"/>
            <a:endParaRPr lang="ru-RU" alt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1828800" y="2854325"/>
            <a:ext cx="227013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400" y="268288"/>
            <a:ext cx="9144000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3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4800" y="420688"/>
            <a:ext cx="9144000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3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62550" y="3617913"/>
            <a:ext cx="3133725" cy="1477962"/>
          </a:xfrm>
          <a:prstGeom prst="roundRect">
            <a:avLst>
              <a:gd name="adj" fmla="val 17859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6546850" y="2854325"/>
            <a:ext cx="227013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62550" y="3895725"/>
            <a:ext cx="3133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Как прилагательные</a:t>
            </a:r>
          </a:p>
          <a:p>
            <a:pPr algn="ctr"/>
            <a:r>
              <a:rPr lang="ru-RU" altLang="ru-RU" i="1"/>
              <a:t>Осинник ( н+ник)</a:t>
            </a:r>
          </a:p>
          <a:p>
            <a:pPr algn="ctr"/>
            <a:r>
              <a:rPr lang="ru-RU" altLang="ru-RU" i="1"/>
              <a:t>Нефтяник (ик)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>
          <a:xfrm>
            <a:off x="4572000" y="1268760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Текст 11"/>
          <p:cNvSpPr>
            <a:spLocks noGrp="1"/>
          </p:cNvSpPr>
          <p:nvPr>
            <p:ph type="body" sz="half" idx="2"/>
          </p:nvPr>
        </p:nvSpPr>
        <p:spPr>
          <a:xfrm>
            <a:off x="107950" y="4500563"/>
            <a:ext cx="8785225" cy="2162175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>
                <a:solidFill>
                  <a:schemeClr val="tx1"/>
                </a:solidFill>
              </a:rPr>
              <a:t>Бессо  …    ица, имени  …   ица, совреме   …   ик,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>
                <a:solidFill>
                  <a:schemeClr val="tx1"/>
                </a:solidFill>
              </a:rPr>
              <a:t> довере   …   ость. 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>
                <a:solidFill>
                  <a:schemeClr val="tx1"/>
                </a:solidFill>
              </a:rPr>
              <a:t> Отвечал рассея  …   о, толкнул нечая  …   о,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altLang="ru-RU" sz="2400" b="1" i="1" smtClean="0">
                <a:solidFill>
                  <a:schemeClr val="tx1"/>
                </a:solidFill>
              </a:rPr>
              <a:t> кричал отчая  …   о, вел себя раскова  …   о, принялся за работу рья …  о.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12" y="116632"/>
            <a:ext cx="9079214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Последнее упражнение</a:t>
            </a:r>
            <a:br>
              <a:rPr lang="ru-RU" sz="3600" dirty="0" smtClean="0"/>
            </a:br>
            <a:r>
              <a:rPr lang="ru-RU" sz="3600" dirty="0" smtClean="0"/>
              <a:t>Вставьте Н или НН, объясните выбор </a:t>
            </a:r>
            <a:endParaRPr lang="ru-RU" sz="36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484313"/>
            <a:ext cx="22304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323850" y="1658938"/>
            <a:ext cx="187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- Ну ладно!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46307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Это про меня. Похоже,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что это мне придется сейчас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приняться за работу рьяно.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69000" y="5903913"/>
            <a:ext cx="6477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7763" y="4471988"/>
            <a:ext cx="6477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1116013" y="4467225"/>
            <a:ext cx="68262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1450" y="4956175"/>
            <a:ext cx="64770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7763" y="5878513"/>
            <a:ext cx="649287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36850" y="5414963"/>
            <a:ext cx="6477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2500" y="4467225"/>
            <a:ext cx="5572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2366963" y="6367463"/>
            <a:ext cx="398462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40438" y="5411788"/>
            <a:ext cx="6477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нн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4663" y="3944938"/>
            <a:ext cx="1322387" cy="36036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sz="half" idx="2"/>
          </p:nvPr>
        </p:nvSpPr>
        <p:spPr>
          <a:xfrm>
            <a:off x="877888" y="1011238"/>
            <a:ext cx="3694112" cy="2162175"/>
          </a:xfrm>
        </p:spPr>
        <p:txBody>
          <a:bodyPr/>
          <a:lstStyle/>
          <a:p>
            <a:pPr marL="182563" indent="-182563"/>
            <a:endParaRPr lang="ru-RU" alt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20713"/>
            <a:ext cx="49022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0863" y="1046163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27584" y="3928244"/>
            <a:ext cx="8142560" cy="25971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2400" i="1" dirty="0" err="1" smtClean="0">
                <a:solidFill>
                  <a:schemeClr val="tx1"/>
                </a:solidFill>
              </a:rPr>
              <a:t>Бессонн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</a:t>
            </a:r>
            <a:r>
              <a:rPr lang="ru-RU" sz="2400" i="1" dirty="0" err="1" smtClean="0">
                <a:solidFill>
                  <a:schemeClr val="tx1"/>
                </a:solidFill>
              </a:rPr>
              <a:t>иц</a:t>
            </a:r>
            <a:r>
              <a:rPr lang="ru-RU" sz="2400" i="1" dirty="0" smtClean="0">
                <a:solidFill>
                  <a:schemeClr val="tx1"/>
                </a:solidFill>
              </a:rPr>
              <a:t>(а), </a:t>
            </a:r>
            <a:r>
              <a:rPr lang="ru-RU" sz="2400" i="1" dirty="0" err="1" smtClean="0">
                <a:solidFill>
                  <a:schemeClr val="tx1"/>
                </a:solidFill>
              </a:rPr>
              <a:t>именинн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</a:t>
            </a:r>
            <a:r>
              <a:rPr lang="ru-RU" sz="2400" i="1" dirty="0" err="1" smtClean="0">
                <a:solidFill>
                  <a:schemeClr val="tx1"/>
                </a:solidFill>
              </a:rPr>
              <a:t>иц</a:t>
            </a:r>
            <a:r>
              <a:rPr lang="ru-RU" sz="2400" i="1" dirty="0" smtClean="0">
                <a:solidFill>
                  <a:schemeClr val="tx1"/>
                </a:solidFill>
              </a:rPr>
              <a:t>(а), </a:t>
            </a:r>
            <a:r>
              <a:rPr lang="ru-RU" sz="2400" i="1" dirty="0" err="1" smtClean="0">
                <a:solidFill>
                  <a:schemeClr val="tx1"/>
                </a:solidFill>
              </a:rPr>
              <a:t>современн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</a:t>
            </a:r>
            <a:r>
              <a:rPr lang="ru-RU" sz="2400" i="1" dirty="0" err="1" smtClean="0">
                <a:solidFill>
                  <a:schemeClr val="tx1"/>
                </a:solidFill>
              </a:rPr>
              <a:t>ик</a:t>
            </a:r>
            <a:r>
              <a:rPr lang="ru-RU" sz="2400" i="1" dirty="0" smtClean="0">
                <a:solidFill>
                  <a:schemeClr val="tx1"/>
                </a:solidFill>
              </a:rPr>
              <a:t>,  </a:t>
            </a:r>
            <a:r>
              <a:rPr lang="ru-RU" sz="2400" i="1" dirty="0" err="1" smtClean="0">
                <a:solidFill>
                  <a:schemeClr val="tx1"/>
                </a:solidFill>
              </a:rPr>
              <a:t>доверенн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)+ость.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err="1" smtClean="0">
                <a:solidFill>
                  <a:schemeClr val="tx1"/>
                </a:solidFill>
              </a:rPr>
              <a:t>Рассеянн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)+о,  </a:t>
            </a:r>
            <a:r>
              <a:rPr lang="ru-RU" sz="2400" i="1" dirty="0" err="1" smtClean="0">
                <a:solidFill>
                  <a:schemeClr val="tx1"/>
                </a:solidFill>
              </a:rPr>
              <a:t>нечаянн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)+о,  </a:t>
            </a:r>
            <a:r>
              <a:rPr lang="ru-RU" sz="2400" i="1" dirty="0" err="1" smtClean="0">
                <a:solidFill>
                  <a:schemeClr val="tx1"/>
                </a:solidFill>
              </a:rPr>
              <a:t>отчаянн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)+о, </a:t>
            </a:r>
            <a:r>
              <a:rPr lang="ru-RU" sz="2400" i="1" dirty="0" err="1" smtClean="0">
                <a:solidFill>
                  <a:schemeClr val="tx1"/>
                </a:solidFill>
              </a:rPr>
              <a:t>раскованн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)+о,  рьян(</a:t>
            </a:r>
            <a:r>
              <a:rPr lang="ru-RU" sz="2400" i="1" dirty="0" err="1" smtClean="0">
                <a:solidFill>
                  <a:schemeClr val="tx1"/>
                </a:solidFill>
              </a:rPr>
              <a:t>ый</a:t>
            </a:r>
            <a:r>
              <a:rPr lang="ru-RU" sz="2400" i="1" dirty="0" smtClean="0">
                <a:solidFill>
                  <a:schemeClr val="tx1"/>
                </a:solidFill>
              </a:rPr>
              <a:t>)+о.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4663" y="3765550"/>
            <a:ext cx="1322387" cy="36036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pPr marL="182563" indent="-182563"/>
            <a:endParaRPr lang="ru-RU" alt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-459432"/>
            <a:ext cx="6383538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Тест</a:t>
            </a:r>
            <a:endParaRPr lang="ru-RU" sz="36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179388" y="889000"/>
          <a:ext cx="8785226" cy="585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5853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1. В каком слове пишется одна Н?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а) общепризнан...</a:t>
                      </a:r>
                      <a:r>
                        <a:rPr lang="ru-RU" sz="1800" b="1" i="1" dirty="0" err="1" smtClean="0"/>
                        <a:t>ое</a:t>
                      </a:r>
                      <a:r>
                        <a:rPr lang="ru-RU" sz="1800" b="1" i="1" dirty="0" smtClean="0"/>
                        <a:t> мнение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б) сушен...</a:t>
                      </a:r>
                      <a:r>
                        <a:rPr lang="ru-RU" sz="1800" b="1" i="1" dirty="0" err="1" smtClean="0"/>
                        <a:t>ые</a:t>
                      </a:r>
                      <a:r>
                        <a:rPr lang="ru-RU" sz="1800" b="1" i="1" dirty="0" smtClean="0"/>
                        <a:t> в печи грибы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в) стилизован...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интерьер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г) морожен...</a:t>
                      </a:r>
                      <a:r>
                        <a:rPr lang="ru-RU" sz="1800" b="1" i="1" dirty="0" err="1" smtClean="0"/>
                        <a:t>ая</a:t>
                      </a:r>
                      <a:r>
                        <a:rPr lang="ru-RU" sz="1800" b="1" i="1" dirty="0" smtClean="0"/>
                        <a:t> рыба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2. В каком слове пишется НН?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      а) ранен...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боец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б) кожан...</a:t>
                      </a:r>
                      <a:r>
                        <a:rPr lang="ru-RU" sz="1800" b="1" i="1" dirty="0" err="1" smtClean="0"/>
                        <a:t>ое</a:t>
                      </a:r>
                      <a:r>
                        <a:rPr lang="ru-RU" sz="1800" b="1" i="1" dirty="0" smtClean="0"/>
                        <a:t> кресло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в) юн...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возраст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г) воспитан...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человек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3. В каком предложении содержится слово с двумя НН?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а) Работа выполнен...а безупречно.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б) Задача решен...а правильно.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в) Девушка хорошо воспитан...а родителями.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г) Учительница строга и сдержан...а.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4. В каком предложении содержится слово с двумя НН?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а) Участки застроен...ы.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б) У работников предприятия </a:t>
                      </a:r>
                      <a:r>
                        <a:rPr lang="ru-RU" sz="1800" b="1" i="1" dirty="0" err="1" smtClean="0"/>
                        <a:t>ненормирован</a:t>
                      </a:r>
                      <a:r>
                        <a:rPr lang="ru-RU" sz="1800" b="1" i="1" dirty="0" smtClean="0"/>
                        <a:t>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рабочий день.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в) Во двор въехала гружен...</a:t>
                      </a:r>
                      <a:r>
                        <a:rPr lang="ru-RU" sz="1800" b="1" i="1" dirty="0" err="1" smtClean="0"/>
                        <a:t>ая</a:t>
                      </a:r>
                      <a:r>
                        <a:rPr lang="ru-RU" sz="1800" b="1" i="1" dirty="0" smtClean="0"/>
                        <a:t> машина.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г) Поля засеян...ы пшеницей.</a:t>
                      </a:r>
                    </a:p>
                    <a:p>
                      <a:r>
                        <a:rPr lang="ru-RU" sz="1800" b="1" i="1" dirty="0" smtClean="0"/>
                        <a:t>5. В каком ряду есть «третье лишнее»?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а) куплен...</a:t>
                      </a:r>
                      <a:r>
                        <a:rPr lang="ru-RU" sz="1800" b="1" i="1" dirty="0" err="1" smtClean="0"/>
                        <a:t>ые</a:t>
                      </a:r>
                      <a:r>
                        <a:rPr lang="ru-RU" sz="1800" b="1" i="1" dirty="0" smtClean="0"/>
                        <a:t> книги, избалован...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ребенок, сушен...</a:t>
                      </a:r>
                      <a:r>
                        <a:rPr lang="ru-RU" sz="1800" b="1" i="1" dirty="0" err="1" smtClean="0"/>
                        <a:t>ые</a:t>
                      </a:r>
                      <a:r>
                        <a:rPr lang="ru-RU" sz="1800" b="1" i="1" dirty="0" smtClean="0"/>
                        <a:t> на солнце яблоки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б) </a:t>
                      </a:r>
                      <a:r>
                        <a:rPr lang="ru-RU" sz="1800" b="1" i="1" dirty="0" err="1" smtClean="0"/>
                        <a:t>нехожен</a:t>
                      </a:r>
                      <a:r>
                        <a:rPr lang="ru-RU" sz="1800" b="1" i="1" dirty="0" smtClean="0"/>
                        <a:t>...</a:t>
                      </a:r>
                      <a:r>
                        <a:rPr lang="ru-RU" sz="1800" b="1" i="1" dirty="0" err="1" smtClean="0"/>
                        <a:t>ые</a:t>
                      </a:r>
                      <a:r>
                        <a:rPr lang="ru-RU" sz="1800" b="1" i="1" dirty="0" smtClean="0"/>
                        <a:t> тропы, </a:t>
                      </a:r>
                      <a:r>
                        <a:rPr lang="ru-RU" sz="1800" b="1" i="1" dirty="0" err="1" smtClean="0"/>
                        <a:t>незван</a:t>
                      </a:r>
                      <a:r>
                        <a:rPr lang="ru-RU" sz="1800" b="1" i="1" dirty="0" smtClean="0"/>
                        <a:t>...</a:t>
                      </a:r>
                      <a:r>
                        <a:rPr lang="ru-RU" sz="1800" b="1" i="1" dirty="0" err="1" smtClean="0"/>
                        <a:t>ые</a:t>
                      </a:r>
                      <a:r>
                        <a:rPr lang="ru-RU" sz="1800" b="1" i="1" dirty="0" smtClean="0"/>
                        <a:t> гости, трава </a:t>
                      </a:r>
                      <a:r>
                        <a:rPr lang="ru-RU" sz="1800" b="1" i="1" dirty="0" err="1" smtClean="0"/>
                        <a:t>скоше</a:t>
                      </a:r>
                      <a:r>
                        <a:rPr lang="ru-RU" sz="1800" b="1" i="1" dirty="0" smtClean="0"/>
                        <a:t>...а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в) подписан...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договор, решен...</a:t>
                      </a:r>
                      <a:r>
                        <a:rPr lang="ru-RU" sz="1800" b="1" i="1" dirty="0" err="1" smtClean="0"/>
                        <a:t>ая</a:t>
                      </a:r>
                      <a:r>
                        <a:rPr lang="ru-RU" sz="1800" b="1" i="1" dirty="0" smtClean="0"/>
                        <a:t> задача, </a:t>
                      </a:r>
                      <a:r>
                        <a:rPr lang="ru-RU" sz="1800" b="1" i="1" dirty="0" err="1" smtClean="0"/>
                        <a:t>желан</a:t>
                      </a:r>
                      <a:r>
                        <a:rPr lang="ru-RU" sz="1800" b="1" i="1" dirty="0" smtClean="0"/>
                        <a:t>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ребенок</a:t>
                      </a:r>
                      <a:br>
                        <a:rPr lang="ru-RU" sz="1800" b="1" i="1" dirty="0" smtClean="0"/>
                      </a:br>
                      <a:r>
                        <a:rPr lang="ru-RU" sz="1800" b="1" i="1" dirty="0" smtClean="0"/>
                        <a:t>      г) исключен...</a:t>
                      </a:r>
                      <a:r>
                        <a:rPr lang="ru-RU" sz="1800" b="1" i="1" dirty="0" err="1" smtClean="0"/>
                        <a:t>ый</a:t>
                      </a:r>
                      <a:r>
                        <a:rPr lang="ru-RU" sz="1800" b="1" i="1" dirty="0" smtClean="0"/>
                        <a:t> из школы, коротко стрижен...а, бешен...</a:t>
                      </a:r>
                      <a:r>
                        <a:rPr lang="ru-RU" sz="1800" b="1" i="1" dirty="0" err="1" smtClean="0"/>
                        <a:t>ая</a:t>
                      </a:r>
                      <a:r>
                        <a:rPr lang="ru-RU" sz="1800" b="1" i="1" dirty="0" smtClean="0"/>
                        <a:t> скорость</a:t>
                      </a:r>
                      <a:endParaRPr lang="ru-RU" sz="1800" i="1" dirty="0"/>
                    </a:p>
                  </a:txBody>
                  <a:tcPr marL="91443" marR="91443" marT="45727" marB="45727"/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196975"/>
            <a:ext cx="3481387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1825" y="1484313"/>
            <a:ext cx="22796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750" y="6242050"/>
            <a:ext cx="3240088" cy="36036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Ответы: 1.г 2.г 3.г 4.б 5.г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1993106" y="1052736"/>
            <a:ext cx="4114800" cy="312780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Текст 9"/>
          <p:cNvSpPr>
            <a:spLocks noGrp="1"/>
          </p:cNvSpPr>
          <p:nvPr>
            <p:ph type="body" sz="half" idx="2"/>
          </p:nvPr>
        </p:nvSpPr>
        <p:spPr>
          <a:xfrm>
            <a:off x="395288" y="4625975"/>
            <a:ext cx="8497887" cy="2232025"/>
          </a:xfrm>
        </p:spPr>
        <p:txBody>
          <a:bodyPr/>
          <a:lstStyle/>
          <a:p>
            <a:pPr marL="182563" indent="-182563"/>
            <a:r>
              <a:rPr lang="ru-RU" altLang="ru-RU" sz="2400" b="1" smtClean="0">
                <a:solidFill>
                  <a:schemeClr val="tx1"/>
                </a:solidFill>
              </a:rPr>
              <a:t>1.Чему же научился Незнайка и вы, ребята?</a:t>
            </a:r>
          </a:p>
          <a:p>
            <a:pPr marL="182563" indent="-182563"/>
            <a:r>
              <a:rPr lang="ru-RU" sz="2400" b="1" smtClean="0">
                <a:solidFill>
                  <a:schemeClr val="tx1"/>
                </a:solidFill>
              </a:rPr>
              <a:t>2.Достигли ли вы целей урока? </a:t>
            </a:r>
          </a:p>
          <a:p>
            <a:pPr marL="182563" indent="-182563"/>
            <a:r>
              <a:rPr lang="ru-RU" sz="2400" b="1" smtClean="0">
                <a:solidFill>
                  <a:schemeClr val="tx1"/>
                </a:solidFill>
              </a:rPr>
              <a:t>3. В какой степени? Что помогло и что мешало вашей работе на уроке?</a:t>
            </a:r>
          </a:p>
          <a:p>
            <a:pPr marL="182563" indent="-182563"/>
            <a:r>
              <a:rPr lang="ru-RU" sz="2400" b="1" smtClean="0">
                <a:solidFill>
                  <a:schemeClr val="tx1"/>
                </a:solidFill>
              </a:rPr>
              <a:t>4. Оцените свою работу на уроке: «отлично», «хорошо», «плохо».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16632"/>
            <a:ext cx="3132445" cy="854968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Рефлексия</a:t>
            </a:r>
            <a:endParaRPr lang="ru-RU" sz="3600" dirty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484313"/>
            <a:ext cx="27003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/>
          <p:cNvSpPr>
            <a:spLocks noGrp="1"/>
          </p:cNvSpPr>
          <p:nvPr>
            <p:ph type="body" sz="half" idx="2"/>
          </p:nvPr>
        </p:nvSpPr>
        <p:spPr>
          <a:xfrm>
            <a:off x="877888" y="1011238"/>
            <a:ext cx="7510462" cy="5226050"/>
          </a:xfrm>
        </p:spPr>
        <p:txBody>
          <a:bodyPr/>
          <a:lstStyle/>
          <a:p>
            <a:pPr marL="182563" indent="-182563"/>
            <a:r>
              <a:rPr lang="ru-RU" sz="2400" b="1" smtClean="0"/>
              <a:t>5. Выберите домашнее задание в зависимости от того, как успешно работали на уроке:</a:t>
            </a:r>
          </a:p>
          <a:p>
            <a:pPr marL="182563" indent="-182563"/>
            <a:r>
              <a:rPr lang="ru-RU" sz="2400" b="1" smtClean="0"/>
              <a:t>«2» - Проработаю алгоритм еще раз еще раз.</a:t>
            </a:r>
          </a:p>
          <a:p>
            <a:pPr marL="182563" indent="-182563"/>
            <a:r>
              <a:rPr lang="ru-RU" sz="2400" b="1" smtClean="0"/>
              <a:t>«3» - Выполню упражнения 579, 580, 581 учебника М.М.Разумовской.</a:t>
            </a:r>
          </a:p>
          <a:p>
            <a:pPr marL="182563" indent="-182563"/>
            <a:r>
              <a:rPr lang="ru-RU" sz="2400" b="1" smtClean="0"/>
              <a:t>«4» - Выберу диктант для выходного контроля по теме.</a:t>
            </a:r>
          </a:p>
          <a:p>
            <a:pPr marL="182563" indent="-182563"/>
            <a:r>
              <a:rPr lang="ru-RU" sz="2400" b="1" smtClean="0"/>
              <a:t>«5» - Напишу мини-сочинение, употребив Н и НН в разных частях речи. </a:t>
            </a:r>
            <a:endParaRPr lang="ru-RU" altLang="ru-RU" sz="2400" b="1" smtClean="0"/>
          </a:p>
          <a:p>
            <a:pPr marL="182563" indent="-182563"/>
            <a:endParaRPr lang="ru-RU" sz="2400" b="1" i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3481388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789113"/>
            <a:ext cx="22685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638" y="419100"/>
            <a:ext cx="5035550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buFontTx/>
              <a:buChar char="-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Все!!! Я устал</a:t>
            </a: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Больше ничего делать не буду.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10188" y="2997200"/>
            <a:ext cx="3481387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3800" y="3141663"/>
            <a:ext cx="1758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19161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70C0"/>
                </a:solidFill>
              </a:rPr>
              <a:t>Переме-е-на-а-а!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24" y="260648"/>
            <a:ext cx="892899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hlinkClick r:id="rId2"/>
              </a:rPr>
              <a:t>Использованная литература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280400" cy="3475037"/>
          </a:xfrm>
        </p:spPr>
        <p:txBody>
          <a:bodyPr/>
          <a:lstStyle/>
          <a:p>
            <a:pPr>
              <a:defRPr/>
            </a:pPr>
            <a:r>
              <a:rPr lang="en-US" sz="2000" i="1" dirty="0" smtClean="0"/>
              <a:t>1</a:t>
            </a:r>
            <a:r>
              <a:rPr lang="ru-RU" sz="2000" i="1" dirty="0" smtClean="0"/>
              <a:t>.Загоровская О.В., Григоренко О.В. </a:t>
            </a:r>
            <a:r>
              <a:rPr lang="ru-RU" sz="2000" dirty="0" smtClean="0"/>
              <a:t>Русский </a:t>
            </a:r>
            <a:r>
              <a:rPr lang="ru-RU" sz="2000" dirty="0"/>
              <a:t>язык. Готовимся к ЕГЭ. Часть А. </a:t>
            </a:r>
            <a:r>
              <a:rPr lang="ru-RU" sz="2000" dirty="0" smtClean="0"/>
              <a:t>- М</a:t>
            </a:r>
            <a:r>
              <a:rPr lang="ru-RU" sz="2000" dirty="0"/>
              <a:t>.: </a:t>
            </a:r>
            <a:r>
              <a:rPr lang="ru-RU" sz="2000" dirty="0" smtClean="0"/>
              <a:t>Просвещение,2009.- 176 с.</a:t>
            </a:r>
          </a:p>
          <a:p>
            <a:pPr>
              <a:defRPr/>
            </a:pPr>
            <a:r>
              <a:rPr lang="ru-RU" sz="2000" dirty="0" smtClean="0"/>
              <a:t>2. Схемы «Н и НН в словах» </a:t>
            </a:r>
            <a:r>
              <a:rPr lang="ru-RU" sz="2000" dirty="0" err="1" smtClean="0"/>
              <a:t>Егуповой</a:t>
            </a:r>
            <a:r>
              <a:rPr lang="ru-RU" sz="2000" dirty="0" smtClean="0"/>
              <a:t> А.Г.</a:t>
            </a:r>
          </a:p>
          <a:p>
            <a:pPr>
              <a:defRPr/>
            </a:pPr>
            <a:r>
              <a:rPr lang="ru-RU" sz="2000" dirty="0" smtClean="0"/>
              <a:t>3. Картинки с Незнайкой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>
                <a:hlinkClick r:id="rId2"/>
              </a:rPr>
              <a:t>images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yandex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 err="1">
                <a:hlinkClick r:id="rId2"/>
              </a:rPr>
              <a:t>yandsearch</a:t>
            </a:r>
            <a:r>
              <a:rPr lang="ru-RU" sz="2000" u="sng" dirty="0">
                <a:hlinkClick r:id="rId2"/>
              </a:rPr>
              <a:t>?</a:t>
            </a:r>
            <a:r>
              <a:rPr lang="en-US" sz="2000" u="sng" dirty="0">
                <a:hlinkClick r:id="rId2"/>
              </a:rPr>
              <a:t>source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>
                <a:hlinkClick r:id="rId2"/>
              </a:rPr>
              <a:t>wiz</a:t>
            </a:r>
            <a:r>
              <a:rPr lang="ru-RU" sz="2000" u="sng" dirty="0">
                <a:hlinkClick r:id="rId2"/>
              </a:rPr>
              <a:t>&amp;</a:t>
            </a:r>
            <a:r>
              <a:rPr lang="en-US" sz="2000" u="sng" dirty="0" err="1">
                <a:hlinkClick r:id="rId2"/>
              </a:rPr>
              <a:t>uinfo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 err="1">
                <a:hlinkClick r:id="rId2"/>
              </a:rPr>
              <a:t>sw</a:t>
            </a:r>
            <a:r>
              <a:rPr lang="ru-RU" sz="2000" u="sng" dirty="0">
                <a:hlinkClick r:id="rId2"/>
              </a:rPr>
              <a:t>-1261-</a:t>
            </a:r>
            <a:r>
              <a:rPr lang="en-US" sz="2000" u="sng" dirty="0" err="1">
                <a:hlinkClick r:id="rId2"/>
              </a:rPr>
              <a:t>sh</a:t>
            </a:r>
            <a:r>
              <a:rPr lang="ru-RU" sz="2000" u="sng" dirty="0">
                <a:hlinkClick r:id="rId2"/>
              </a:rPr>
              <a:t>-933-</a:t>
            </a:r>
            <a:r>
              <a:rPr lang="en-US" sz="2000" u="sng" dirty="0" err="1">
                <a:hlinkClick r:id="rId2"/>
              </a:rPr>
              <a:t>fw</a:t>
            </a:r>
            <a:r>
              <a:rPr lang="ru-RU" sz="2000" u="sng" dirty="0">
                <a:hlinkClick r:id="rId2"/>
              </a:rPr>
              <a:t>-1036-</a:t>
            </a:r>
            <a:r>
              <a:rPr lang="en-US" sz="2000" u="sng" dirty="0" err="1">
                <a:hlinkClick r:id="rId2"/>
              </a:rPr>
              <a:t>fh</a:t>
            </a:r>
            <a:r>
              <a:rPr lang="ru-RU" sz="2000" u="sng" dirty="0">
                <a:hlinkClick r:id="rId2"/>
              </a:rPr>
              <a:t>-598-</a:t>
            </a:r>
            <a:r>
              <a:rPr lang="en-US" sz="2000" u="sng" dirty="0" err="1">
                <a:hlinkClick r:id="rId2"/>
              </a:rPr>
              <a:t>pd</a:t>
            </a:r>
            <a:r>
              <a:rPr lang="ru-RU" sz="2000" u="sng" dirty="0">
                <a:hlinkClick r:id="rId2"/>
              </a:rPr>
              <a:t>-1&amp;</a:t>
            </a:r>
            <a:r>
              <a:rPr lang="en-US" sz="2000" u="sng" dirty="0">
                <a:hlinkClick r:id="rId2"/>
              </a:rPr>
              <a:t>p</a:t>
            </a:r>
            <a:r>
              <a:rPr lang="ru-RU" sz="2000" u="sng" dirty="0">
                <a:hlinkClick r:id="rId2"/>
              </a:rPr>
              <a:t>=1&amp;</a:t>
            </a:r>
            <a:r>
              <a:rPr lang="en-US" sz="2000" u="sng" dirty="0">
                <a:hlinkClick r:id="rId2"/>
              </a:rPr>
              <a:t>text</a:t>
            </a:r>
            <a:r>
              <a:rPr lang="ru-RU" sz="2000" u="sng" dirty="0">
                <a:hlinkClick r:id="rId2"/>
              </a:rPr>
              <a:t>=%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0%9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</a:t>
            </a:r>
            <a:r>
              <a:rPr lang="ru-RU" sz="2000" u="sng" dirty="0">
                <a:hlinkClick r:id="rId2"/>
              </a:rPr>
              <a:t>5%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</a:t>
            </a:r>
            <a:r>
              <a:rPr lang="ru-RU" sz="2000" u="sng" dirty="0">
                <a:hlinkClick r:id="rId2"/>
              </a:rPr>
              <a:t>7%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BD</a:t>
            </a:r>
            <a:r>
              <a:rPr lang="ru-RU" sz="2000" u="sng" dirty="0">
                <a:hlinkClick r:id="rId2"/>
              </a:rPr>
              <a:t>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</a:t>
            </a:r>
            <a:r>
              <a:rPr lang="ru-RU" sz="2000" u="sng" dirty="0">
                <a:hlinkClick r:id="rId2"/>
              </a:rPr>
              <a:t>9%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BA</a:t>
            </a:r>
            <a:r>
              <a:rPr lang="ru-RU" sz="2000" u="sng" dirty="0">
                <a:hlinkClick r:id="rId2"/>
              </a:rPr>
              <a:t>%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0%</a:t>
            </a:r>
            <a:r>
              <a:rPr lang="en-US" sz="2000" u="sng" dirty="0">
                <a:hlinkClick r:id="rId2"/>
              </a:rPr>
              <a:t>B</a:t>
            </a:r>
            <a:r>
              <a:rPr lang="ru-RU" sz="2000" u="sng" dirty="0">
                <a:hlinkClick r:id="rId2"/>
              </a:rPr>
              <a:t>0&amp;</a:t>
            </a:r>
            <a:r>
              <a:rPr lang="en-US" sz="2000" u="sng" dirty="0" err="1">
                <a:hlinkClick r:id="rId2"/>
              </a:rPr>
              <a:t>noreask</a:t>
            </a:r>
            <a:r>
              <a:rPr lang="ru-RU" sz="2000" u="sng" dirty="0">
                <a:hlinkClick r:id="rId2"/>
              </a:rPr>
              <a:t>=1&amp;</a:t>
            </a:r>
            <a:r>
              <a:rPr lang="en-US" sz="2000" u="sng" dirty="0" err="1">
                <a:hlinkClick r:id="rId2"/>
              </a:rPr>
              <a:t>pos</a:t>
            </a:r>
            <a:r>
              <a:rPr lang="ru-RU" sz="2000" u="sng" dirty="0">
                <a:hlinkClick r:id="rId2"/>
              </a:rPr>
              <a:t>=42&amp;</a:t>
            </a:r>
            <a:r>
              <a:rPr lang="en-US" sz="2000" u="sng" dirty="0" err="1">
                <a:hlinkClick r:id="rId2"/>
              </a:rPr>
              <a:t>rpt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 err="1">
                <a:hlinkClick r:id="rId2"/>
              </a:rPr>
              <a:t>simage</a:t>
            </a:r>
            <a:r>
              <a:rPr lang="ru-RU" sz="2000" u="sng" dirty="0">
                <a:hlinkClick r:id="rId2"/>
              </a:rPr>
              <a:t>&amp;</a:t>
            </a:r>
            <a:r>
              <a:rPr lang="en-US" sz="2000" u="sng" dirty="0" err="1">
                <a:hlinkClick r:id="rId2"/>
              </a:rPr>
              <a:t>lr</a:t>
            </a:r>
            <a:r>
              <a:rPr lang="ru-RU" sz="2000" u="sng" dirty="0">
                <a:hlinkClick r:id="rId2"/>
              </a:rPr>
              <a:t>=10716&amp;</a:t>
            </a:r>
            <a:r>
              <a:rPr lang="en-US" sz="2000" u="sng" dirty="0" err="1">
                <a:hlinkClick r:id="rId2"/>
              </a:rPr>
              <a:t>img</a:t>
            </a:r>
            <a:r>
              <a:rPr lang="ru-RU" sz="2000" u="sng" dirty="0">
                <a:hlinkClick r:id="rId2"/>
              </a:rPr>
              <a:t>_</a:t>
            </a:r>
            <a:r>
              <a:rPr lang="en-US" sz="2000" u="sng" dirty="0" err="1">
                <a:hlinkClick r:id="rId2"/>
              </a:rPr>
              <a:t>url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%3</a:t>
            </a:r>
            <a:r>
              <a:rPr lang="en-US" sz="2000" u="sng" dirty="0">
                <a:hlinkClick r:id="rId2"/>
              </a:rPr>
              <a:t>A</a:t>
            </a:r>
            <a:r>
              <a:rPr lang="ru-RU" sz="2000" u="sng" dirty="0">
                <a:hlinkClick r:id="rId2"/>
              </a:rPr>
              <a:t>%2</a:t>
            </a:r>
            <a:r>
              <a:rPr lang="en-US" sz="2000" u="sng" dirty="0">
                <a:hlinkClick r:id="rId2"/>
              </a:rPr>
              <a:t>F</a:t>
            </a:r>
            <a:r>
              <a:rPr lang="ru-RU" sz="2000" u="sng" dirty="0">
                <a:hlinkClick r:id="rId2"/>
              </a:rPr>
              <a:t>%2</a:t>
            </a:r>
            <a:r>
              <a:rPr lang="en-US" sz="2000" u="sng" dirty="0" err="1">
                <a:hlinkClick r:id="rId2"/>
              </a:rPr>
              <a:t>Fimg</a:t>
            </a:r>
            <a:r>
              <a:rPr lang="ru-RU" sz="2000" u="sng" dirty="0">
                <a:hlinkClick r:id="rId2"/>
              </a:rPr>
              <a:t>-</a:t>
            </a:r>
            <a:r>
              <a:rPr lang="en-US" sz="2000" u="sng" dirty="0" err="1">
                <a:hlinkClick r:id="rId2"/>
              </a:rPr>
              <a:t>fotki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yandex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ru-RU" sz="2000" u="sng" dirty="0">
                <a:hlinkClick r:id="rId2"/>
              </a:rPr>
              <a:t>%2</a:t>
            </a:r>
            <a:r>
              <a:rPr lang="en-US" sz="2000" u="sng" dirty="0" err="1">
                <a:hlinkClick r:id="rId2"/>
              </a:rPr>
              <a:t>Fget</a:t>
            </a:r>
            <a:r>
              <a:rPr lang="ru-RU" sz="2000" u="sng" dirty="0">
                <a:hlinkClick r:id="rId2"/>
              </a:rPr>
              <a:t>%2</a:t>
            </a:r>
            <a:r>
              <a:rPr lang="en-US" sz="2000" u="sng" dirty="0">
                <a:hlinkClick r:id="rId2"/>
              </a:rPr>
              <a:t>F</a:t>
            </a:r>
            <a:r>
              <a:rPr lang="ru-RU" sz="2000" u="sng" dirty="0">
                <a:hlinkClick r:id="rId2"/>
              </a:rPr>
              <a:t>5406%2</a:t>
            </a:r>
            <a:r>
              <a:rPr lang="en-US" sz="2000" u="sng" dirty="0" err="1">
                <a:hlinkClick r:id="rId2"/>
              </a:rPr>
              <a:t>Flulu</a:t>
            </a:r>
            <a:r>
              <a:rPr lang="ru-RU" sz="2000" u="sng" dirty="0">
                <a:hlinkClick r:id="rId2"/>
              </a:rPr>
              <a:t>0501.31%2</a:t>
            </a:r>
            <a:r>
              <a:rPr lang="en-US" sz="2000" u="sng" dirty="0">
                <a:hlinkClick r:id="rId2"/>
              </a:rPr>
              <a:t>F</a:t>
            </a:r>
            <a:r>
              <a:rPr lang="ru-RU" sz="2000" u="sng" dirty="0">
                <a:hlinkClick r:id="rId2"/>
              </a:rPr>
              <a:t>0_58495_68</a:t>
            </a:r>
            <a:r>
              <a:rPr lang="en-US" sz="2000" u="sng" dirty="0">
                <a:hlinkClick r:id="rId2"/>
              </a:rPr>
              <a:t>ca</a:t>
            </a:r>
            <a:r>
              <a:rPr lang="ru-RU" sz="2000" u="sng" dirty="0">
                <a:hlinkClick r:id="rId2"/>
              </a:rPr>
              <a:t>8</a:t>
            </a:r>
            <a:r>
              <a:rPr lang="en-US" sz="2000" u="sng" dirty="0" err="1">
                <a:hlinkClick r:id="rId2"/>
              </a:rPr>
              <a:t>faf</a:t>
            </a:r>
            <a:r>
              <a:rPr lang="ru-RU" sz="2000" u="sng" dirty="0">
                <a:hlinkClick r:id="rId2"/>
              </a:rPr>
              <a:t>_</a:t>
            </a:r>
            <a:r>
              <a:rPr lang="en-US" sz="2000" u="sng" dirty="0" err="1">
                <a:hlinkClick r:id="rId2"/>
              </a:rPr>
              <a:t>XLhttp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>
                <a:hlinkClick r:id="rId2"/>
              </a:rPr>
              <a:t>images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yandex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ru-RU" sz="2000" u="sng" dirty="0">
                <a:hlinkClick r:id="rId2"/>
              </a:rPr>
              <a:t>/?</a:t>
            </a:r>
            <a:r>
              <a:rPr lang="en-US" sz="2000" u="sng" dirty="0" err="1">
                <a:hlinkClick r:id="rId2"/>
              </a:rPr>
              <a:t>lr</a:t>
            </a:r>
            <a:r>
              <a:rPr lang="ru-RU" sz="2000" u="sng" dirty="0">
                <a:hlinkClick r:id="rId2"/>
              </a:rPr>
              <a:t>=10716&amp;</a:t>
            </a:r>
            <a:r>
              <a:rPr lang="en-US" sz="2000" u="sng" dirty="0">
                <a:hlinkClick r:id="rId2"/>
              </a:rPr>
              <a:t>source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 smtClean="0">
                <a:hlinkClick r:id="rId2"/>
              </a:rPr>
              <a:t>wiz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4. Картинка со школьниками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://www.tumentoday.ru/wp-content/uploads/2012/03/Untitled-411.jpg</a:t>
            </a:r>
            <a:endParaRPr lang="ru-RU" sz="2000" dirty="0"/>
          </a:p>
          <a:p>
            <a:pPr marL="46037" indent="0">
              <a:buFont typeface="Georgia" pitchFamily="18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629" y="4437112"/>
            <a:ext cx="8057200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Писанной </a:t>
            </a:r>
            <a:r>
              <a:rPr lang="ru-RU" sz="2400" i="1" dirty="0" smtClean="0">
                <a:solidFill>
                  <a:schemeClr val="tx1"/>
                </a:solidFill>
              </a:rPr>
              <a:t>пишется с </a:t>
            </a:r>
            <a:r>
              <a:rPr lang="ru-RU" sz="2400" i="1" dirty="0" err="1" smtClean="0">
                <a:solidFill>
                  <a:srgbClr val="FF0000"/>
                </a:solidFill>
              </a:rPr>
              <a:t>нн</a:t>
            </a:r>
            <a:r>
              <a:rPr lang="ru-RU" sz="2400" i="1" dirty="0" smtClean="0">
                <a:solidFill>
                  <a:schemeClr val="tx1"/>
                </a:solidFill>
              </a:rPr>
              <a:t>,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err="1" smtClean="0">
                <a:solidFill>
                  <a:schemeClr val="tx1"/>
                </a:solidFill>
              </a:rPr>
              <a:t>т.к.это</a:t>
            </a:r>
            <a:r>
              <a:rPr lang="ru-RU" sz="2400" i="1" dirty="0" smtClean="0">
                <a:solidFill>
                  <a:schemeClr val="tx1"/>
                </a:solidFill>
              </a:rPr>
              <a:t> причастие с зависимыми словами.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288" y="4653136"/>
            <a:ext cx="8057200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Масляными</a:t>
            </a:r>
            <a:r>
              <a:rPr lang="ru-RU" sz="2400" i="1" dirty="0">
                <a:solidFill>
                  <a:schemeClr val="tx1"/>
                </a:solidFill>
              </a:rPr>
              <a:t> пишется </a:t>
            </a:r>
            <a:r>
              <a:rPr lang="ru-RU" sz="2400" i="1" dirty="0">
                <a:solidFill>
                  <a:srgbClr val="FF0000"/>
                </a:solidFill>
              </a:rPr>
              <a:t>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прилагательное с суффиксом </a:t>
            </a:r>
            <a:r>
              <a:rPr lang="ru-RU" sz="2400" i="1" dirty="0" err="1">
                <a:solidFill>
                  <a:schemeClr val="tx1"/>
                </a:solidFill>
              </a:rPr>
              <a:t>ян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653136"/>
            <a:ext cx="6720161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Изображены</a:t>
            </a:r>
            <a:r>
              <a:rPr lang="ru-RU" sz="2400" i="1" dirty="0">
                <a:solidFill>
                  <a:schemeClr val="tx1"/>
                </a:solidFill>
              </a:rPr>
              <a:t> пишется </a:t>
            </a:r>
            <a:r>
              <a:rPr lang="ru-RU" sz="2400" i="1" dirty="0">
                <a:solidFill>
                  <a:srgbClr val="FF0000"/>
                </a:solidFill>
              </a:rPr>
              <a:t>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краткое причастие.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509120"/>
            <a:ext cx="8496944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Диковинные</a:t>
            </a:r>
            <a:r>
              <a:rPr lang="ru-RU" sz="2400" i="1" dirty="0">
                <a:solidFill>
                  <a:schemeClr val="tx1"/>
                </a:solidFill>
              </a:rPr>
              <a:t> пишется с </a:t>
            </a:r>
            <a:r>
              <a:rPr lang="ru-RU" sz="2400" i="1" dirty="0" err="1">
                <a:solidFill>
                  <a:srgbClr val="FF0000"/>
                </a:solidFill>
              </a:rPr>
              <a:t>нн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прилагательное с основой на н(диковина)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плюс суффикс н.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389" y="4437112"/>
            <a:ext cx="8237220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Льняной</a:t>
            </a:r>
            <a:r>
              <a:rPr lang="ru-RU" sz="2400" i="1" dirty="0">
                <a:solidFill>
                  <a:schemeClr val="tx1"/>
                </a:solidFill>
              </a:rPr>
              <a:t> пишется </a:t>
            </a:r>
            <a:r>
              <a:rPr lang="ru-RU" sz="2400" i="1" dirty="0">
                <a:solidFill>
                  <a:srgbClr val="FF0000"/>
                </a:solidFill>
              </a:rPr>
              <a:t>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прилагательное с суффиксом </a:t>
            </a:r>
            <a:r>
              <a:rPr lang="ru-RU" sz="2400" i="1" dirty="0" err="1">
                <a:solidFill>
                  <a:schemeClr val="tx1"/>
                </a:solidFill>
              </a:rPr>
              <a:t>ян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6780" y="4437112"/>
            <a:ext cx="8237220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Тканной</a:t>
            </a:r>
            <a:r>
              <a:rPr lang="ru-RU" sz="2400" i="1" dirty="0">
                <a:solidFill>
                  <a:schemeClr val="tx1"/>
                </a:solidFill>
              </a:rPr>
              <a:t> пишется с </a:t>
            </a:r>
            <a:r>
              <a:rPr lang="ru-RU" sz="2400" i="1" dirty="0" err="1">
                <a:solidFill>
                  <a:srgbClr val="FF0000"/>
                </a:solidFill>
              </a:rPr>
              <a:t>нн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причастие с зависимыми словами.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6175" y="4509120"/>
            <a:ext cx="6383538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>
                <a:solidFill>
                  <a:srgbClr val="FF0000"/>
                </a:solidFill>
              </a:rPr>
              <a:t>Поставлена</a:t>
            </a:r>
            <a:r>
              <a:rPr lang="ru-RU" sz="2400" i="1" dirty="0">
                <a:solidFill>
                  <a:schemeClr val="tx1"/>
                </a:solidFill>
              </a:rPr>
              <a:t> пишется с </a:t>
            </a:r>
            <a:r>
              <a:rPr lang="ru-RU" sz="2400" i="1" dirty="0">
                <a:solidFill>
                  <a:srgbClr val="FF0000"/>
                </a:solidFill>
              </a:rPr>
              <a:t>н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т.к. это краткое причастие.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822325"/>
            <a:ext cx="489743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41438"/>
            <a:ext cx="4316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35938" y="6143625"/>
            <a:ext cx="649287" cy="431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1092</Words>
  <Application>Microsoft Office PowerPoint</Application>
  <PresentationFormat>Экран (4:3)</PresentationFormat>
  <Paragraphs>266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Trebuchet MS</vt:lpstr>
      <vt:lpstr>Arial</vt:lpstr>
      <vt:lpstr>Georgia</vt:lpstr>
      <vt:lpstr>Calibri</vt:lpstr>
      <vt:lpstr>Воздушный поток</vt:lpstr>
      <vt:lpstr>Для чего Незнайка  пришел в школу? Или Н и НН  в разных частях речи</vt:lpstr>
      <vt:lpstr>На месте каких цифр пишется нн?</vt:lpstr>
      <vt:lpstr>Писанной пишется с нн, т.к.это причастие с зависимыми словами.</vt:lpstr>
      <vt:lpstr>Масляными пишется н,  т.к. это прилагательное с суффиксом ян.</vt:lpstr>
      <vt:lpstr>Изображены пишется н,  т.к. это краткое причастие. </vt:lpstr>
      <vt:lpstr>Диковинные пишется с нн,  т.к. это прилагательное с основой на н(диковина)  плюс суффикс н.</vt:lpstr>
      <vt:lpstr>Льняной пишется н,  т.к. это прилагательное с суффиксом ян.</vt:lpstr>
      <vt:lpstr>Тканной пишется с нн,  т.к. это причастие с зависимыми словами. </vt:lpstr>
      <vt:lpstr>Поставлена пишется с н,  т.к. это краткое причастие. </vt:lpstr>
      <vt:lpstr>Слайд 10</vt:lpstr>
      <vt:lpstr>Воспроизведем алгоритм выбора Н и НН в словах Сначала поставим вопрос и определим часть речи</vt:lpstr>
      <vt:lpstr>Определите части речи</vt:lpstr>
      <vt:lpstr>Воспроизведем алгоритм выбора Н и НН в словах Н и НН в прилагательных</vt:lpstr>
      <vt:lpstr>Распределите в левый столбик прилагательные с Н, в правый с НН </vt:lpstr>
      <vt:lpstr>Слайд 15</vt:lpstr>
      <vt:lpstr>Воспроизведем алгоритм выбора Н и НН в словах Н и НН в причастиях</vt:lpstr>
      <vt:lpstr>Запишите предложение, расставьте знаки, объясните выбор Н и НН </vt:lpstr>
      <vt:lpstr>Слайд 18</vt:lpstr>
      <vt:lpstr>Слайд 19</vt:lpstr>
      <vt:lpstr>Составьте предложения со словами</vt:lpstr>
      <vt:lpstr>Воспроизведем алгоритм выбора Н и НН в словах Н и НН в наречиях и существительных </vt:lpstr>
      <vt:lpstr>Последнее упражнение Вставьте Н или НН, объясните выбор </vt:lpstr>
      <vt:lpstr>Бессонн(ый)+иц(а), именинн(ый)+иц(а), современн(ый)+ик,  доверенн(ый)+ость. Рассеянн(ый)+о,  нечаянн(ый)+о,  отчаянн(ый)+о, раскованн(ый)+о,  рьян(ый)+о. </vt:lpstr>
      <vt:lpstr>Тест</vt:lpstr>
      <vt:lpstr>Рефлексия</vt:lpstr>
      <vt:lpstr>Слайд 26</vt:lpstr>
      <vt:lpstr>Слайд 27</vt:lpstr>
      <vt:lpstr>Использованная литература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Незнайка пришел в школу?</dc:title>
  <dc:creator>revaz</dc:creator>
  <cp:lastModifiedBy>re</cp:lastModifiedBy>
  <cp:revision>41</cp:revision>
  <dcterms:modified xsi:type="dcterms:W3CDTF">2014-05-01T17:39:05Z</dcterms:modified>
</cp:coreProperties>
</file>