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59" r:id="rId3"/>
    <p:sldId id="261" r:id="rId4"/>
    <p:sldId id="263" r:id="rId5"/>
    <p:sldId id="267" r:id="rId6"/>
    <p:sldId id="262" r:id="rId7"/>
    <p:sldId id="265" r:id="rId8"/>
    <p:sldId id="269" r:id="rId9"/>
    <p:sldId id="271" r:id="rId10"/>
    <p:sldId id="272" r:id="rId11"/>
    <p:sldId id="273" r:id="rId12"/>
    <p:sldId id="274" r:id="rId13"/>
    <p:sldId id="276" r:id="rId14"/>
    <p:sldId id="277" r:id="rId15"/>
    <p:sldId id="279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90" r:id="rId24"/>
    <p:sldId id="292" r:id="rId25"/>
    <p:sldId id="293" r:id="rId26"/>
    <p:sldId id="294" r:id="rId27"/>
    <p:sldId id="295" r:id="rId28"/>
    <p:sldId id="296" r:id="rId29"/>
    <p:sldId id="299" r:id="rId30"/>
    <p:sldId id="301" r:id="rId31"/>
    <p:sldId id="302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6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18" Type="http://schemas.openxmlformats.org/officeDocument/2006/relationships/image" Target="../media/image4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17" Type="http://schemas.openxmlformats.org/officeDocument/2006/relationships/image" Target="../media/image45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E890B2-C5CE-4DCA-94FF-F2CA6AFB45A7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56F785-26E7-4ACC-A618-0043F506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9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E3940AD-E453-4096-BAE4-644445E974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1FC92-C0A0-45E1-841D-46081261F59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2BF41-52B6-4CF3-BCCB-0C336E86B55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A948-D4C0-435E-93F7-21901F628B8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762E0-1233-44AB-9ADA-15932C50EA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C0373-969B-4EFE-829F-E1FFCAB01D4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5113F-6B9C-4E8D-9064-FA897EB879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AA76F-F09F-4AB9-AFEF-BCF6AA4BCCE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5730A-7A1F-433B-BD92-90507B64160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D27D7-A866-4BBA-A240-E919D65EFB0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ADA55-A0E2-41C1-AF6A-25016F566FD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61C93A-FA68-4E19-AEFC-E1C4CCC42E8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94002F-3083-44A0-9AB5-28AE8BE61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4;&#1086;&#1076;&#1072;%20&#1080;%20&#1084;&#1072;&#1089;&#1083;&#1086;%202.wmv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4;&#1077;&#1089;%20&#1086;&#1090;%20&#1075;&#1083;&#1091;&#1073;&#1080;&#1085;&#1099;%20&#1087;&#1086;&#1075;&#1088;&#1091;&#1078;&#1077;&#1085;&#1080;&#1103;.wmv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4;&#1086;&#1076;&#1072;%20&#1080;%20&#1084;&#1072;&#1089;&#1083;&#1086;%202.wmv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4;&#1077;&#1089;%20&#1074;%20&#1074;&#1086;&#1079;&#1076;&#1091;&#1093;&#1077;%20&#1080;%20&#1074;&#1086;&#1076;&#1077;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Domenico-Fetti_Archimedes_1620.jpg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upload.wikimedia.org/wikipedia/commons/thumb/e/e7/Domenico-Fetti_Archimedes_1620.jpg/200px-Domenico-Fetti_Archimedes_1620.jpg" TargetMode="Externa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8;&#1077;&#1083;&#1077;&#1079;&#1085;&#1099;&#1081;%20&#1080;%20&#1072;&#1083;&#1102;&#1084;&#1080;&#1085;&#1077;&#1074;&#1099;&#1081;%20&#1094;&#1080;&#1083;&#1080;&#1085;&#1076;&#1088;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2" Type="http://schemas.openxmlformats.org/officeDocument/2006/relationships/video" Target="file:///C:\Documents%20and%20Settings\XP\&#1056;&#1072;&#1073;&#1086;&#1095;&#1080;&#1081;%20&#1089;&#1090;&#1086;&#1083;\&#1040;&#1088;&#1093;&#1080;&#1084;&#1077;&#1076;&#1086;&#1074;&#1072;%20&#1089;&#1080;&#1083;&#1072;.%20&#1055;&#1083;&#1072;&#1074;&#1072;&#1085;&#1080;&#1077;%20&#1090;&#1077;&#1083;%20&#1085;&#1072;%20&#1082;&#1086;&#1085;&#1082;&#1091;&#1088;&#1089;\&#1078;&#1077;&#1083;&#1077;&#1079;&#1085;&#1099;&#1081;%20&#1080;%20&#1072;&#1083;&#1102;&#1084;&#1080;&#1085;&#1077;&#1074;&#1099;&#1081;%20&#1094;&#1080;&#1083;&#1080;&#1085;&#1076;&#1088;.wm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0" descr="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89" name="WordArt 61"/>
          <p:cNvSpPr>
            <a:spLocks noChangeArrowheads="1" noChangeShapeType="1" noTextEdit="1"/>
          </p:cNvSpPr>
          <p:nvPr/>
        </p:nvSpPr>
        <p:spPr bwMode="auto">
          <a:xfrm>
            <a:off x="4500563" y="404813"/>
            <a:ext cx="4032250" cy="692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923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c"/>
              </a:rPr>
              <a:t>Урок 1. Архимедова сила.</a:t>
            </a:r>
          </a:p>
        </p:txBody>
      </p:sp>
      <p:sp>
        <p:nvSpPr>
          <p:cNvPr id="124998" name="Text Box 70"/>
          <p:cNvSpPr txBox="1">
            <a:spLocks noChangeArrowheads="1"/>
          </p:cNvSpPr>
          <p:nvPr/>
        </p:nvSpPr>
        <p:spPr bwMode="auto">
          <a:xfrm>
            <a:off x="4643438" y="1214422"/>
            <a:ext cx="39243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Цели урока: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какова природа силы, выталкивающей тело из жидкости и  вспомнить, от каких факторов она зависит и от каких не зависит</a:t>
            </a:r>
          </a:p>
        </p:txBody>
      </p:sp>
      <p:pic>
        <p:nvPicPr>
          <p:cNvPr id="32774" name="Picture 51" descr="11359787018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020">
            <a:off x="3922713" y="3371850"/>
            <a:ext cx="381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28625" y="10715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>
            <a:hlinkClick r:id="rId4" action="ppaction://hlinksldjump"/>
          </p:cNvPr>
          <p:cNvSpPr/>
          <p:nvPr/>
        </p:nvSpPr>
        <p:spPr>
          <a:xfrm>
            <a:off x="3214678" y="1142984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79" name="Rectangle 59"/>
          <p:cNvSpPr>
            <a:spLocks noChangeArrowheads="1"/>
          </p:cNvSpPr>
          <p:nvPr/>
        </p:nvSpPr>
        <p:spPr bwMode="auto">
          <a:xfrm>
            <a:off x="428625" y="1143000"/>
            <a:ext cx="2714625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5" y="22145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>
            <a:hlinkClick r:id="" action="ppaction://noaction"/>
          </p:cNvPr>
          <p:cNvSpPr/>
          <p:nvPr/>
        </p:nvSpPr>
        <p:spPr>
          <a:xfrm>
            <a:off x="3214678" y="2285992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625" y="16430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Овал 35">
            <a:hlinkClick r:id="rId5" action="ppaction://hlinksldjump"/>
          </p:cNvPr>
          <p:cNvSpPr/>
          <p:nvPr/>
        </p:nvSpPr>
        <p:spPr>
          <a:xfrm>
            <a:off x="3214678" y="1714488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89" name="Rectangle 59"/>
          <p:cNvSpPr>
            <a:spLocks noChangeArrowheads="1"/>
          </p:cNvSpPr>
          <p:nvPr/>
        </p:nvSpPr>
        <p:spPr bwMode="auto">
          <a:xfrm>
            <a:off x="428625" y="1714500"/>
            <a:ext cx="2714625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" name="WordArt 22"/>
          <p:cNvSpPr>
            <a:spLocks noChangeArrowheads="1" noChangeShapeType="1" noTextEdit="1"/>
          </p:cNvSpPr>
          <p:nvPr/>
        </p:nvSpPr>
        <p:spPr bwMode="auto">
          <a:xfrm>
            <a:off x="500034" y="1785926"/>
            <a:ext cx="2571825" cy="214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Физический эксперимент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8625" y="27860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Овал 40">
            <a:hlinkClick r:id="rId6" action="ppaction://hlinksldjump"/>
          </p:cNvPr>
          <p:cNvSpPr/>
          <p:nvPr/>
        </p:nvSpPr>
        <p:spPr>
          <a:xfrm>
            <a:off x="3214678" y="2857496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5" name="Rectangle 59"/>
          <p:cNvSpPr>
            <a:spLocks noChangeArrowheads="1"/>
          </p:cNvSpPr>
          <p:nvPr/>
        </p:nvSpPr>
        <p:spPr bwMode="auto">
          <a:xfrm>
            <a:off x="500063" y="2286000"/>
            <a:ext cx="2643187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8625" y="33575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Овал 44">
            <a:hlinkClick r:id="rId7" action="ppaction://hlinksldjump"/>
          </p:cNvPr>
          <p:cNvSpPr/>
          <p:nvPr/>
        </p:nvSpPr>
        <p:spPr>
          <a:xfrm>
            <a:off x="3214678" y="3429000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801" name="Rectangle 59"/>
          <p:cNvSpPr>
            <a:spLocks noChangeArrowheads="1"/>
          </p:cNvSpPr>
          <p:nvPr/>
        </p:nvSpPr>
        <p:spPr bwMode="auto">
          <a:xfrm>
            <a:off x="464343" y="2857500"/>
            <a:ext cx="2714625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625" y="45005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Овал 47">
            <a:hlinkClick r:id="" action="ppaction://noaction"/>
          </p:cNvPr>
          <p:cNvSpPr/>
          <p:nvPr/>
        </p:nvSpPr>
        <p:spPr>
          <a:xfrm>
            <a:off x="3214678" y="4572008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806" name="Rectangle 59"/>
          <p:cNvSpPr>
            <a:spLocks noChangeArrowheads="1"/>
          </p:cNvSpPr>
          <p:nvPr/>
        </p:nvSpPr>
        <p:spPr bwMode="auto">
          <a:xfrm>
            <a:off x="428625" y="4572000"/>
            <a:ext cx="2714625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0" name="WordArt 22"/>
          <p:cNvSpPr>
            <a:spLocks noChangeArrowheads="1" noChangeShapeType="1" noTextEdit="1"/>
          </p:cNvSpPr>
          <p:nvPr/>
        </p:nvSpPr>
        <p:spPr bwMode="auto">
          <a:xfrm>
            <a:off x="500034" y="4643446"/>
            <a:ext cx="2286016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Домашнее задание</a:t>
            </a:r>
          </a:p>
        </p:txBody>
      </p:sp>
      <p:sp>
        <p:nvSpPr>
          <p:cNvPr id="51" name="WordArt 16"/>
          <p:cNvSpPr>
            <a:spLocks noChangeArrowheads="1" noChangeShapeType="1" noTextEdit="1"/>
          </p:cNvSpPr>
          <p:nvPr/>
        </p:nvSpPr>
        <p:spPr bwMode="auto">
          <a:xfrm>
            <a:off x="500009" y="1214403"/>
            <a:ext cx="2286041" cy="214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Выталкивающая сила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8625" y="3929063"/>
            <a:ext cx="3214688" cy="500062"/>
          </a:xfrm>
          <a:prstGeom prst="rect">
            <a:avLst/>
          </a:prstGeom>
          <a:solidFill>
            <a:srgbClr val="009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3" name="Овал 52">
            <a:hlinkClick r:id="" action="ppaction://noaction"/>
          </p:cNvPr>
          <p:cNvSpPr/>
          <p:nvPr/>
        </p:nvSpPr>
        <p:spPr>
          <a:xfrm>
            <a:off x="3214678" y="4000504"/>
            <a:ext cx="357190" cy="357190"/>
          </a:xfrm>
          <a:prstGeom prst="ellipse">
            <a:avLst/>
          </a:prstGeom>
          <a:solidFill>
            <a:srgbClr val="EC252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813" name="Rectangle 59"/>
          <p:cNvSpPr>
            <a:spLocks noChangeArrowheads="1"/>
          </p:cNvSpPr>
          <p:nvPr/>
        </p:nvSpPr>
        <p:spPr bwMode="auto">
          <a:xfrm>
            <a:off x="428625" y="4000500"/>
            <a:ext cx="2714625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WordArt 68"/>
          <p:cNvSpPr>
            <a:spLocks noChangeArrowheads="1" noChangeShapeType="1" noTextEdit="1"/>
          </p:cNvSpPr>
          <p:nvPr/>
        </p:nvSpPr>
        <p:spPr bwMode="auto">
          <a:xfrm>
            <a:off x="623870" y="4123093"/>
            <a:ext cx="1643131" cy="214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Это интересно!</a:t>
            </a:r>
          </a:p>
        </p:txBody>
      </p:sp>
      <p:sp>
        <p:nvSpPr>
          <p:cNvPr id="58" name="WordArt 19"/>
          <p:cNvSpPr>
            <a:spLocks noChangeArrowheads="1" noChangeShapeType="1" noTextEdit="1"/>
          </p:cNvSpPr>
          <p:nvPr/>
        </p:nvSpPr>
        <p:spPr bwMode="auto">
          <a:xfrm>
            <a:off x="616352" y="2928924"/>
            <a:ext cx="1571693" cy="214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Решаем задачи</a:t>
            </a:r>
          </a:p>
        </p:txBody>
      </p:sp>
      <p:sp>
        <p:nvSpPr>
          <p:cNvPr id="39" name="WordArt 16"/>
          <p:cNvSpPr>
            <a:spLocks noChangeArrowheads="1" noChangeShapeType="1" noTextEdit="1"/>
          </p:cNvSpPr>
          <p:nvPr/>
        </p:nvSpPr>
        <p:spPr bwMode="auto">
          <a:xfrm>
            <a:off x="530397" y="2357437"/>
            <a:ext cx="242889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Обобщаем выводы</a:t>
            </a:r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499977" y="3466717"/>
            <a:ext cx="2643187" cy="357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" name="WordArt 19"/>
          <p:cNvSpPr>
            <a:spLocks noChangeArrowheads="1" noChangeShapeType="1" noTextEdit="1"/>
          </p:cNvSpPr>
          <p:nvPr/>
        </p:nvSpPr>
        <p:spPr bwMode="auto">
          <a:xfrm>
            <a:off x="530397" y="3538144"/>
            <a:ext cx="2500387" cy="214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Историческая справка.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27105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1403648" y="923179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 воде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1403648" y="3847877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 масле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9682328"/>
              </p:ext>
            </p:extLst>
          </p:nvPr>
        </p:nvGraphicFramePr>
        <p:xfrm>
          <a:off x="968375" y="1274763"/>
          <a:ext cx="2625725" cy="746125"/>
        </p:xfrm>
        <a:graphic>
          <a:graphicData uri="http://schemas.openxmlformats.org/presentationml/2006/ole">
            <p:oleObj spid="_x0000_s5177" name="Формула" r:id="rId5" imgW="838200" imgH="2413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2934462"/>
              </p:ext>
            </p:extLst>
          </p:nvPr>
        </p:nvGraphicFramePr>
        <p:xfrm>
          <a:off x="968375" y="1898650"/>
          <a:ext cx="2374900" cy="715963"/>
        </p:xfrm>
        <a:graphic>
          <a:graphicData uri="http://schemas.openxmlformats.org/presentationml/2006/ole">
            <p:oleObj spid="_x0000_s5178" name="Формула" r:id="rId6" imgW="723586" imgH="228501" progId="Equation.3">
              <p:embed/>
            </p:oleObj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84530" y="2636912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5441265"/>
              </p:ext>
            </p:extLst>
          </p:nvPr>
        </p:nvGraphicFramePr>
        <p:xfrm>
          <a:off x="141288" y="2662238"/>
          <a:ext cx="4899025" cy="669925"/>
        </p:xfrm>
        <a:graphic>
          <a:graphicData uri="http://schemas.openxmlformats.org/presentationml/2006/ole">
            <p:oleObj spid="_x0000_s5179" name="Формула" r:id="rId7" imgW="1917700" imgH="2413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3623438"/>
              </p:ext>
            </p:extLst>
          </p:nvPr>
        </p:nvGraphicFramePr>
        <p:xfrm>
          <a:off x="195263" y="3373438"/>
          <a:ext cx="827087" cy="487362"/>
        </p:xfrm>
        <a:graphic>
          <a:graphicData uri="http://schemas.openxmlformats.org/presentationml/2006/ole">
            <p:oleObj spid="_x0000_s5180" name="Формула" r:id="rId8" imgW="330057" imgH="215806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8861132"/>
              </p:ext>
            </p:extLst>
          </p:nvPr>
        </p:nvGraphicFramePr>
        <p:xfrm>
          <a:off x="1196975" y="4198938"/>
          <a:ext cx="2627313" cy="746125"/>
        </p:xfrm>
        <a:graphic>
          <a:graphicData uri="http://schemas.openxmlformats.org/presentationml/2006/ole">
            <p:oleObj spid="_x0000_s5181" name="Формула" r:id="rId9" imgW="838200" imgH="2413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1999779"/>
              </p:ext>
            </p:extLst>
          </p:nvPr>
        </p:nvGraphicFramePr>
        <p:xfrm>
          <a:off x="1196975" y="4794250"/>
          <a:ext cx="2376488" cy="714375"/>
        </p:xfrm>
        <a:graphic>
          <a:graphicData uri="http://schemas.openxmlformats.org/presentationml/2006/ole">
            <p:oleObj spid="_x0000_s5182" name="Формула" r:id="rId10" imgW="723586" imgH="228501" progId="Equation.3">
              <p:embed/>
            </p:oleObj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184265" y="5589240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4814194"/>
              </p:ext>
            </p:extLst>
          </p:nvPr>
        </p:nvGraphicFramePr>
        <p:xfrm>
          <a:off x="230188" y="5614988"/>
          <a:ext cx="4899025" cy="669925"/>
        </p:xfrm>
        <a:graphic>
          <a:graphicData uri="http://schemas.openxmlformats.org/presentationml/2006/ole">
            <p:oleObj spid="_x0000_s5183" name="Формула" r:id="rId11" imgW="1917700" imgH="2413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1569646"/>
              </p:ext>
            </p:extLst>
          </p:nvPr>
        </p:nvGraphicFramePr>
        <p:xfrm>
          <a:off x="230188" y="6308725"/>
          <a:ext cx="827087" cy="487363"/>
        </p:xfrm>
        <a:graphic>
          <a:graphicData uri="http://schemas.openxmlformats.org/presentationml/2006/ole">
            <p:oleObj spid="_x0000_s5184" name="Формула" r:id="rId12" imgW="330057" imgH="215806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495572" y="4091310"/>
            <a:ext cx="3357586" cy="2677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 больше плотность жидкости, тем больше выталкивающая сила, действующая на это тело.</a:t>
            </a:r>
          </a:p>
        </p:txBody>
      </p:sp>
      <p:pic>
        <p:nvPicPr>
          <p:cNvPr id="26" name="вода и масло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656" y="476671"/>
            <a:ext cx="3333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6697" y="1479265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Арка 28"/>
          <p:cNvSpPr/>
          <p:nvPr/>
        </p:nvSpPr>
        <p:spPr>
          <a:xfrm>
            <a:off x="496727" y="1408679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8134" y="4309840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563755" y="4166964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532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15662" y="1986806"/>
            <a:ext cx="4032448" cy="2781728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33"/>
          <p:cNvSpPr>
            <a:spLocks noChangeArrowheads="1"/>
          </p:cNvSpPr>
          <p:nvPr/>
        </p:nvSpPr>
        <p:spPr bwMode="auto">
          <a:xfrm>
            <a:off x="5155470" y="2209049"/>
            <a:ext cx="37528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Группа 4.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Оборудование: высокий сосуд с водой, динамометр, цилиндр.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тело на различной глубине.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pic>
        <p:nvPicPr>
          <p:cNvPr id="6" name="Picture 27" descr="kedi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886" y="5268520"/>
            <a:ext cx="945865" cy="9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4849" y="2919890"/>
            <a:ext cx="1711325" cy="3697287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43671">
            <a:off x="1710694" y="1586198"/>
            <a:ext cx="3156141" cy="236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67295" y="4275969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3217326" y="4231621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4849" y="3520257"/>
            <a:ext cx="1711325" cy="3095625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927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вес от глубины погружения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117" y="460221"/>
            <a:ext cx="3298347" cy="24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1043608" y="923179"/>
            <a:ext cx="3503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 воде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 на глубине 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1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9682328"/>
              </p:ext>
            </p:extLst>
          </p:nvPr>
        </p:nvGraphicFramePr>
        <p:xfrm>
          <a:off x="968375" y="1274763"/>
          <a:ext cx="2625725" cy="746125"/>
        </p:xfrm>
        <a:graphic>
          <a:graphicData uri="http://schemas.openxmlformats.org/presentationml/2006/ole">
            <p:oleObj spid="_x0000_s6197" name="Формула" r:id="rId6" imgW="838200" imgH="2413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2934462"/>
              </p:ext>
            </p:extLst>
          </p:nvPr>
        </p:nvGraphicFramePr>
        <p:xfrm>
          <a:off x="968375" y="1898650"/>
          <a:ext cx="2374900" cy="715963"/>
        </p:xfrm>
        <a:graphic>
          <a:graphicData uri="http://schemas.openxmlformats.org/presentationml/2006/ole">
            <p:oleObj spid="_x0000_s6198" name="Формула" r:id="rId7" imgW="723586" imgH="228501" progId="Equation.3">
              <p:embed/>
            </p:oleObj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5747" y="1018148"/>
            <a:ext cx="502735" cy="1848644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0409" y="1455927"/>
            <a:ext cx="502735" cy="1410865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6380" y="1727643"/>
            <a:ext cx="321468" cy="464344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3" name="Прямая соединительная линия 12"/>
          <p:cNvCxnSpPr>
            <a:stCxn id="11" idx="1"/>
          </p:cNvCxnSpPr>
          <p:nvPr/>
        </p:nvCxnSpPr>
        <p:spPr>
          <a:xfrm flipV="1">
            <a:off x="457114" y="892170"/>
            <a:ext cx="0" cy="835473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05747" y="4329987"/>
            <a:ext cx="502735" cy="1848644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20409" y="4752035"/>
            <a:ext cx="502735" cy="1410865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4849" y="5588645"/>
            <a:ext cx="321468" cy="464344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7" name="Прямая соединительная линия 16"/>
          <p:cNvCxnSpPr>
            <a:stCxn id="16" idx="1"/>
          </p:cNvCxnSpPr>
          <p:nvPr/>
        </p:nvCxnSpPr>
        <p:spPr>
          <a:xfrm flipH="1" flipV="1">
            <a:off x="471776" y="4149081"/>
            <a:ext cx="13807" cy="1439564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54659" y="2622601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3704253"/>
              </p:ext>
            </p:extLst>
          </p:nvPr>
        </p:nvGraphicFramePr>
        <p:xfrm>
          <a:off x="854659" y="3444467"/>
          <a:ext cx="827087" cy="487362"/>
        </p:xfrm>
        <a:graphic>
          <a:graphicData uri="http://schemas.openxmlformats.org/presentationml/2006/ole">
            <p:oleObj spid="_x0000_s6199" name="Формула" r:id="rId8" imgW="330057" imgH="215806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1829215"/>
              </p:ext>
            </p:extLst>
          </p:nvPr>
        </p:nvGraphicFramePr>
        <p:xfrm>
          <a:off x="857200" y="2660599"/>
          <a:ext cx="4899025" cy="669925"/>
        </p:xfrm>
        <a:graphic>
          <a:graphicData uri="http://schemas.openxmlformats.org/presentationml/2006/ole">
            <p:oleObj spid="_x0000_s6200" name="Формула" r:id="rId9" imgW="1917700" imgH="241300" progId="Equation.3">
              <p:embed/>
            </p:oleObj>
          </a:graphicData>
        </a:graphic>
      </p:graphicFrame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1286432" y="3883509"/>
            <a:ext cx="3503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 воде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 на глубине 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2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7414279"/>
              </p:ext>
            </p:extLst>
          </p:nvPr>
        </p:nvGraphicFramePr>
        <p:xfrm>
          <a:off x="1043608" y="4114341"/>
          <a:ext cx="2627313" cy="746125"/>
        </p:xfrm>
        <a:graphic>
          <a:graphicData uri="http://schemas.openxmlformats.org/presentationml/2006/ole">
            <p:oleObj spid="_x0000_s6201" name="Формула" r:id="rId10" imgW="838200" imgH="24130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5843215"/>
              </p:ext>
            </p:extLst>
          </p:nvPr>
        </p:nvGraphicFramePr>
        <p:xfrm>
          <a:off x="1038823" y="4785686"/>
          <a:ext cx="2376488" cy="714375"/>
        </p:xfrm>
        <a:graphic>
          <a:graphicData uri="http://schemas.openxmlformats.org/presentationml/2006/ole">
            <p:oleObj spid="_x0000_s6202" name="Формула" r:id="rId11" imgW="723586" imgH="228501" progId="Equation.3">
              <p:embed/>
            </p:oleObj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019313" y="5535469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7780653"/>
              </p:ext>
            </p:extLst>
          </p:nvPr>
        </p:nvGraphicFramePr>
        <p:xfrm>
          <a:off x="1043608" y="5492975"/>
          <a:ext cx="4899025" cy="669925"/>
        </p:xfrm>
        <a:graphic>
          <a:graphicData uri="http://schemas.openxmlformats.org/presentationml/2006/ole">
            <p:oleObj spid="_x0000_s6203" name="Формула" r:id="rId12" imgW="1917700" imgH="24130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5318279"/>
              </p:ext>
            </p:extLst>
          </p:nvPr>
        </p:nvGraphicFramePr>
        <p:xfrm>
          <a:off x="1043608" y="6255548"/>
          <a:ext cx="827088" cy="487363"/>
        </p:xfrm>
        <a:graphic>
          <a:graphicData uri="http://schemas.openxmlformats.org/presentationml/2006/ole">
            <p:oleObj spid="_x0000_s6204" name="Формула" r:id="rId13" imgW="330057" imgH="215806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964822" y="3896037"/>
            <a:ext cx="3071834" cy="18158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Архимедова сила не зависит от глубины погружения тела.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934469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43671">
            <a:off x="4041055" y="777276"/>
            <a:ext cx="2869021" cy="215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19902" y="3160714"/>
            <a:ext cx="1711325" cy="3364632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052736"/>
            <a:ext cx="4104456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33"/>
          <p:cNvSpPr>
            <a:spLocks noChangeArrowheads="1"/>
          </p:cNvSpPr>
          <p:nvPr/>
        </p:nvSpPr>
        <p:spPr bwMode="auto">
          <a:xfrm>
            <a:off x="457448" y="1160927"/>
            <a:ext cx="38366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Группа 5.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Оборудование: высокий сосуд с водой, динамометр, цилиндр.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тело,  полностью погруженное в воду и не полностью.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pic>
        <p:nvPicPr>
          <p:cNvPr id="11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43671">
            <a:off x="6202530" y="715411"/>
            <a:ext cx="2869021" cy="215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781377" y="3160713"/>
            <a:ext cx="1711325" cy="3364633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587179" y="3744709"/>
            <a:ext cx="1744048" cy="2780636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37734" y="4451453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747957" y="3933056"/>
            <a:ext cx="1744048" cy="2592290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98512" y="3933056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Дуга 17"/>
          <p:cNvSpPr/>
          <p:nvPr/>
        </p:nvSpPr>
        <p:spPr>
          <a:xfrm rot="10032008">
            <a:off x="6514817" y="2290562"/>
            <a:ext cx="2307508" cy="2084212"/>
          </a:xfrm>
          <a:prstGeom prst="arc">
            <a:avLst>
              <a:gd name="adj1" fmla="val 15836943"/>
              <a:gd name="adj2" fmla="val 18299076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440066" y="2996952"/>
            <a:ext cx="0" cy="1482978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7" idx="0"/>
          </p:cNvCxnSpPr>
          <p:nvPr/>
        </p:nvCxnSpPr>
        <p:spPr>
          <a:xfrm flipV="1">
            <a:off x="7619981" y="2996953"/>
            <a:ext cx="0" cy="1066098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kedi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740" y="4795587"/>
            <a:ext cx="945865" cy="9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7602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496727" y="923179"/>
            <a:ext cx="453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в воде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полностью погружено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706631" y="3847877"/>
            <a:ext cx="5017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в воде</a:t>
            </a:r>
            <a:r>
              <a:rPr lang="en-US" sz="2400" b="1" dirty="0">
                <a:solidFill>
                  <a:srgbClr val="000000"/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не полностью </a:t>
            </a: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погружено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9986206"/>
              </p:ext>
            </p:extLst>
          </p:nvPr>
        </p:nvGraphicFramePr>
        <p:xfrm>
          <a:off x="968375" y="1274763"/>
          <a:ext cx="2625725" cy="746125"/>
        </p:xfrm>
        <a:graphic>
          <a:graphicData uri="http://schemas.openxmlformats.org/presentationml/2006/ole">
            <p:oleObj spid="_x0000_s7202" name="Формула" r:id="rId5" imgW="838200" imgH="2413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4225758"/>
              </p:ext>
            </p:extLst>
          </p:nvPr>
        </p:nvGraphicFramePr>
        <p:xfrm>
          <a:off x="968375" y="1898650"/>
          <a:ext cx="2374900" cy="715963"/>
        </p:xfrm>
        <a:graphic>
          <a:graphicData uri="http://schemas.openxmlformats.org/presentationml/2006/ole">
            <p:oleObj spid="_x0000_s7203" name="Формула" r:id="rId6" imgW="723586" imgH="228501" progId="Equation.3">
              <p:embed/>
            </p:oleObj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84530" y="2636912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0118787"/>
              </p:ext>
            </p:extLst>
          </p:nvPr>
        </p:nvGraphicFramePr>
        <p:xfrm>
          <a:off x="141288" y="2662238"/>
          <a:ext cx="4899025" cy="669925"/>
        </p:xfrm>
        <a:graphic>
          <a:graphicData uri="http://schemas.openxmlformats.org/presentationml/2006/ole">
            <p:oleObj spid="_x0000_s7204" name="Формула" r:id="rId7" imgW="1917700" imgH="2413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9014226"/>
              </p:ext>
            </p:extLst>
          </p:nvPr>
        </p:nvGraphicFramePr>
        <p:xfrm>
          <a:off x="195263" y="3373438"/>
          <a:ext cx="827087" cy="487362"/>
        </p:xfrm>
        <a:graphic>
          <a:graphicData uri="http://schemas.openxmlformats.org/presentationml/2006/ole">
            <p:oleObj spid="_x0000_s7205" name="Формула" r:id="rId8" imgW="330057" imgH="215806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4871846"/>
              </p:ext>
            </p:extLst>
          </p:nvPr>
        </p:nvGraphicFramePr>
        <p:xfrm>
          <a:off x="1196975" y="4198938"/>
          <a:ext cx="2627313" cy="746125"/>
        </p:xfrm>
        <a:graphic>
          <a:graphicData uri="http://schemas.openxmlformats.org/presentationml/2006/ole">
            <p:oleObj spid="_x0000_s7206" name="Формула" r:id="rId9" imgW="838200" imgH="2413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1388092"/>
              </p:ext>
            </p:extLst>
          </p:nvPr>
        </p:nvGraphicFramePr>
        <p:xfrm>
          <a:off x="1196975" y="4794250"/>
          <a:ext cx="2376488" cy="714375"/>
        </p:xfrm>
        <a:graphic>
          <a:graphicData uri="http://schemas.openxmlformats.org/presentationml/2006/ole">
            <p:oleObj spid="_x0000_s7207" name="Формула" r:id="rId10" imgW="723586" imgH="228501" progId="Equation.3">
              <p:embed/>
            </p:oleObj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184265" y="5589240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5422069"/>
              </p:ext>
            </p:extLst>
          </p:nvPr>
        </p:nvGraphicFramePr>
        <p:xfrm>
          <a:off x="230188" y="5614988"/>
          <a:ext cx="4899025" cy="669925"/>
        </p:xfrm>
        <a:graphic>
          <a:graphicData uri="http://schemas.openxmlformats.org/presentationml/2006/ole">
            <p:oleObj spid="_x0000_s7208" name="Формула" r:id="rId11" imgW="1917700" imgH="2413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0865084"/>
              </p:ext>
            </p:extLst>
          </p:nvPr>
        </p:nvGraphicFramePr>
        <p:xfrm>
          <a:off x="230188" y="6308725"/>
          <a:ext cx="827087" cy="487363"/>
        </p:xfrm>
        <a:graphic>
          <a:graphicData uri="http://schemas.openxmlformats.org/presentationml/2006/ole">
            <p:oleObj spid="_x0000_s7209" name="Формула" r:id="rId12" imgW="330057" imgH="215806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495572" y="4091310"/>
            <a:ext cx="3357586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Чем больше объем тела, погруженного в жидкость, тем больше выталкивающая сила, действующая на это тело в жидкости</a:t>
            </a:r>
          </a:p>
        </p:txBody>
      </p:sp>
      <p:pic>
        <p:nvPicPr>
          <p:cNvPr id="26" name="вода и масло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656" y="476671"/>
            <a:ext cx="3333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6697" y="1479265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Арка 28"/>
          <p:cNvSpPr/>
          <p:nvPr/>
        </p:nvSpPr>
        <p:spPr>
          <a:xfrm>
            <a:off x="496727" y="1408679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8134" y="4309840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563755" y="4166964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285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8273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3216" y="137055"/>
            <a:ext cx="557216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Заполните </a:t>
            </a:r>
            <a:r>
              <a:rPr lang="ru-RU" sz="3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таблицу</a:t>
            </a:r>
          </a:p>
        </p:txBody>
      </p:sp>
      <p:graphicFrame>
        <p:nvGraphicFramePr>
          <p:cNvPr id="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262098"/>
              </p:ext>
            </p:extLst>
          </p:nvPr>
        </p:nvGraphicFramePr>
        <p:xfrm>
          <a:off x="395536" y="1196752"/>
          <a:ext cx="8424935" cy="532859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BBE0E3">
                        <a:tint val="15000"/>
                        <a:satMod val="250000"/>
                      </a:srgbClr>
                    </a:gs>
                    <a:gs pos="49000">
                      <a:srgbClr val="BBE0E3">
                        <a:tint val="50000"/>
                        <a:satMod val="200000"/>
                      </a:srgbClr>
                    </a:gs>
                    <a:gs pos="49100">
                      <a:srgbClr val="BBE0E3">
                        <a:tint val="64000"/>
                        <a:satMod val="160000"/>
                      </a:srgbClr>
                    </a:gs>
                    <a:gs pos="92000">
                      <a:srgbClr val="BBE0E3">
                        <a:tint val="50000"/>
                        <a:satMod val="200000"/>
                      </a:srgbClr>
                    </a:gs>
                    <a:gs pos="100000">
                      <a:srgbClr val="BBE0E3">
                        <a:tint val="43000"/>
                        <a:satMod val="190000"/>
                      </a:srgbClr>
                    </a:gs>
                  </a:gsLst>
                  <a:lin ang="5400000" scaled="1"/>
                </a:gradFill>
                <a:effectLst>
                  <a:outerShdw blurRad="50800" dist="25000" dir="5400000" rotWithShape="0">
                    <a:srgbClr val="BBE0E3">
                      <a:shade val="30000"/>
                      <a:satMod val="150000"/>
                      <a:alpha val="38000"/>
                    </a:srgbClr>
                  </a:outerShdw>
                </a:effectLst>
              </a:tblPr>
              <a:tblGrid>
                <a:gridCol w="4583382"/>
                <a:gridCol w="1551384"/>
                <a:gridCol w="2290169"/>
              </a:tblGrid>
              <a:tr h="88446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9FF">
                        <a:alpha val="41961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Архимедова сила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CCFF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зависит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зависит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3CCFF">
                        <a:alpha val="41961"/>
                      </a:srgbClr>
                    </a:solidFill>
                  </a:tcPr>
                </a:tc>
              </a:tr>
              <a:tr h="884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spc="300" normalizeH="0" baseline="0" dirty="0" smtClean="0">
                          <a:ln>
                            <a:noFill/>
                          </a:ln>
                          <a:effectLst/>
                        </a:rPr>
                        <a:t>От плотности тела</a:t>
                      </a:r>
                      <a:endParaRPr kumimoji="0" lang="ru-RU" sz="2000" b="0" i="0" u="none" strike="noStrike" cap="none" spc="3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6FFCC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</a:tr>
              <a:tr h="884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0" cap="none" spc="290" normalizeH="0" baseline="0" dirty="0" smtClean="0">
                          <a:ln>
                            <a:noFill/>
                          </a:ln>
                          <a:effectLst/>
                        </a:rPr>
                        <a:t>От объема тела</a:t>
                      </a:r>
                      <a:endParaRPr kumimoji="0" lang="ru-RU" sz="2000" b="0" i="0" u="none" strike="noStrike" kern="0" cap="none" spc="29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6FFCC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</a:tr>
              <a:tr h="88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плотности жидкости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6FFCC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</a:tr>
              <a:tr h="91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глубины погружения тела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6FFCC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1430" cap="flat" cmpd="sng" algn="ctr">
                      <a:solidFill>
                        <a:srgbClr val="BBE0E3"/>
                      </a:solidFill>
                      <a:prstDash val="solid"/>
                    </a:lnL>
                    <a:lnR w="11430" cap="flat" cmpd="sng" algn="ctr">
                      <a:solidFill>
                        <a:srgbClr val="BBE0E3"/>
                      </a:solidFill>
                      <a:prstDash val="solid"/>
                    </a:lnR>
                    <a:lnT w="11430" cap="flat" cmpd="sng" algn="ctr">
                      <a:solidFill>
                        <a:srgbClr val="BBE0E3"/>
                      </a:solidFill>
                      <a:prstDash val="solid"/>
                    </a:lnT>
                    <a:lnB w="11430" cap="flat" cmpd="sng" algn="ctr">
                      <a:solidFill>
                        <a:srgbClr val="BBE0E3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00FF">
                        <a:alpha val="1411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360468" y="3173103"/>
            <a:ext cx="428625" cy="428625"/>
          </a:xfrm>
          <a:prstGeom prst="ellipse">
            <a:avLst/>
          </a:prstGeom>
          <a:solidFill>
            <a:srgbClr val="FFFFCC"/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 rot="3489028">
            <a:off x="7282173" y="3322808"/>
            <a:ext cx="414338" cy="4603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 rot="7270062" flipV="1">
            <a:off x="7532141" y="3390876"/>
            <a:ext cx="255588" cy="444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81282" y="4071937"/>
            <a:ext cx="428625" cy="428625"/>
          </a:xfrm>
          <a:prstGeom prst="ellipse">
            <a:avLst/>
          </a:prstGeom>
          <a:solidFill>
            <a:srgbClr val="FFFFCC"/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 rot="3489028">
            <a:off x="5402986" y="4226374"/>
            <a:ext cx="414338" cy="4603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 rot="7270062" flipV="1">
            <a:off x="5652957" y="4294441"/>
            <a:ext cx="255588" cy="444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55408" y="4995233"/>
            <a:ext cx="428625" cy="428625"/>
          </a:xfrm>
          <a:prstGeom prst="ellipse">
            <a:avLst/>
          </a:prstGeom>
          <a:solidFill>
            <a:srgbClr val="FFFFCC"/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 rot="3489028">
            <a:off x="5418050" y="5145580"/>
            <a:ext cx="414337" cy="4603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 rot="7270062" flipV="1">
            <a:off x="5645066" y="5213649"/>
            <a:ext cx="255587" cy="444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45622" y="5877272"/>
            <a:ext cx="428625" cy="428625"/>
          </a:xfrm>
          <a:prstGeom prst="ellipse">
            <a:avLst/>
          </a:prstGeom>
          <a:solidFill>
            <a:srgbClr val="FFFFCC"/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 rot="3489028">
            <a:off x="7374305" y="6028882"/>
            <a:ext cx="414337" cy="4603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 rot="7270062" flipV="1">
            <a:off x="7626979" y="6096950"/>
            <a:ext cx="255587" cy="444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9999"/>
          </a:solidFill>
          <a:ln w="40000" cap="flat" cmpd="sng" algn="ctr">
            <a:solidFill>
              <a:srgbClr val="00999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980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8273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168121"/>
            <a:ext cx="4370184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Закон Архимеда</a:t>
            </a:r>
          </a:p>
        </p:txBody>
      </p:sp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80238" y="851158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Monotype Corsiva" pitchFamily="66" charset="0"/>
              </a:rPr>
              <a:t>Тело в воде</a:t>
            </a:r>
          </a:p>
        </p:txBody>
      </p:sp>
      <p:sp>
        <p:nvSpPr>
          <p:cNvPr id="5" name="TextBox 58"/>
          <p:cNvSpPr txBox="1">
            <a:spLocks noChangeArrowheads="1"/>
          </p:cNvSpPr>
          <p:nvPr/>
        </p:nvSpPr>
        <p:spPr bwMode="auto">
          <a:xfrm>
            <a:off x="180238" y="1236427"/>
            <a:ext cx="5581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Силы, действующие на боковые грани тела попарно равны и уравновешивают друг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друга.</a:t>
            </a:r>
            <a:endParaRPr lang="ru-RU" sz="2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6" name="TextBox 59"/>
          <p:cNvSpPr txBox="1">
            <a:spLocks noChangeArrowheads="1"/>
          </p:cNvSpPr>
          <p:nvPr/>
        </p:nvSpPr>
        <p:spPr bwMode="auto">
          <a:xfrm>
            <a:off x="190662" y="2004363"/>
            <a:ext cx="5317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Силы, действующие на  верхнюю и нижнюю грани тела,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неодинаковы.</a:t>
            </a:r>
            <a:endParaRPr lang="ru-RU" sz="2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177772" y="2782142"/>
            <a:ext cx="53303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На верхнюю грань давит столб   жидкости высотой   </a:t>
            </a:r>
          </a:p>
        </p:txBody>
      </p:sp>
      <p:sp>
        <p:nvSpPr>
          <p:cNvPr id="8" name="TextBox 63"/>
          <p:cNvSpPr txBox="1">
            <a:spLocks noChangeArrowheads="1"/>
          </p:cNvSpPr>
          <p:nvPr/>
        </p:nvSpPr>
        <p:spPr bwMode="auto">
          <a:xfrm>
            <a:off x="200302" y="3487778"/>
            <a:ext cx="54518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На нижнюю грань давит столб   жидкости высотой  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3936108"/>
              </p:ext>
            </p:extLst>
          </p:nvPr>
        </p:nvGraphicFramePr>
        <p:xfrm>
          <a:off x="2784970" y="3848042"/>
          <a:ext cx="1582052" cy="458991"/>
        </p:xfrm>
        <a:graphic>
          <a:graphicData uri="http://schemas.openxmlformats.org/presentationml/2006/ole">
            <p:oleObj spid="_x0000_s9434" name="Формула" r:id="rId3" imgW="672808" imgH="215806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276185"/>
              </p:ext>
            </p:extLst>
          </p:nvPr>
        </p:nvGraphicFramePr>
        <p:xfrm>
          <a:off x="321643" y="4318775"/>
          <a:ext cx="1731962" cy="363538"/>
        </p:xfrm>
        <a:graphic>
          <a:graphicData uri="http://schemas.openxmlformats.org/presentationml/2006/ole">
            <p:oleObj spid="_x0000_s9435" name="Формула" r:id="rId4" imgW="812447" imgH="215806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093149"/>
              </p:ext>
            </p:extLst>
          </p:nvPr>
        </p:nvGraphicFramePr>
        <p:xfrm>
          <a:off x="271187" y="4724267"/>
          <a:ext cx="2571750" cy="371475"/>
        </p:xfrm>
        <a:graphic>
          <a:graphicData uri="http://schemas.openxmlformats.org/presentationml/2006/ole">
            <p:oleObj spid="_x0000_s9436" name="Формула" r:id="rId5" imgW="166370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1311909"/>
              </p:ext>
            </p:extLst>
          </p:nvPr>
        </p:nvGraphicFramePr>
        <p:xfrm>
          <a:off x="3250406" y="4713709"/>
          <a:ext cx="2643188" cy="371475"/>
        </p:xfrm>
        <a:graphic>
          <a:graphicData uri="http://schemas.openxmlformats.org/presentationml/2006/ole">
            <p:oleObj spid="_x0000_s9437" name="Формула" r:id="rId6" imgW="1587500" imgH="2286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8019278"/>
              </p:ext>
            </p:extLst>
          </p:nvPr>
        </p:nvGraphicFramePr>
        <p:xfrm>
          <a:off x="264722" y="5314964"/>
          <a:ext cx="4251325" cy="371475"/>
        </p:xfrm>
        <a:graphic>
          <a:graphicData uri="http://schemas.openxmlformats.org/presentationml/2006/ole">
            <p:oleObj spid="_x0000_s9438" name="Формула" r:id="rId7" imgW="2616200" imgH="2286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3473866"/>
              </p:ext>
            </p:extLst>
          </p:nvPr>
        </p:nvGraphicFramePr>
        <p:xfrm>
          <a:off x="1475656" y="5788712"/>
          <a:ext cx="2373313" cy="371475"/>
        </p:xfrm>
        <a:graphic>
          <a:graphicData uri="http://schemas.openxmlformats.org/presentationml/2006/ole">
            <p:oleObj spid="_x0000_s9439" name="Формула" r:id="rId8" imgW="1460500" imgH="2286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4518561"/>
              </p:ext>
            </p:extLst>
          </p:nvPr>
        </p:nvGraphicFramePr>
        <p:xfrm>
          <a:off x="1924568" y="6265089"/>
          <a:ext cx="1836737" cy="371475"/>
        </p:xfrm>
        <a:graphic>
          <a:graphicData uri="http://schemas.openxmlformats.org/presentationml/2006/ole">
            <p:oleObj spid="_x0000_s9440" name="Формула" r:id="rId9" imgW="1130300" imgH="228600" progId="Equation.3">
              <p:embed/>
            </p:oleObj>
          </a:graphicData>
        </a:graphic>
      </p:graphicFrame>
      <p:sp>
        <p:nvSpPr>
          <p:cNvPr id="16" name="Нашивка 15"/>
          <p:cNvSpPr/>
          <p:nvPr/>
        </p:nvSpPr>
        <p:spPr>
          <a:xfrm>
            <a:off x="5009177" y="5968009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388862" y="5968009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2479" y="5902129"/>
            <a:ext cx="2527300" cy="631825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918814"/>
              </p:ext>
            </p:extLst>
          </p:nvPr>
        </p:nvGraphicFramePr>
        <p:xfrm>
          <a:off x="6122491" y="5950550"/>
          <a:ext cx="2327275" cy="517525"/>
        </p:xfrm>
        <a:graphic>
          <a:graphicData uri="http://schemas.openxmlformats.org/presentationml/2006/ole">
            <p:oleObj spid="_x0000_s9441" name="Формула" r:id="rId10" imgW="1193800" imgH="228600" progId="Equation.3">
              <p:embed/>
            </p:oleObj>
          </a:graphicData>
        </a:graphic>
      </p:graphicFrame>
      <p:sp>
        <p:nvSpPr>
          <p:cNvPr id="20" name="Цилиндр 19"/>
          <p:cNvSpPr/>
          <p:nvPr/>
        </p:nvSpPr>
        <p:spPr>
          <a:xfrm>
            <a:off x="6012160" y="1112768"/>
            <a:ext cx="2952328" cy="3972416"/>
          </a:xfrm>
          <a:prstGeom prst="can">
            <a:avLst>
              <a:gd name="adj" fmla="val 17257"/>
            </a:avLst>
          </a:prstGeom>
          <a:solidFill>
            <a:srgbClr val="C1BCFC">
              <a:alpha val="36863"/>
            </a:srgbClr>
          </a:solidFill>
          <a:ln w="400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  <a:scene3d>
            <a:camera prst="perspectiveFront"/>
            <a:lightRig rig="threePt" dir="t"/>
          </a:scene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6012160" y="1714608"/>
            <a:ext cx="2952328" cy="3370577"/>
          </a:xfrm>
          <a:prstGeom prst="can">
            <a:avLst>
              <a:gd name="adj" fmla="val 13906"/>
            </a:avLst>
          </a:prstGeom>
          <a:solidFill>
            <a:srgbClr val="3399FF">
              <a:alpha val="45882"/>
            </a:srgbClr>
          </a:solidFill>
          <a:ln w="400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7133024" y="2464536"/>
            <a:ext cx="1687447" cy="1896648"/>
          </a:xfrm>
          <a:prstGeom prst="cube">
            <a:avLst>
              <a:gd name="adj" fmla="val 11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780019" y="2654394"/>
            <a:ext cx="214313" cy="231775"/>
          </a:xfrm>
          <a:prstGeom prst="rightArrow">
            <a:avLst/>
          </a:prstGeom>
          <a:solidFill>
            <a:srgbClr val="FF0000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7650187" y="3998757"/>
            <a:ext cx="500063" cy="222250"/>
          </a:xfrm>
          <a:prstGeom prst="rightArrow">
            <a:avLst/>
          </a:prstGeom>
          <a:solidFill>
            <a:srgbClr val="FF0000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7166168" y="3403521"/>
            <a:ext cx="285750" cy="214313"/>
          </a:xfrm>
          <a:prstGeom prst="rightArrow">
            <a:avLst/>
          </a:prstGeom>
          <a:solidFill>
            <a:srgbClr val="FF0000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8288693" y="3443263"/>
            <a:ext cx="285750" cy="214313"/>
          </a:xfrm>
          <a:prstGeom prst="rightArrow">
            <a:avLst/>
          </a:prstGeom>
          <a:solidFill>
            <a:srgbClr val="FF0000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876256" y="2689509"/>
            <a:ext cx="214313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25000" dir="5400000" rotWithShape="0">
              <a:srgbClr val="BBE0E3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322219" y="4359914"/>
            <a:ext cx="810806" cy="67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25000" dir="5400000" rotWithShape="0">
              <a:srgbClr val="BBE0E3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30" name="Прямая со стрелкой 29"/>
          <p:cNvCxnSpPr/>
          <p:nvPr/>
        </p:nvCxnSpPr>
        <p:spPr>
          <a:xfrm flipH="1">
            <a:off x="6860297" y="2139964"/>
            <a:ext cx="1588" cy="523161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>
          <a:xfrm>
            <a:off x="6860297" y="2663125"/>
            <a:ext cx="15959" cy="1699366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flipH="1">
            <a:off x="6411869" y="2067424"/>
            <a:ext cx="1" cy="2295067"/>
          </a:xfrm>
          <a:prstGeom prst="straightConnector1">
            <a:avLst/>
          </a:prstGeom>
          <a:noFill/>
          <a:ln w="28575" cap="flat" cmpd="sng" algn="ctr">
            <a:solidFill>
              <a:srgbClr val="3333CC"/>
            </a:solidFill>
            <a:prstDash val="solid"/>
            <a:headEnd type="arrow"/>
            <a:tailEnd type="arrow"/>
          </a:ln>
          <a:effectLst/>
        </p:spPr>
      </p:cxn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2971171"/>
              </p:ext>
            </p:extLst>
          </p:nvPr>
        </p:nvGraphicFramePr>
        <p:xfrm>
          <a:off x="6492672" y="2228876"/>
          <a:ext cx="234950" cy="345336"/>
        </p:xfrm>
        <a:graphic>
          <a:graphicData uri="http://schemas.openxmlformats.org/presentationml/2006/ole">
            <p:oleObj spid="_x0000_s9442" name="Формула" r:id="rId11" imgW="152268" imgH="215713" progId="Equation.3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2859848"/>
              </p:ext>
            </p:extLst>
          </p:nvPr>
        </p:nvGraphicFramePr>
        <p:xfrm>
          <a:off x="6625228" y="3381061"/>
          <a:ext cx="204788" cy="287338"/>
        </p:xfrm>
        <a:graphic>
          <a:graphicData uri="http://schemas.openxmlformats.org/presentationml/2006/ole">
            <p:oleObj spid="_x0000_s9443" name="Формула" r:id="rId12" imgW="126725" imgH="177415" progId="Equation.3">
              <p:embed/>
            </p:oleObj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6605159"/>
              </p:ext>
            </p:extLst>
          </p:nvPr>
        </p:nvGraphicFramePr>
        <p:xfrm>
          <a:off x="6073001" y="3042973"/>
          <a:ext cx="282575" cy="369887"/>
        </p:xfrm>
        <a:graphic>
          <a:graphicData uri="http://schemas.openxmlformats.org/presentationml/2006/ole">
            <p:oleObj spid="_x0000_s9444" name="Формула" r:id="rId13" imgW="164885" imgH="215619" progId="Equation.3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54715"/>
              </p:ext>
            </p:extLst>
          </p:nvPr>
        </p:nvGraphicFramePr>
        <p:xfrm>
          <a:off x="7709352" y="2059288"/>
          <a:ext cx="433481" cy="633364"/>
        </p:xfrm>
        <a:graphic>
          <a:graphicData uri="http://schemas.openxmlformats.org/presentationml/2006/ole">
            <p:oleObj spid="_x0000_s9445" name="Формула" r:id="rId14" imgW="164957" imgH="241091" progId="Equation.3">
              <p:embed/>
            </p:oleObj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718119"/>
              </p:ext>
            </p:extLst>
          </p:nvPr>
        </p:nvGraphicFramePr>
        <p:xfrm>
          <a:off x="7650638" y="4359914"/>
          <a:ext cx="448787" cy="608490"/>
        </p:xfrm>
        <a:graphic>
          <a:graphicData uri="http://schemas.openxmlformats.org/presentationml/2006/ole">
            <p:oleObj spid="_x0000_s9446" name="Формула" r:id="rId15" imgW="177646" imgH="241091" progId="Equation.3">
              <p:embed/>
            </p:oleObj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1019885"/>
              </p:ext>
            </p:extLst>
          </p:nvPr>
        </p:nvGraphicFramePr>
        <p:xfrm>
          <a:off x="7390383" y="3264095"/>
          <a:ext cx="315907" cy="450977"/>
        </p:xfrm>
        <a:graphic>
          <a:graphicData uri="http://schemas.openxmlformats.org/presentationml/2006/ole">
            <p:oleObj spid="_x0000_s9447" name="Формула" r:id="rId16" imgW="177480" imgH="253800" progId="Equation.3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3720314"/>
              </p:ext>
            </p:extLst>
          </p:nvPr>
        </p:nvGraphicFramePr>
        <p:xfrm>
          <a:off x="7961313" y="3268663"/>
          <a:ext cx="315912" cy="428625"/>
        </p:xfrm>
        <a:graphic>
          <a:graphicData uri="http://schemas.openxmlformats.org/presentationml/2006/ole">
            <p:oleObj spid="_x0000_s9448" name="Формула" r:id="rId17" imgW="177480" imgH="241200" progId="Equation.3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1126163"/>
              </p:ext>
            </p:extLst>
          </p:nvPr>
        </p:nvGraphicFramePr>
        <p:xfrm>
          <a:off x="1323238" y="3155823"/>
          <a:ext cx="428625" cy="395288"/>
        </p:xfrm>
        <a:graphic>
          <a:graphicData uri="http://schemas.openxmlformats.org/presentationml/2006/ole">
            <p:oleObj spid="_x0000_s9449" name="Формула" r:id="rId18" imgW="152268" imgH="215713" progId="Equation.3">
              <p:embed/>
            </p:oleObj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1651127"/>
              </p:ext>
            </p:extLst>
          </p:nvPr>
        </p:nvGraphicFramePr>
        <p:xfrm>
          <a:off x="1323238" y="3823295"/>
          <a:ext cx="446088" cy="449263"/>
        </p:xfrm>
        <a:graphic>
          <a:graphicData uri="http://schemas.openxmlformats.org/presentationml/2006/ole">
            <p:oleObj spid="_x0000_s9450" name="Формула" r:id="rId19" imgW="164885" imgH="215619" progId="Equation.3">
              <p:embed/>
            </p:oleObj>
          </a:graphicData>
        </a:graphic>
      </p:graphicFrame>
      <p:sp>
        <p:nvSpPr>
          <p:cNvPr id="53" name=" 3"/>
          <p:cNvSpPr/>
          <p:nvPr/>
        </p:nvSpPr>
        <p:spPr>
          <a:xfrm rot="3213584" flipV="1">
            <a:off x="3714372" y="2457966"/>
            <a:ext cx="4708586" cy="2184909"/>
          </a:xfrm>
          <a:prstGeom prst="swooshArrow">
            <a:avLst>
              <a:gd name="adj1" fmla="val 1434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54" name="Нашивка 53"/>
          <p:cNvSpPr/>
          <p:nvPr/>
        </p:nvSpPr>
        <p:spPr>
          <a:xfrm>
            <a:off x="4633159" y="5968009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3528314"/>
              </p:ext>
            </p:extLst>
          </p:nvPr>
        </p:nvGraphicFramePr>
        <p:xfrm>
          <a:off x="159051" y="6238020"/>
          <a:ext cx="887413" cy="350838"/>
        </p:xfrm>
        <a:graphic>
          <a:graphicData uri="http://schemas.openxmlformats.org/presentationml/2006/ole">
            <p:oleObj spid="_x0000_s9451" name="Формула" r:id="rId20" imgW="545760" imgH="215640" progId="Equation.3">
              <p:embed/>
            </p:oleObj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0616152"/>
              </p:ext>
            </p:extLst>
          </p:nvPr>
        </p:nvGraphicFramePr>
        <p:xfrm>
          <a:off x="1118451" y="6263778"/>
          <a:ext cx="204787" cy="287338"/>
        </p:xfrm>
        <a:graphic>
          <a:graphicData uri="http://schemas.openxmlformats.org/presentationml/2006/ole">
            <p:oleObj spid="_x0000_s9452" name="Формула" r:id="rId21" imgW="126725" imgH="17741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2876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  <p:bldP spid="4" grpId="0"/>
      <p:bldP spid="5" grpId="0"/>
      <p:bldP spid="6" grpId="0"/>
      <p:bldP spid="7" grpId="0"/>
      <p:bldP spid="8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Мои документы\Мои рисунки\АНИМАШКИ ФОНЫ\фоны абстракция супер\вы.bmp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 rot="16200000">
            <a:off x="1418055" y="-944287"/>
            <a:ext cx="6336704" cy="866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2368" y="293107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Comic Sans MS" panose="030F0702030302020204" pitchFamily="66" charset="0"/>
              </a:rPr>
              <a:t>Выводы:</a:t>
            </a:r>
            <a:endParaRPr lang="ru-RU" sz="3200" i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471" y="293107"/>
            <a:ext cx="6328822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</a:rPr>
              <a:t>На тело, находящееся внутри жидкости, 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</a:rPr>
              <a:t>действует сила, выталкивающая тело из жидкости  (Архимедова сила).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2994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25" y="1470140"/>
            <a:ext cx="4786313" cy="642937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4889805"/>
              </p:ext>
            </p:extLst>
          </p:nvPr>
        </p:nvGraphicFramePr>
        <p:xfrm>
          <a:off x="1231106" y="1505858"/>
          <a:ext cx="4324350" cy="571500"/>
        </p:xfrm>
        <a:graphic>
          <a:graphicData uri="http://schemas.openxmlformats.org/presentationml/2006/ole">
            <p:oleObj spid="_x0000_s11314" name="Формула" r:id="rId4" imgW="1879600" imgH="2413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2009" y="2467269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4531" y="2607465"/>
            <a:ext cx="3571875" cy="642938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8263062"/>
              </p:ext>
            </p:extLst>
          </p:nvPr>
        </p:nvGraphicFramePr>
        <p:xfrm>
          <a:off x="1176455" y="2648740"/>
          <a:ext cx="3248025" cy="601663"/>
        </p:xfrm>
        <a:graphic>
          <a:graphicData uri="http://schemas.openxmlformats.org/presentationml/2006/ole">
            <p:oleObj spid="_x0000_s11315" name="Формула" r:id="rId5" imgW="990600" imgH="228600" progId="Equation.3">
              <p:embed/>
            </p:oleObj>
          </a:graphicData>
        </a:graphic>
      </p:graphicFrame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7020272" y="1826768"/>
            <a:ext cx="1645915" cy="2106287"/>
          </a:xfrm>
          <a:prstGeom prst="can">
            <a:avLst>
              <a:gd name="adj" fmla="val 21763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7020272" y="2253274"/>
            <a:ext cx="1645915" cy="1667214"/>
          </a:xfrm>
          <a:prstGeom prst="can">
            <a:avLst>
              <a:gd name="adj" fmla="val 23278"/>
            </a:avLst>
          </a:prstGeom>
          <a:solidFill>
            <a:srgbClr val="1CBAB2">
              <a:alpha val="22353"/>
            </a:srgbClr>
          </a:soli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438894" y="3573808"/>
            <a:ext cx="112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т. к.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42377" y="3968822"/>
            <a:ext cx="1361472" cy="714375"/>
          </a:xfrm>
          <a:prstGeom prst="ellipse">
            <a:avLst/>
          </a:prstGeom>
          <a:solidFill>
            <a:srgbClr val="FF0000">
              <a:alpha val="56863"/>
            </a:srgbClr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7622287"/>
              </p:ext>
            </p:extLst>
          </p:nvPr>
        </p:nvGraphicFramePr>
        <p:xfrm>
          <a:off x="274638" y="4076700"/>
          <a:ext cx="3286125" cy="482600"/>
        </p:xfrm>
        <a:graphic>
          <a:graphicData uri="http://schemas.openxmlformats.org/presentationml/2006/ole">
            <p:oleObj spid="_x0000_s11316" name="Формула" r:id="rId6" imgW="1663700" imgH="228600" progId="Equation.3">
              <p:embed/>
            </p:oleObj>
          </a:graphicData>
        </a:graphic>
      </p:graphicFrame>
      <p:sp>
        <p:nvSpPr>
          <p:cNvPr id="18" name="Овал 17"/>
          <p:cNvSpPr/>
          <p:nvPr/>
        </p:nvSpPr>
        <p:spPr>
          <a:xfrm>
            <a:off x="1831406" y="4929187"/>
            <a:ext cx="1428750" cy="714375"/>
          </a:xfrm>
          <a:prstGeom prst="ellipse">
            <a:avLst/>
          </a:prstGeom>
          <a:solidFill>
            <a:srgbClr val="FF0000">
              <a:alpha val="56863"/>
            </a:srgbClr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8947426"/>
              </p:ext>
            </p:extLst>
          </p:nvPr>
        </p:nvGraphicFramePr>
        <p:xfrm>
          <a:off x="288344" y="4944254"/>
          <a:ext cx="3286125" cy="463550"/>
        </p:xfrm>
        <a:graphic>
          <a:graphicData uri="http://schemas.openxmlformats.org/presentationml/2006/ole">
            <p:oleObj spid="_x0000_s11317" name="Формула" r:id="rId7" imgW="1651000" imgH="228600" progId="Equation.3">
              <p:embed/>
            </p:oleObj>
          </a:graphicData>
        </a:graphic>
      </p:graphicFrame>
      <p:sp>
        <p:nvSpPr>
          <p:cNvPr id="20" name="Овал 19"/>
          <p:cNvSpPr/>
          <p:nvPr/>
        </p:nvSpPr>
        <p:spPr>
          <a:xfrm>
            <a:off x="7519192" y="2811341"/>
            <a:ext cx="725215" cy="70432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810361" y="3062287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V="1">
            <a:off x="7881799" y="2228467"/>
            <a:ext cx="0" cy="935038"/>
          </a:xfrm>
          <a:prstGeom prst="line">
            <a:avLst/>
          </a:prstGeom>
          <a:noFill/>
          <a:ln w="57150">
            <a:solidFill>
              <a:srgbClr val="C8124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5125607"/>
              </p:ext>
            </p:extLst>
          </p:nvPr>
        </p:nvGraphicFramePr>
        <p:xfrm>
          <a:off x="7665105" y="1753805"/>
          <a:ext cx="433388" cy="474662"/>
        </p:xfrm>
        <a:graphic>
          <a:graphicData uri="http://schemas.openxmlformats.org/presentationml/2006/ole">
            <p:oleObj spid="_x0000_s11318" name="Формула" r:id="rId8" imgW="279279" imgH="266584" progId="Equation.3">
              <p:embed/>
            </p:oleObj>
          </a:graphicData>
        </a:graphic>
      </p:graphicFrame>
      <p:sp>
        <p:nvSpPr>
          <p:cNvPr id="24" name="Нашивка 23"/>
          <p:cNvSpPr/>
          <p:nvPr/>
        </p:nvSpPr>
        <p:spPr>
          <a:xfrm>
            <a:off x="3657805" y="4643446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071861" y="4643446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500489" y="4643446"/>
            <a:ext cx="428628" cy="500066"/>
          </a:xfrm>
          <a:prstGeom prst="chevron">
            <a:avLst>
              <a:gd name="adj" fmla="val 48961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19930" y="4431814"/>
            <a:ext cx="5965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16431" y="4536291"/>
            <a:ext cx="3143250" cy="714375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8301983"/>
              </p:ext>
            </p:extLst>
          </p:nvPr>
        </p:nvGraphicFramePr>
        <p:xfrm>
          <a:off x="5620433" y="4584709"/>
          <a:ext cx="3143250" cy="617537"/>
        </p:xfrm>
        <a:graphic>
          <a:graphicData uri="http://schemas.openxmlformats.org/presentationml/2006/ole">
            <p:oleObj spid="_x0000_s11319" name="Формула" r:id="rId9" imgW="1282700" imgH="241300" progId="Equation.3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520878" y="5363447"/>
            <a:ext cx="3334355" cy="923330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</a:rPr>
              <a:t>Архимедова сила зависит :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</a:rPr>
              <a:t>от плотности жидкости 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</a:rPr>
              <a:t> от объема тела.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069436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9" grpId="0"/>
      <p:bldP spid="10" grpId="0" animBg="1"/>
      <p:bldP spid="12" grpId="0" animBg="1"/>
      <p:bldP spid="13" grpId="0" animBg="1"/>
      <p:bldP spid="14" grpId="0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14290"/>
            <a:ext cx="1228643" cy="982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195979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71736" y="474757"/>
            <a:ext cx="528641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Закрепление. Решите 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5163" y="1556792"/>
            <a:ext cx="5693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3879150" y="-1347934"/>
            <a:ext cx="1760286" cy="69294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0C6B5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3954891" y="-1196253"/>
            <a:ext cx="1440160" cy="642942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48505" y="1470478"/>
            <a:ext cx="585079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Вес картофелины в воздухе равен 3,5 Н, а в воде 0,5 Н. Чему равна выталкивающая сила?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               А) 4 Н;   Б) 0,3 Н;    В) 3 Н;    Г) 2,7 Н.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9" name="Picture 13" descr="03f-i2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>
            <a:off x="3674839" y="3733107"/>
            <a:ext cx="2000264" cy="21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FF">
                <a:lumMod val="95000"/>
                <a:alpha val="60000"/>
              </a:srgb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97280" y="4941168"/>
            <a:ext cx="2000264" cy="714380"/>
          </a:xfrm>
          <a:prstGeom prst="rect">
            <a:avLst/>
          </a:prstGeom>
          <a:solidFill>
            <a:srgbClr val="FFFF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004096171"/>
              </p:ext>
            </p:extLst>
          </p:nvPr>
        </p:nvGraphicFramePr>
        <p:xfrm>
          <a:off x="887787" y="5002319"/>
          <a:ext cx="1619250" cy="558800"/>
        </p:xfrm>
        <a:graphic>
          <a:graphicData uri="http://schemas.openxmlformats.org/presentationml/2006/ole">
            <p:oleObj spid="_x0000_s13330" name="Формула" r:id="rId5" imgW="698500" imgH="241300" progId="Equation.3">
              <p:embed/>
            </p:oleObj>
          </a:graphicData>
        </a:graphic>
      </p:graphicFrame>
      <p:sp>
        <p:nvSpPr>
          <p:cNvPr id="12" name=" 3"/>
          <p:cNvSpPr/>
          <p:nvPr/>
        </p:nvSpPr>
        <p:spPr>
          <a:xfrm rot="687861">
            <a:off x="2074045" y="4096192"/>
            <a:ext cx="1627865" cy="1112641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3" name="Прямоугольник 12"/>
          <p:cNvSpPr/>
          <p:nvPr/>
        </p:nvSpPr>
        <p:spPr>
          <a:xfrm>
            <a:off x="6000760" y="4941168"/>
            <a:ext cx="2000264" cy="714380"/>
          </a:xfrm>
          <a:prstGeom prst="rect">
            <a:avLst/>
          </a:prstGeom>
          <a:solidFill>
            <a:srgbClr val="FFFF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4401404"/>
              </p:ext>
            </p:extLst>
          </p:nvPr>
        </p:nvGraphicFramePr>
        <p:xfrm>
          <a:off x="6323823" y="5033245"/>
          <a:ext cx="1354138" cy="530225"/>
        </p:xfrm>
        <a:graphic>
          <a:graphicData uri="http://schemas.openxmlformats.org/presentationml/2006/ole">
            <p:oleObj spid="_x0000_s13331" name="Формула" r:id="rId6" imgW="583947" imgH="228501" progId="Equation.3">
              <p:embed/>
            </p:oleObj>
          </a:graphicData>
        </a:graphic>
      </p:graphicFrame>
      <p:sp>
        <p:nvSpPr>
          <p:cNvPr id="15" name=" 3"/>
          <p:cNvSpPr/>
          <p:nvPr/>
        </p:nvSpPr>
        <p:spPr>
          <a:xfrm rot="10309638" flipV="1">
            <a:off x="5370336" y="3962712"/>
            <a:ext cx="1512680" cy="1153301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226839" y="5983912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На сколько уменьшился вес тела в воде? Что это за число?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080386" y="3148683"/>
            <a:ext cx="5659966" cy="369332"/>
          </a:xfrm>
          <a:prstGeom prst="rect">
            <a:avLst/>
          </a:prstGeom>
          <a:solidFill>
            <a:srgbClr val="FF7C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Обращаем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внимание на показания динамометра!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21849" y="2742908"/>
            <a:ext cx="67861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573692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10" grpId="0" animBg="1"/>
      <p:bldP spid="13" grpId="0" animBg="1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03f-i2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3357554" y="476672"/>
            <a:ext cx="2000264" cy="21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FF">
                <a:lumMod val="95000"/>
                <a:alpha val="60000"/>
              </a:srgbClr>
            </a:glow>
          </a:effectLst>
        </p:spPr>
      </p:pic>
      <p:sp>
        <p:nvSpPr>
          <p:cNvPr id="3" name=" 3"/>
          <p:cNvSpPr/>
          <p:nvPr/>
        </p:nvSpPr>
        <p:spPr>
          <a:xfrm rot="6503425" flipV="1">
            <a:off x="2009191" y="1231710"/>
            <a:ext cx="1512680" cy="1153301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4" name=" 3"/>
          <p:cNvSpPr/>
          <p:nvPr/>
        </p:nvSpPr>
        <p:spPr>
          <a:xfrm rot="3665041">
            <a:off x="4998630" y="901806"/>
            <a:ext cx="1627865" cy="1112641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5" name="Прямоугольник 4"/>
          <p:cNvSpPr/>
          <p:nvPr/>
        </p:nvSpPr>
        <p:spPr>
          <a:xfrm>
            <a:off x="539552" y="2386530"/>
            <a:ext cx="2286016" cy="642942"/>
          </a:xfrm>
          <a:prstGeom prst="rect">
            <a:avLst/>
          </a:prstGeom>
          <a:solidFill>
            <a:srgbClr val="FFFF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94" y="2502876"/>
            <a:ext cx="21034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86446" y="2082392"/>
            <a:ext cx="2500330" cy="714380"/>
          </a:xfrm>
          <a:prstGeom prst="rect">
            <a:avLst/>
          </a:prstGeom>
          <a:solidFill>
            <a:srgbClr val="FFFF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598" y="2182916"/>
            <a:ext cx="22320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2109" y="3429000"/>
            <a:ext cx="4472591" cy="817015"/>
          </a:xfrm>
          <a:prstGeom prst="rect">
            <a:avLst/>
          </a:prstGeom>
          <a:solidFill>
            <a:srgbClr val="C000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725" y="3483418"/>
            <a:ext cx="4249360" cy="7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43174" y="4893467"/>
            <a:ext cx="3929090" cy="714380"/>
          </a:xfrm>
          <a:prstGeom prst="rect">
            <a:avLst/>
          </a:prstGeom>
          <a:solidFill>
            <a:srgbClr val="FFFF00">
              <a:alpha val="41961"/>
            </a:srgbClr>
          </a:solidFill>
          <a:ln w="40000" cap="flat" cmpd="sng" algn="ctr">
            <a:noFill/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758" y="5000626"/>
            <a:ext cx="35941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4254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1214446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535" y="32168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вес в воздухе и вод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955" y="428876"/>
            <a:ext cx="3220664" cy="244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7771" y="1560164"/>
            <a:ext cx="4437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Вес тела в воде меньше веса тела в воздухе: Р2 &lt; Р1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53" y="2468674"/>
            <a:ext cx="4473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же вес тела в воде меньше веса тела в воздухе?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4459" y="2407118"/>
            <a:ext cx="626361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558" y="3581322"/>
            <a:ext cx="419140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Существует сила, действующая на тело, и направлена вертикально вверх. Это выталкивающая сила.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558" y="5164068"/>
            <a:ext cx="5086462" cy="1086714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64068"/>
            <a:ext cx="4757292" cy="10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260695" y="4203923"/>
            <a:ext cx="1705184" cy="2409131"/>
          </a:xfrm>
          <a:prstGeom prst="can">
            <a:avLst>
              <a:gd name="adj" fmla="val 22767"/>
            </a:avLst>
          </a:prstGeom>
          <a:solidFill>
            <a:srgbClr val="CCFFFF"/>
          </a:solidFill>
          <a:ln w="3175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260695" y="4828276"/>
            <a:ext cx="1705184" cy="1784778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1502" y="5720665"/>
            <a:ext cx="533400" cy="642938"/>
          </a:xfrm>
          <a:prstGeom prst="can">
            <a:avLst>
              <a:gd name="adj" fmla="val 20219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6700371" y="5591900"/>
            <a:ext cx="866775" cy="11112"/>
          </a:xfrm>
          <a:prstGeom prst="straightConnector1">
            <a:avLst/>
          </a:prstGeom>
          <a:ln w="57150">
            <a:solidFill>
              <a:srgbClr val="1115AF"/>
            </a:solidFill>
            <a:headEnd type="stealth" w="med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6" descr="help_index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927" y="3825438"/>
            <a:ext cx="712093" cy="7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57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195979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571736" y="474757"/>
            <a:ext cx="528641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Закрепление. Решите задачи</a:t>
            </a:r>
          </a:p>
        </p:txBody>
      </p:sp>
      <p:pic>
        <p:nvPicPr>
          <p:cNvPr id="4" name="Picture 6" descr="ш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4290"/>
            <a:ext cx="1228643" cy="982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25163" y="1556792"/>
            <a:ext cx="5693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2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4141363" y="-1610148"/>
            <a:ext cx="1760287" cy="74539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0C6B5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4240266" y="-1481629"/>
            <a:ext cx="1440160" cy="70001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2488" y="1279793"/>
            <a:ext cx="5938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3333CC"/>
                </a:solidFill>
                <a:latin typeface="Arial"/>
              </a:rPr>
              <a:t>Железный и деревянный шары равных объемов бросили в воду. Равны ли выталкивающие силы, действующие на эти шары?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CC"/>
                </a:solidFill>
                <a:latin typeface="Arial"/>
              </a:rPr>
              <a:t>     А) На железный шар действует большая выталкивающая сила;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CC"/>
                </a:solidFill>
                <a:latin typeface="Arial"/>
              </a:rPr>
              <a:t>     Б) Большая выталкивающая сила действует на деревянный шар;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CC"/>
                </a:solidFill>
                <a:latin typeface="Arial"/>
              </a:rPr>
              <a:t>     В) На оба шара действуют одинаковые выталкивающие силы. 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 rot="10800000">
            <a:off x="1763688" y="3143248"/>
            <a:ext cx="2643206" cy="1643074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 rot="10800000" flipH="1">
            <a:off x="5214942" y="3167810"/>
            <a:ext cx="2786082" cy="1643074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339640" y="5207434"/>
            <a:ext cx="6786563" cy="1287463"/>
          </a:xfrm>
          <a:prstGeom prst="rect">
            <a:avLst/>
          </a:prstGeom>
          <a:solidFill>
            <a:srgbClr val="FF7C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Вспомни как зависит Архимедова сила от плотности тела.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Сравни объемы тел.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Сделай вывод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71800" y="3730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12160" y="3684547"/>
            <a:ext cx="914400" cy="914400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2718619" y="3631366"/>
            <a:ext cx="1009650" cy="11113"/>
          </a:xfrm>
          <a:prstGeom prst="straightConnector1">
            <a:avLst/>
          </a:prstGeom>
          <a:noFill/>
          <a:ln w="38100" cap="flat" cmpd="sng" algn="ctr">
            <a:solidFill>
              <a:srgbClr val="1115AF"/>
            </a:solidFill>
            <a:prstDash val="solid"/>
            <a:headEnd type="stealth" w="med" len="lg"/>
            <a:tailEnd type="oval" w="sm" len="sm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958979" y="3631366"/>
            <a:ext cx="1009650" cy="11113"/>
          </a:xfrm>
          <a:prstGeom prst="straightConnector1">
            <a:avLst/>
          </a:prstGeom>
          <a:noFill/>
          <a:ln w="38100" cap="flat" cmpd="sng" algn="ctr">
            <a:solidFill>
              <a:srgbClr val="1115AF"/>
            </a:solidFill>
            <a:prstDash val="solid"/>
            <a:headEnd type="stealth" w="med" len="lg"/>
            <a:tailEnd type="oval" w="sm" len="sm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8241875" y="5207434"/>
            <a:ext cx="67861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407807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 rot="10800000">
            <a:off x="1643042" y="1285860"/>
            <a:ext cx="2643206" cy="1643074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 rot="10800000" flipH="1">
            <a:off x="4643438" y="1285860"/>
            <a:ext cx="2786082" cy="1643074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27784" y="1916832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1916832"/>
            <a:ext cx="914400" cy="914400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2598028" y="1829906"/>
            <a:ext cx="1009650" cy="11113"/>
          </a:xfrm>
          <a:prstGeom prst="straightConnector1">
            <a:avLst/>
          </a:prstGeom>
          <a:noFill/>
          <a:ln w="38100" cap="flat" cmpd="sng" algn="ctr">
            <a:solidFill>
              <a:srgbClr val="1115AF"/>
            </a:solidFill>
            <a:prstDash val="solid"/>
            <a:headEnd type="stealth" w="med" len="lg"/>
            <a:tailEnd type="oval" w="sm" len="sm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98940" y="1863651"/>
            <a:ext cx="1009650" cy="11113"/>
          </a:xfrm>
          <a:prstGeom prst="straightConnector1">
            <a:avLst/>
          </a:prstGeom>
          <a:noFill/>
          <a:ln w="38100" cap="flat" cmpd="sng" algn="ctr">
            <a:solidFill>
              <a:srgbClr val="1115AF"/>
            </a:solidFill>
            <a:prstDash val="solid"/>
            <a:headEnd type="stealth" w="med" len="lg"/>
            <a:tailEnd type="oval" w="sm" len="sm"/>
          </a:ln>
          <a:effectLst/>
        </p:spPr>
      </p:cxn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084268"/>
              </p:ext>
            </p:extLst>
          </p:nvPr>
        </p:nvGraphicFramePr>
        <p:xfrm>
          <a:off x="2891716" y="454943"/>
          <a:ext cx="650468" cy="712415"/>
        </p:xfrm>
        <a:graphic>
          <a:graphicData uri="http://schemas.openxmlformats.org/presentationml/2006/ole">
            <p:oleObj spid="_x0000_s15376" name="Формула" r:id="rId4" imgW="279279" imgH="266584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8727157"/>
              </p:ext>
            </p:extLst>
          </p:nvPr>
        </p:nvGraphicFramePr>
        <p:xfrm>
          <a:off x="5892626" y="429284"/>
          <a:ext cx="673894" cy="738074"/>
        </p:xfrm>
        <a:graphic>
          <a:graphicData uri="http://schemas.openxmlformats.org/presentationml/2006/ole">
            <p:oleObj spid="_x0000_s15377" name="Формула" r:id="rId5" imgW="279279" imgH="266584" progId="Equation.3">
              <p:embed/>
            </p:oleObj>
          </a:graphicData>
        </a:graphic>
      </p:graphicFrame>
      <p:sp>
        <p:nvSpPr>
          <p:cNvPr id="10" name=" 3"/>
          <p:cNvSpPr/>
          <p:nvPr/>
        </p:nvSpPr>
        <p:spPr>
          <a:xfrm rot="3695379">
            <a:off x="6508613" y="2339002"/>
            <a:ext cx="1519659" cy="1052159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1" name=" 3"/>
          <p:cNvSpPr/>
          <p:nvPr/>
        </p:nvSpPr>
        <p:spPr>
          <a:xfrm rot="7636979" flipV="1">
            <a:off x="781744" y="2237431"/>
            <a:ext cx="1722597" cy="1187601"/>
          </a:xfrm>
          <a:prstGeom prst="swooshArrow">
            <a:avLst>
              <a:gd name="adj1" fmla="val 24999"/>
              <a:gd name="adj2" fmla="val 25000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2" name="Прямоугольник 11"/>
          <p:cNvSpPr/>
          <p:nvPr/>
        </p:nvSpPr>
        <p:spPr>
          <a:xfrm>
            <a:off x="107504" y="3378255"/>
            <a:ext cx="2214578" cy="571504"/>
          </a:xfrm>
          <a:prstGeom prst="rect">
            <a:avLst/>
          </a:prstGeom>
          <a:solidFill>
            <a:srgbClr val="FFFF00">
              <a:alpha val="69804"/>
            </a:srgbClr>
          </a:solidFill>
          <a:ln w="40000" cap="flat" cmpd="sng" algn="ctr">
            <a:noFill/>
            <a:prstDash val="solid"/>
          </a:ln>
          <a:effectLst>
            <a:glow rad="101600">
              <a:srgbClr val="DAEDEF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303143" y="3487985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Candara" pitchFamily="34" charset="0"/>
              </a:rPr>
              <a:t>Железный  шар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2558" y="3387176"/>
            <a:ext cx="1928813" cy="571504"/>
          </a:xfrm>
          <a:prstGeom prst="rect">
            <a:avLst/>
          </a:prstGeom>
          <a:solidFill>
            <a:srgbClr val="FFFF00">
              <a:alpha val="69804"/>
            </a:srgbClr>
          </a:solidFill>
          <a:ln w="40000" cap="flat" cmpd="sng" algn="ctr">
            <a:noFill/>
            <a:prstDash val="solid"/>
          </a:ln>
          <a:effectLst>
            <a:glow rad="101600">
              <a:srgbClr val="DAEDEF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092558" y="3506336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Candara" pitchFamily="34" charset="0"/>
              </a:rPr>
              <a:t>Деревянный шар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6050" y="3945229"/>
            <a:ext cx="3714776" cy="923330"/>
          </a:xfrm>
          <a:prstGeom prst="rect">
            <a:avLst/>
          </a:prstGeom>
          <a:solidFill>
            <a:srgbClr val="FA7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  Тела имеют одинаковый объем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9057" y="5373216"/>
            <a:ext cx="4071966" cy="1200329"/>
          </a:xfrm>
          <a:prstGeom prst="rect">
            <a:avLst/>
          </a:prstGeom>
          <a:solidFill>
            <a:srgbClr val="FA7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3333CC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333CC"/>
                </a:solidFill>
                <a:latin typeface="Arial"/>
              </a:rPr>
              <a:t>          На оба шара действуют одинаковые выталкивающие силы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522280" y="4762559"/>
            <a:ext cx="242316" cy="690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825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195979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571736" y="474757"/>
            <a:ext cx="528641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Закрепление. Решите задачи</a:t>
            </a:r>
          </a:p>
        </p:txBody>
      </p:sp>
      <p:pic>
        <p:nvPicPr>
          <p:cNvPr id="4" name="Picture 6" descr="ш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14290"/>
            <a:ext cx="1228643" cy="982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25163" y="1556792"/>
            <a:ext cx="5693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3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4141363" y="-1610148"/>
            <a:ext cx="1760287" cy="74539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0C6B5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>
            <a:off x="4240266" y="-1481629"/>
            <a:ext cx="1440160" cy="70001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5501" y="1459969"/>
            <a:ext cx="55721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3333CC"/>
                </a:solidFill>
                <a:latin typeface="Arial"/>
              </a:rPr>
              <a:t>К пружинному динамометру подвешено металлическое тело. В каком случае показания динамометра будут больше: если тело опустить в воду или в керосин?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33CC"/>
                </a:solidFill>
                <a:latin typeface="Arial"/>
              </a:rPr>
              <a:t>А) Больше в воде;       Б) Больше в керосине;      В) Одинаковые. </a:t>
            </a:r>
          </a:p>
        </p:txBody>
      </p:sp>
      <p:sp>
        <p:nvSpPr>
          <p:cNvPr id="1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02894" y="3557742"/>
            <a:ext cx="642938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 rot="10800000">
            <a:off x="1781291" y="3189675"/>
            <a:ext cx="2643206" cy="1428760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83496" y="3602557"/>
            <a:ext cx="642938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 rot="10800000" flipH="1">
            <a:off x="4664879" y="3236312"/>
            <a:ext cx="2786082" cy="1428760"/>
          </a:xfrm>
          <a:prstGeom prst="flowChartDocument">
            <a:avLst/>
          </a:prstGeom>
          <a:solidFill>
            <a:srgbClr val="CCCC0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3352925" y="3490832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5433527" y="3490832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301710" y="4778971"/>
            <a:ext cx="6786563" cy="1754188"/>
          </a:xfrm>
          <a:prstGeom prst="rect">
            <a:avLst/>
          </a:prstGeom>
          <a:solidFill>
            <a:srgbClr val="FF7C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Вспомни как зависит Архимедова сила от плотности жидкости.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Сравни плотность воды и керосина.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Сделай вывод.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86595" y="5016586"/>
            <a:ext cx="35719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!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2453028"/>
              </p:ext>
            </p:extLst>
          </p:nvPr>
        </p:nvGraphicFramePr>
        <p:xfrm>
          <a:off x="277826" y="3379480"/>
          <a:ext cx="2287197" cy="642605"/>
        </p:xfrm>
        <a:graphic>
          <a:graphicData uri="http://schemas.openxmlformats.org/presentationml/2006/ole">
            <p:oleObj spid="_x0000_s17426" name="Формула" r:id="rId4" imgW="1129810" imgH="317362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4862095"/>
              </p:ext>
            </p:extLst>
          </p:nvPr>
        </p:nvGraphicFramePr>
        <p:xfrm>
          <a:off x="6679436" y="3433448"/>
          <a:ext cx="2357423" cy="686272"/>
        </p:xfrm>
        <a:graphic>
          <a:graphicData uri="http://schemas.openxmlformats.org/presentationml/2006/ole">
            <p:oleObj spid="_x0000_s17427" name="Формула" r:id="rId5" imgW="1091726" imgH="317362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95773" y="4249103"/>
            <a:ext cx="9286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Вода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9694" y="4253017"/>
            <a:ext cx="150019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Керосин</a:t>
            </a:r>
          </a:p>
        </p:txBody>
      </p:sp>
    </p:spTree>
    <p:extLst>
      <p:ext uri="{BB962C8B-B14F-4D97-AF65-F5344CB8AC3E}">
        <p14:creationId xmlns:p14="http://schemas.microsoft.com/office/powerpoint/2010/main" xmlns="" val="63847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68" y="285747"/>
            <a:ext cx="4643470" cy="428628"/>
          </a:xfrm>
          <a:prstGeom prst="rect">
            <a:avLst/>
          </a:prstGeom>
          <a:solidFill>
            <a:srgbClr val="FFFF00">
              <a:alpha val="69804"/>
            </a:srgbClr>
          </a:solidFill>
          <a:ln w="40000" cap="flat" cmpd="sng" algn="ctr">
            <a:noFill/>
            <a:prstDash val="solid"/>
          </a:ln>
          <a:effectLst>
            <a:glow rad="101600">
              <a:srgbClr val="DAEDEF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2286000" y="377872"/>
            <a:ext cx="4643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Плотность воды  больше плотности керосина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0" y="1196752"/>
            <a:ext cx="5774496" cy="571504"/>
          </a:xfrm>
          <a:prstGeom prst="rect">
            <a:avLst/>
          </a:prstGeom>
          <a:solidFill>
            <a:srgbClr val="FFFF00">
              <a:alpha val="69804"/>
            </a:srgbClr>
          </a:solidFill>
          <a:ln w="40000" cap="flat" cmpd="sng" algn="ctr">
            <a:noFill/>
            <a:prstDash val="solid"/>
          </a:ln>
          <a:effectLst>
            <a:glow rad="101600">
              <a:srgbClr val="DAEDEF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857500" y="135731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 воде на тело действует большая выталкивающая сила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808280" y="576209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39054" y="1768256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43671">
            <a:off x="-135183" y="800210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Минус 11"/>
          <p:cNvSpPr/>
          <p:nvPr/>
        </p:nvSpPr>
        <p:spPr>
          <a:xfrm rot="359094" flipV="1">
            <a:off x="965200" y="2049463"/>
            <a:ext cx="976313" cy="749300"/>
          </a:xfrm>
          <a:prstGeom prst="mathMinus">
            <a:avLst>
              <a:gd name="adj1" fmla="val 0"/>
            </a:avLst>
          </a:prstGeom>
          <a:solidFill>
            <a:srgbClr val="EE2516"/>
          </a:solidFill>
          <a:ln w="28575" cap="flat" cmpd="sng" algn="ctr">
            <a:solidFill>
              <a:srgbClr val="F40C0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 3"/>
          <p:cNvSpPr/>
          <p:nvPr/>
        </p:nvSpPr>
        <p:spPr>
          <a:xfrm rot="6949616">
            <a:off x="1549046" y="1852140"/>
            <a:ext cx="784642" cy="510559"/>
          </a:xfrm>
          <a:prstGeom prst="swooshArrow">
            <a:avLst>
              <a:gd name="adj1" fmla="val 34731"/>
              <a:gd name="adj2" fmla="val 31699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pic>
        <p:nvPicPr>
          <p:cNvPr id="14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43671">
            <a:off x="2303565" y="2657573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Минус 14"/>
          <p:cNvSpPr/>
          <p:nvPr/>
        </p:nvSpPr>
        <p:spPr>
          <a:xfrm rot="359094" flipV="1">
            <a:off x="3397250" y="3549650"/>
            <a:ext cx="976313" cy="749300"/>
          </a:xfrm>
          <a:prstGeom prst="mathMinus">
            <a:avLst>
              <a:gd name="adj1" fmla="val 0"/>
            </a:avLst>
          </a:prstGeom>
          <a:solidFill>
            <a:srgbClr val="EE2516"/>
          </a:solidFill>
          <a:ln w="28575" cap="flat" cmpd="sng" algn="ctr">
            <a:solidFill>
              <a:srgbClr val="F40C0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 3"/>
          <p:cNvSpPr/>
          <p:nvPr/>
        </p:nvSpPr>
        <p:spPr>
          <a:xfrm rot="6949616">
            <a:off x="4180701" y="3588557"/>
            <a:ext cx="398828" cy="323825"/>
          </a:xfrm>
          <a:prstGeom prst="swooshArrow">
            <a:avLst>
              <a:gd name="adj1" fmla="val 34731"/>
              <a:gd name="adj2" fmla="val 31699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pic>
        <p:nvPicPr>
          <p:cNvPr id="17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43671">
            <a:off x="5294103" y="2657574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Минус 17"/>
          <p:cNvSpPr/>
          <p:nvPr/>
        </p:nvSpPr>
        <p:spPr>
          <a:xfrm rot="359094" flipV="1">
            <a:off x="6394450" y="3692525"/>
            <a:ext cx="976313" cy="749300"/>
          </a:xfrm>
          <a:prstGeom prst="mathMinus">
            <a:avLst>
              <a:gd name="adj1" fmla="val 0"/>
            </a:avLst>
          </a:prstGeom>
          <a:solidFill>
            <a:srgbClr val="EE2516"/>
          </a:solidFill>
          <a:ln w="28575" cap="flat" cmpd="sng" algn="ctr">
            <a:solidFill>
              <a:srgbClr val="F40C0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43671">
            <a:off x="5446503" y="2809974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724732" y="2488336"/>
            <a:ext cx="1571636" cy="1428760"/>
          </a:xfrm>
          <a:prstGeom prst="rect">
            <a:avLst/>
          </a:prstGeom>
          <a:solidFill>
            <a:srgbClr val="FFFF00">
              <a:alpha val="69804"/>
            </a:srgbClr>
          </a:solidFill>
          <a:ln w="40000" cap="flat" cmpd="sng" algn="ctr">
            <a:noFill/>
            <a:prstDash val="solid"/>
          </a:ln>
          <a:effectLst>
            <a:glow rad="101600">
              <a:srgbClr val="DAEDEF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4724732" y="2453665"/>
            <a:ext cx="164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В керосине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показания динамометра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(вес тела)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  больше</a:t>
            </a:r>
          </a:p>
        </p:txBody>
      </p:sp>
      <p:sp>
        <p:nvSpPr>
          <p:cNvPr id="22" name=" 3"/>
          <p:cNvSpPr/>
          <p:nvPr/>
        </p:nvSpPr>
        <p:spPr>
          <a:xfrm rot="6949616">
            <a:off x="7118971" y="3605562"/>
            <a:ext cx="549657" cy="504130"/>
          </a:xfrm>
          <a:prstGeom prst="swooshArrow">
            <a:avLst>
              <a:gd name="adj1" fmla="val 34731"/>
              <a:gd name="adj2" fmla="val 31699"/>
            </a:avLst>
          </a:prstGeom>
          <a:solidFill>
            <a:srgbClr val="CA1406">
              <a:alpha val="53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23" name="Минус 22"/>
          <p:cNvSpPr/>
          <p:nvPr/>
        </p:nvSpPr>
        <p:spPr>
          <a:xfrm rot="359094" flipV="1">
            <a:off x="6546850" y="3844925"/>
            <a:ext cx="976313" cy="749300"/>
          </a:xfrm>
          <a:prstGeom prst="mathMinus">
            <a:avLst>
              <a:gd name="adj1" fmla="val 0"/>
            </a:avLst>
          </a:prstGeom>
          <a:solidFill>
            <a:srgbClr val="EE2516"/>
          </a:solidFill>
          <a:ln w="28575" cap="flat" cmpd="sng" algn="ctr">
            <a:solidFill>
              <a:srgbClr val="F40C0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2838" y="5286375"/>
            <a:ext cx="642937" cy="92868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3867477" y="5214949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Блок-схема: документ 25"/>
          <p:cNvSpPr/>
          <p:nvPr/>
        </p:nvSpPr>
        <p:spPr>
          <a:xfrm rot="10800000">
            <a:off x="2586505" y="5150219"/>
            <a:ext cx="2643206" cy="1428760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43688" y="5286375"/>
            <a:ext cx="642937" cy="92868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6858015" y="5214950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Блок-схема: документ 28"/>
          <p:cNvSpPr/>
          <p:nvPr/>
        </p:nvSpPr>
        <p:spPr>
          <a:xfrm rot="10800000" flipH="1">
            <a:off x="5893584" y="5214949"/>
            <a:ext cx="2786082" cy="1428760"/>
          </a:xfrm>
          <a:prstGeom prst="flowChartDocument">
            <a:avLst/>
          </a:prstGeom>
          <a:solidFill>
            <a:srgbClr val="CCCC00">
              <a:alpha val="41961"/>
            </a:srgbClr>
          </a:solidFill>
          <a:ln w="4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4467" y="6072205"/>
            <a:ext cx="9286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Вода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9656" y="6255822"/>
            <a:ext cx="150019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Керосин</a:t>
            </a: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2223351"/>
              </p:ext>
            </p:extLst>
          </p:nvPr>
        </p:nvGraphicFramePr>
        <p:xfrm>
          <a:off x="4394068" y="4428769"/>
          <a:ext cx="1525588" cy="428625"/>
        </p:xfrm>
        <a:graphic>
          <a:graphicData uri="http://schemas.openxmlformats.org/presentationml/2006/ole">
            <p:oleObj spid="_x0000_s19468" name="Формула" r:id="rId4" imgW="1130040" imgH="31716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4225299"/>
              </p:ext>
            </p:extLst>
          </p:nvPr>
        </p:nvGraphicFramePr>
        <p:xfrm>
          <a:off x="7586593" y="4435119"/>
          <a:ext cx="1428750" cy="415925"/>
        </p:xfrm>
        <a:graphic>
          <a:graphicData uri="http://schemas.openxmlformats.org/presentationml/2006/ole">
            <p:oleObj spid="_x0000_s19469" name="Формула" r:id="rId5" imgW="1091726" imgH="317362" progId="Equation.3">
              <p:embed/>
            </p:oleObj>
          </a:graphicData>
        </a:graphic>
      </p:graphicFrame>
      <p:sp>
        <p:nvSpPr>
          <p:cNvPr id="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14438" y="3429000"/>
            <a:ext cx="642937" cy="92868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Арка 34"/>
          <p:cNvSpPr/>
          <p:nvPr/>
        </p:nvSpPr>
        <p:spPr>
          <a:xfrm>
            <a:off x="1428729" y="3357586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35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195979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Picture 6" descr="ш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4290"/>
            <a:ext cx="1228643" cy="982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25163" y="1556792"/>
            <a:ext cx="5693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4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6200000">
            <a:off x="2933274" y="-81933"/>
            <a:ext cx="4176464" cy="74539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0C6B5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3257309" y="8239"/>
            <a:ext cx="3528391" cy="70001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4448" y="2105851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CC"/>
                </a:solidFill>
                <a:latin typeface="Arial"/>
              </a:rPr>
              <a:t>Железное и деревянное тела равных масс опустили в воду. Равны ли выталкивающие силы, действующие на каждое тело?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CC"/>
                </a:solidFill>
                <a:latin typeface="Arial"/>
              </a:rPr>
              <a:t>   А) На железное тело действует большая выталкивающая сила;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CC"/>
                </a:solidFill>
                <a:latin typeface="Arial"/>
              </a:rPr>
              <a:t>   Б) Большая выталкивающая сила действует на деревянное тело;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CC"/>
                </a:solidFill>
                <a:latin typeface="Arial"/>
              </a:rPr>
              <a:t>   В) На оба тела действуют одинаковые выталкивающие силы. 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71736" y="428604"/>
            <a:ext cx="300039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Решите 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2669052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170669" y="275561"/>
            <a:ext cx="4793819" cy="3224877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1571612"/>
            <a:ext cx="1000132" cy="107157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43768" y="2000240"/>
            <a:ext cx="533377" cy="642942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chemeClr val="bg2"/>
              </a:gs>
              <a:gs pos="5000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Хорда 21"/>
          <p:cNvSpPr/>
          <p:nvPr/>
        </p:nvSpPr>
        <p:spPr>
          <a:xfrm rot="16200000">
            <a:off x="4929190" y="1714488"/>
            <a:ext cx="642942" cy="1643074"/>
          </a:xfrm>
          <a:prstGeom prst="chord">
            <a:avLst>
              <a:gd name="adj1" fmla="val 5464510"/>
              <a:gd name="adj2" fmla="val 16200000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Хорда 22"/>
          <p:cNvSpPr/>
          <p:nvPr/>
        </p:nvSpPr>
        <p:spPr>
          <a:xfrm rot="16200000">
            <a:off x="7072330" y="1714488"/>
            <a:ext cx="642942" cy="1643074"/>
          </a:xfrm>
          <a:prstGeom prst="chord">
            <a:avLst>
              <a:gd name="adj1" fmla="val 5464510"/>
              <a:gd name="adj2" fmla="val 16200000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>
            <a:off x="5929322" y="2428868"/>
            <a:ext cx="357190" cy="357190"/>
          </a:xfrm>
          <a:prstGeom prst="halfFrame">
            <a:avLst>
              <a:gd name="adj1" fmla="val 32393"/>
              <a:gd name="adj2" fmla="val 25804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flipH="1">
            <a:off x="6357950" y="2428868"/>
            <a:ext cx="357190" cy="357190"/>
          </a:xfrm>
          <a:prstGeom prst="halfFrame">
            <a:avLst>
              <a:gd name="adj1" fmla="val 32392"/>
              <a:gd name="adj2" fmla="val 25804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Трапеция 25"/>
          <p:cNvSpPr/>
          <p:nvPr/>
        </p:nvSpPr>
        <p:spPr>
          <a:xfrm>
            <a:off x="7358082" y="2857496"/>
            <a:ext cx="214314" cy="285752"/>
          </a:xfrm>
          <a:prstGeom prst="trapezoid">
            <a:avLst/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Трапеция 26"/>
          <p:cNvSpPr/>
          <p:nvPr/>
        </p:nvSpPr>
        <p:spPr>
          <a:xfrm>
            <a:off x="5143504" y="2857496"/>
            <a:ext cx="214314" cy="285752"/>
          </a:xfrm>
          <a:prstGeom prst="trapezoid">
            <a:avLst/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Прямоугольник с двумя вырезанными соседними углами 27"/>
          <p:cNvSpPr/>
          <p:nvPr/>
        </p:nvSpPr>
        <p:spPr>
          <a:xfrm>
            <a:off x="4643438" y="3000372"/>
            <a:ext cx="3286148" cy="285752"/>
          </a:xfrm>
          <a:prstGeom prst="snip2SameRect">
            <a:avLst>
              <a:gd name="adj1" fmla="val 50000"/>
              <a:gd name="adj2" fmla="val 6588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66" name="TextBox 28"/>
          <p:cNvSpPr txBox="1">
            <a:spLocks noChangeArrowheads="1"/>
          </p:cNvSpPr>
          <p:nvPr/>
        </p:nvSpPr>
        <p:spPr bwMode="auto">
          <a:xfrm>
            <a:off x="3357563" y="3714750"/>
            <a:ext cx="2928937" cy="830263"/>
          </a:xfrm>
          <a:prstGeom prst="rect">
            <a:avLst/>
          </a:prstGeom>
          <a:solidFill>
            <a:srgbClr val="FF7C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</a:rPr>
              <a:t>Сравни объемы тел.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</a:rPr>
              <a:t>Сделай вывод.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96273" y="2536024"/>
            <a:ext cx="28575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5000" y="5286375"/>
            <a:ext cx="533400" cy="64293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chemeClr val="bg2"/>
              </a:gs>
              <a:gs pos="5000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5072074"/>
            <a:ext cx="1000132" cy="107157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Блок-схема: документ 32"/>
          <p:cNvSpPr/>
          <p:nvPr/>
        </p:nvSpPr>
        <p:spPr>
          <a:xfrm rot="10800000">
            <a:off x="1714480" y="4714884"/>
            <a:ext cx="2643206" cy="1571636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Блок-схема: документ 33"/>
          <p:cNvSpPr/>
          <p:nvPr/>
        </p:nvSpPr>
        <p:spPr>
          <a:xfrm rot="10800000" flipH="1">
            <a:off x="4643438" y="4714884"/>
            <a:ext cx="2786082" cy="1571636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H="1">
            <a:off x="5572919" y="5142706"/>
            <a:ext cx="866775" cy="11113"/>
          </a:xfrm>
          <a:prstGeom prst="straightConnector1">
            <a:avLst/>
          </a:prstGeom>
          <a:ln w="57150">
            <a:solidFill>
              <a:srgbClr val="1115AF"/>
            </a:solidFill>
            <a:headEnd type="stealth" w="med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2465388" y="4892675"/>
            <a:ext cx="1366837" cy="11113"/>
          </a:xfrm>
          <a:prstGeom prst="straightConnector1">
            <a:avLst/>
          </a:prstGeom>
          <a:ln w="57150">
            <a:solidFill>
              <a:srgbClr val="EE2516"/>
            </a:solidFill>
            <a:headEnd type="stealth" w="med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6" name="TextBox 38"/>
          <p:cNvSpPr txBox="1">
            <a:spLocks noChangeArrowheads="1"/>
          </p:cNvSpPr>
          <p:nvPr/>
        </p:nvSpPr>
        <p:spPr bwMode="auto">
          <a:xfrm>
            <a:off x="212275" y="275561"/>
            <a:ext cx="3958394" cy="1938992"/>
          </a:xfrm>
          <a:prstGeom prst="rect">
            <a:avLst/>
          </a:prstGeom>
          <a:solidFill>
            <a:srgbClr val="FF7C8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</a:rPr>
              <a:t>Обрати внимание на условие задачи: железное и деревянное тело имеют одинаковую массу. А буду ли равны их объемы?</a:t>
            </a:r>
          </a:p>
        </p:txBody>
      </p:sp>
      <p:sp>
        <p:nvSpPr>
          <p:cNvPr id="40" name=" 3"/>
          <p:cNvSpPr/>
          <p:nvPr/>
        </p:nvSpPr>
        <p:spPr>
          <a:xfrm rot="18260293" flipH="1" flipV="1">
            <a:off x="3331930" y="2120929"/>
            <a:ext cx="999059" cy="1830323"/>
          </a:xfrm>
          <a:prstGeom prst="swooshArrow">
            <a:avLst>
              <a:gd name="adj1" fmla="val 27707"/>
              <a:gd name="adj2" fmla="val 31699"/>
            </a:avLst>
          </a:prstGeom>
          <a:solidFill>
            <a:srgbClr val="CA1406">
              <a:alpha val="53000"/>
            </a:srgb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706021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6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116632"/>
            <a:ext cx="5036000" cy="3312368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142984"/>
            <a:ext cx="1000132" cy="107157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57620" y="1571612"/>
            <a:ext cx="533377" cy="642942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chemeClr val="bg2"/>
              </a:gs>
              <a:gs pos="5000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16200000">
            <a:off x="1643042" y="1285860"/>
            <a:ext cx="642942" cy="1643074"/>
          </a:xfrm>
          <a:prstGeom prst="chord">
            <a:avLst>
              <a:gd name="adj1" fmla="val 5464510"/>
              <a:gd name="adj2" fmla="val 16200000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Хорда 12"/>
          <p:cNvSpPr/>
          <p:nvPr/>
        </p:nvSpPr>
        <p:spPr>
          <a:xfrm rot="16200000">
            <a:off x="3786182" y="1285860"/>
            <a:ext cx="642942" cy="1643074"/>
          </a:xfrm>
          <a:prstGeom prst="chord">
            <a:avLst>
              <a:gd name="adj1" fmla="val 5464510"/>
              <a:gd name="adj2" fmla="val 16200000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>
            <a:off x="2643174" y="2000240"/>
            <a:ext cx="357190" cy="357190"/>
          </a:xfrm>
          <a:prstGeom prst="halfFrame">
            <a:avLst>
              <a:gd name="adj1" fmla="val 32393"/>
              <a:gd name="adj2" fmla="val 25804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flipH="1">
            <a:off x="3071802" y="2000240"/>
            <a:ext cx="357190" cy="357190"/>
          </a:xfrm>
          <a:prstGeom prst="halfFrame">
            <a:avLst>
              <a:gd name="adj1" fmla="val 32392"/>
              <a:gd name="adj2" fmla="val 25804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Трапеция 15"/>
          <p:cNvSpPr/>
          <p:nvPr/>
        </p:nvSpPr>
        <p:spPr>
          <a:xfrm>
            <a:off x="4071934" y="2428868"/>
            <a:ext cx="214314" cy="285752"/>
          </a:xfrm>
          <a:prstGeom prst="trapezoid">
            <a:avLst/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1857356" y="2428868"/>
            <a:ext cx="214314" cy="285752"/>
          </a:xfrm>
          <a:prstGeom prst="trapezoid">
            <a:avLst/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>
            <a:off x="1357290" y="2571744"/>
            <a:ext cx="3286148" cy="571504"/>
          </a:xfrm>
          <a:prstGeom prst="snip2SameRect">
            <a:avLst>
              <a:gd name="adj1" fmla="val 50000"/>
              <a:gd name="adj2" fmla="val 6588"/>
            </a:avLst>
          </a:prstGeom>
          <a:solidFill>
            <a:schemeClr val="accent3">
              <a:lumMod val="65000"/>
            </a:schemeClr>
          </a:solidFill>
          <a:ln w="95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2571744"/>
            <a:ext cx="2500330" cy="12003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У деревянного тела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     объем больше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00750" y="4857750"/>
            <a:ext cx="533400" cy="64293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chemeClr val="bg2"/>
              </a:gs>
              <a:gs pos="5000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643446"/>
            <a:ext cx="1000132" cy="1071570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6185434"/>
            <a:ext cx="7676356" cy="369332"/>
          </a:xfrm>
          <a:prstGeom prst="rect">
            <a:avLst/>
          </a:prstGeom>
          <a:solidFill>
            <a:srgbClr val="FA7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333CC"/>
                </a:solidFill>
              </a:rPr>
              <a:t>Большая выталкивающая сила  действует на деревянное тело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Блок-схема: документ 24"/>
          <p:cNvSpPr/>
          <p:nvPr/>
        </p:nvSpPr>
        <p:spPr>
          <a:xfrm rot="10800000">
            <a:off x="2000232" y="4286256"/>
            <a:ext cx="2643206" cy="1571636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Блок-схема: документ 25"/>
          <p:cNvSpPr/>
          <p:nvPr/>
        </p:nvSpPr>
        <p:spPr>
          <a:xfrm rot="10800000" flipH="1">
            <a:off x="4929190" y="4286256"/>
            <a:ext cx="2786082" cy="1571636"/>
          </a:xfrm>
          <a:prstGeom prst="flowChartDocumen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5858669" y="4714081"/>
            <a:ext cx="866775" cy="11113"/>
          </a:xfrm>
          <a:prstGeom prst="straightConnector1">
            <a:avLst/>
          </a:prstGeom>
          <a:ln w="57150">
            <a:solidFill>
              <a:srgbClr val="1115AF"/>
            </a:solidFill>
            <a:headEnd type="stealth" w="med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2751138" y="4464050"/>
            <a:ext cx="1366837" cy="11113"/>
          </a:xfrm>
          <a:prstGeom prst="straightConnector1">
            <a:avLst/>
          </a:prstGeom>
          <a:ln w="57150">
            <a:solidFill>
              <a:srgbClr val="EE2516"/>
            </a:solidFill>
            <a:headEnd type="stealth" w="med" len="lg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357938" y="3786188"/>
          <a:ext cx="433387" cy="474662"/>
        </p:xfrm>
        <a:graphic>
          <a:graphicData uri="http://schemas.openxmlformats.org/presentationml/2006/ole">
            <p:oleObj spid="_x0000_s20492" name="Формула" r:id="rId4" imgW="279279" imgH="266584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00438" y="3786188"/>
          <a:ext cx="433387" cy="474662"/>
        </p:xfrm>
        <a:graphic>
          <a:graphicData uri="http://schemas.openxmlformats.org/presentationml/2006/ole">
            <p:oleObj spid="_x0000_s20493" name="Формула" r:id="rId5" imgW="279279" imgH="266584" progId="Equation.3">
              <p:embed/>
            </p:oleObj>
          </a:graphicData>
        </a:graphic>
      </p:graphicFrame>
      <p:sp>
        <p:nvSpPr>
          <p:cNvPr id="31" name=" 3"/>
          <p:cNvSpPr/>
          <p:nvPr/>
        </p:nvSpPr>
        <p:spPr>
          <a:xfrm rot="6557904" flipV="1">
            <a:off x="908944" y="5024128"/>
            <a:ext cx="1442590" cy="935260"/>
          </a:xfrm>
          <a:prstGeom prst="swooshArrow">
            <a:avLst>
              <a:gd name="adj1" fmla="val 27707"/>
              <a:gd name="adj2" fmla="val 31699"/>
            </a:avLst>
          </a:prstGeom>
          <a:solidFill>
            <a:srgbClr val="CA1406">
              <a:alpha val="53000"/>
            </a:srgb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 3"/>
          <p:cNvSpPr/>
          <p:nvPr/>
        </p:nvSpPr>
        <p:spPr>
          <a:xfrm rot="6964823" flipV="1">
            <a:off x="4316638" y="3105453"/>
            <a:ext cx="1561798" cy="1201140"/>
          </a:xfrm>
          <a:prstGeom prst="swooshArrow">
            <a:avLst>
              <a:gd name="adj1" fmla="val 27707"/>
              <a:gd name="adj2" fmla="val 31699"/>
            </a:avLst>
          </a:prstGeom>
          <a:solidFill>
            <a:srgbClr val="CA1406">
              <a:alpha val="53000"/>
            </a:srgb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220072" y="260647"/>
            <a:ext cx="3676278" cy="1418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643438" y="1000108"/>
            <a:ext cx="3714776" cy="92333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 Тела имеют одинаковую массу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 3"/>
          <p:cNvSpPr/>
          <p:nvPr/>
        </p:nvSpPr>
        <p:spPr>
          <a:xfrm rot="6247667">
            <a:off x="6357071" y="1831025"/>
            <a:ext cx="901582" cy="848294"/>
          </a:xfrm>
          <a:prstGeom prst="swooshArrow">
            <a:avLst>
              <a:gd name="adj1" fmla="val 27707"/>
              <a:gd name="adj2" fmla="val 31699"/>
            </a:avLst>
          </a:prstGeom>
          <a:solidFill>
            <a:srgbClr val="CA1406">
              <a:alpha val="53000"/>
            </a:srgb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23084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195979"/>
            <a:ext cx="6601469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Picture 6" descr="ш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4290"/>
            <a:ext cx="1228643" cy="982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25163" y="1556792"/>
            <a:ext cx="56938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5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6200000">
            <a:off x="2933274" y="-81933"/>
            <a:ext cx="4176464" cy="74539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0C6B5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3257309" y="8239"/>
            <a:ext cx="3528391" cy="70001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1315" y="2276872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CC"/>
                </a:solidFill>
              </a:rPr>
              <a:t>Определите выталкивающую силу, действующую на тело объемом 0,5м</a:t>
            </a:r>
            <a:r>
              <a:rPr lang="ru-RU" sz="2800" baseline="30000" dirty="0">
                <a:solidFill>
                  <a:srgbClr val="3333CC"/>
                </a:solidFill>
              </a:rPr>
              <a:t>3</a:t>
            </a:r>
            <a:r>
              <a:rPr lang="ru-RU" sz="2800" dirty="0">
                <a:solidFill>
                  <a:srgbClr val="3333CC"/>
                </a:solidFill>
              </a:rPr>
              <a:t> , находящееся в воде.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71736" y="428604"/>
            <a:ext cx="300039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Решите 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1213774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АНИМАШКИ ФОНЫ\фоны абстракция супер\вы.bmp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 rot="16200000">
            <a:off x="1620382" y="-642065"/>
            <a:ext cx="5903235" cy="864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35"/>
          <p:cNvSpPr txBox="1">
            <a:spLocks noChangeArrowheads="1"/>
          </p:cNvSpPr>
          <p:nvPr/>
        </p:nvSpPr>
        <p:spPr bwMode="auto">
          <a:xfrm>
            <a:off x="683568" y="742577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Дано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1757012"/>
              </p:ext>
            </p:extLst>
          </p:nvPr>
        </p:nvGraphicFramePr>
        <p:xfrm>
          <a:off x="405114" y="1388690"/>
          <a:ext cx="2053672" cy="600150"/>
        </p:xfrm>
        <a:graphic>
          <a:graphicData uri="http://schemas.openxmlformats.org/presentationml/2006/ole">
            <p:oleObj spid="_x0000_s22551" name="Формула" r:id="rId4" imgW="825500" imgH="2413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1952879"/>
              </p:ext>
            </p:extLst>
          </p:nvPr>
        </p:nvGraphicFramePr>
        <p:xfrm>
          <a:off x="398611" y="2132856"/>
          <a:ext cx="2362641" cy="720080"/>
        </p:xfrm>
        <a:graphic>
          <a:graphicData uri="http://schemas.openxmlformats.org/presentationml/2006/ole">
            <p:oleObj spid="_x0000_s22552" name="Формула" r:id="rId5" imgW="1040948" imgH="317362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68811" y="2924944"/>
            <a:ext cx="2574997" cy="1587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874515" y="908720"/>
            <a:ext cx="1" cy="2769695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</p:cxn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4521656"/>
              </p:ext>
            </p:extLst>
          </p:nvPr>
        </p:nvGraphicFramePr>
        <p:xfrm>
          <a:off x="292213" y="3068960"/>
          <a:ext cx="2407405" cy="504056"/>
        </p:xfrm>
        <a:graphic>
          <a:graphicData uri="http://schemas.openxmlformats.org/presentationml/2006/ole">
            <p:oleObj spid="_x0000_s22553" name="Формула" r:id="rId6" imgW="558558" imgH="215806" progId="Equation.3">
              <p:embed/>
            </p:oleObj>
          </a:graphicData>
        </a:graphic>
      </p:graphicFrame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4355976" y="726797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Решение: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416247"/>
            <a:ext cx="2733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293984"/>
              </p:ext>
            </p:extLst>
          </p:nvPr>
        </p:nvGraphicFramePr>
        <p:xfrm>
          <a:off x="3149475" y="2293567"/>
          <a:ext cx="4928399" cy="847401"/>
        </p:xfrm>
        <a:graphic>
          <a:graphicData uri="http://schemas.openxmlformats.org/presentationml/2006/ole">
            <p:oleObj spid="_x0000_s22554" name="Формула" r:id="rId8" imgW="2286000" imgH="393700" progId="Equation.3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28723" y="2420888"/>
            <a:ext cx="285750" cy="2857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402922" y="2855364"/>
            <a:ext cx="285750" cy="2857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628723" y="2830627"/>
            <a:ext cx="285750" cy="285750"/>
          </a:xfrm>
          <a:prstGeom prst="line">
            <a:avLst/>
          </a:prstGeom>
          <a:noFill/>
          <a:ln w="28575" cap="flat" cmpd="sng" algn="ctr">
            <a:solidFill>
              <a:srgbClr val="990099"/>
            </a:solidFill>
            <a:prstDash val="soli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580112" y="2553833"/>
            <a:ext cx="285750" cy="285750"/>
          </a:xfrm>
          <a:prstGeom prst="line">
            <a:avLst/>
          </a:prstGeom>
          <a:noFill/>
          <a:ln w="28575" cap="flat" cmpd="sng" algn="ctr">
            <a:solidFill>
              <a:srgbClr val="990099"/>
            </a:solidFill>
            <a:prstDash val="solid"/>
          </a:ln>
          <a:effectLst/>
        </p:spPr>
      </p:cxn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268811" y="414908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Ответ: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4358475"/>
              </p:ext>
            </p:extLst>
          </p:nvPr>
        </p:nvGraphicFramePr>
        <p:xfrm>
          <a:off x="1835696" y="4222104"/>
          <a:ext cx="1468437" cy="500063"/>
        </p:xfrm>
        <a:graphic>
          <a:graphicData uri="http://schemas.openxmlformats.org/presentationml/2006/ole">
            <p:oleObj spid="_x0000_s22555" name="Формула" r:id="rId9" imgW="634449" imgH="2157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0179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52cb234973e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41" y="260648"/>
            <a:ext cx="8691659" cy="62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7929800" cy="92333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7395F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Историческая справка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485778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Выталкивающая сила называется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Архимедовой силой,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в честь древнегреческого учёного Архимеда, который впервые указал на её существование и рассчитал её значение.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 Архимед жил в 287-212 г. до н. э.  </a:t>
            </a:r>
            <a:endParaRPr lang="ru-RU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499611"/>
              </p:ext>
            </p:extLst>
          </p:nvPr>
        </p:nvGraphicFramePr>
        <p:xfrm>
          <a:off x="571472" y="2779316"/>
          <a:ext cx="3571876" cy="2214654"/>
        </p:xfrm>
        <a:graphic>
          <a:graphicData uri="http://schemas.openxmlformats.org/drawingml/2006/table">
            <a:tbl>
              <a:tblPr firstRow="1" bandRow="1"/>
              <a:tblGrid>
                <a:gridCol w="1643063"/>
                <a:gridCol w="1928813"/>
              </a:tblGrid>
              <a:tr h="3707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rgbClr val="3399FF"/>
                          </a:solidFill>
                        </a:rPr>
                        <a:t>АРХИМЕД</a:t>
                      </a:r>
                      <a:endParaRPr lang="ru-RU" sz="1400" dirty="0">
                        <a:solidFill>
                          <a:srgbClr val="3399FF"/>
                        </a:solidFill>
                      </a:endParaRP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Дата рождения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287г. до н.э.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</a:tr>
              <a:tr h="370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Место рождения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Сиракузы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</a:tr>
              <a:tr h="370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Дата смерти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212г. до н.э.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</a:tr>
              <a:tr h="731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Научная сфера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dirty="0" smtClean="0"/>
                        <a:t>Древнегреческий математик, механик, инженер</a:t>
                      </a:r>
                      <a:endParaRPr lang="ru-RU" sz="14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DEC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upload.wikimedia.org/wikipedia/commons/thumb/e/e7/Domenico-Fetti_Archimedes_1620.jpg/200px-Domenico-Fetti_Archimedes_1620.jpg">
            <a:hlinkClick r:id="rId3" tooltip="&quot;Domenico-Fetti Archimedes 1620.jpg&quot;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572132" y="1214422"/>
            <a:ext cx="2565678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6430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01367"/>
            <a:ext cx="7920880" cy="642942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1683"/>
            <a:ext cx="6730753" cy="461665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052736"/>
            <a:ext cx="4104456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6016" y="1052736"/>
            <a:ext cx="4032448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3831666"/>
            <a:ext cx="4104456" cy="2817743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6016" y="3867682"/>
            <a:ext cx="4032448" cy="2781728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350394" y="1052736"/>
            <a:ext cx="410445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Задание.   Группа 1.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Оборудование: сосуд с водой,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динамометр, железный и алюминиевый  цилиндры одинакового объема.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1.     Определите архимедовы силы, действующие на первое и второе тела. 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2.     Сравните плотность тел и архимедовы силы действующие на тела. 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3.     Сделайте вывод о зависимости (независимости) архимедовой силы от плотности тела.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Прямоугольник 31"/>
          <p:cNvSpPr>
            <a:spLocks noChangeArrowheads="1"/>
          </p:cNvSpPr>
          <p:nvPr/>
        </p:nvSpPr>
        <p:spPr bwMode="auto">
          <a:xfrm>
            <a:off x="4929188" y="1052736"/>
            <a:ext cx="37472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   Группа 2.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Оборудование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: сосуд с водой, динамометр, тела  разного объёма из  железа.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каждое тело.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394" y="3867682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  Группа 3.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Оборудование: динамометр, сосуды с водой и растительным маслом, металлический цилиндр.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1.     Определить архимедовы силы, действующие на тело в воде, в масле.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2.     Чем отличаются эти жидкости ?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3.     Что можно сказать об архимедовых силах, действующих на тело в различных жидкостях!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4.     Вывод: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33"/>
          <p:cNvSpPr>
            <a:spLocks noChangeArrowheads="1"/>
          </p:cNvSpPr>
          <p:nvPr/>
        </p:nvSpPr>
        <p:spPr bwMode="auto">
          <a:xfrm>
            <a:off x="4923624" y="3867682"/>
            <a:ext cx="37528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Группа 4.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Оборудование: высокий сосуд с водой, динамометр, цилиндр.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тело на различной глубине.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pic>
        <p:nvPicPr>
          <p:cNvPr id="13" name="Picture 34" descr="j02339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8318"/>
            <a:ext cx="864021" cy="8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584" y="105273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33" y="1045919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9713" y="1045919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0588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32" y="383166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615" y="3885885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339" y="388573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4697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390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ЭТО ИНТЕРЕСНО</a:t>
            </a:r>
            <a:r>
              <a:rPr lang="ru-RU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249966" y="1111970"/>
            <a:ext cx="388843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Среднее содержание солей в Мертвом море составляет 290 г/л, что в десять раз больше чем в обычной морской воде. Единственная в своем роде комбинация солей обогащается кроме того комбинациями других минералов, таких как магнезии, калий, кальций и бром.</a:t>
            </a:r>
          </a:p>
        </p:txBody>
      </p:sp>
      <p:pic>
        <p:nvPicPr>
          <p:cNvPr id="4" name="Picture 4" descr="ь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111970"/>
            <a:ext cx="4534424" cy="340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DAEDEF">
                <a:lumMod val="10000"/>
              </a:srgb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218508" y="4623779"/>
            <a:ext cx="867189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Благодаря высокому содержанию солей и минералов вода в Мертвом море имеет плотность значительно выше нормы, что создает так называемый "эффект поплавка" при плавании. Этот феномен используется в физиотерапии. Кроме того, высокое содержание брома, как уже упоминалось, действует успокаивающе, в то время как высокая концентрация магнезия обладает антиаллергическим действием на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кожу.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276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009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Пользователь\Мои документы\Мои рисунки\АНИМАШКИ ФОНЫ\фоны абстракция супер\вы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572655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57500"/>
            <a:ext cx="34020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07077" y="3149592"/>
            <a:ext cx="2857520" cy="2214578"/>
          </a:xfrm>
          <a:prstGeom prst="roundRect">
            <a:avLst>
              <a:gd name="adj" fmla="val 6451"/>
            </a:avLst>
          </a:prstGeom>
          <a:solidFill>
            <a:srgbClr val="00B0F0">
              <a:alpha val="41176"/>
            </a:srgbClr>
          </a:solidFill>
          <a:ln w="2857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itchFamily="34" charset="0"/>
              </a:rPr>
              <a:t>Спасибо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itchFamily="34" charset="0"/>
              </a:rPr>
              <a:t>за урок!</a:t>
            </a:r>
          </a:p>
        </p:txBody>
      </p:sp>
      <p:pic>
        <p:nvPicPr>
          <p:cNvPr id="6" name="Picture 31" descr="folder_home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29" y="1428750"/>
            <a:ext cx="632098" cy="63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267270" y="1559855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§ 48, 49,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                   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267395" y="2701369"/>
            <a:ext cx="331065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Упр. 24 (1,2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srgbClr val="000000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Задание 14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Опыт: опустить яйцо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воду (зарисовать), добавить соли (зарисовать), снова добавить чистой воды(зарисовать).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594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01367"/>
            <a:ext cx="7920880" cy="642942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1683"/>
            <a:ext cx="6730753" cy="461665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ЭКСПЕРИМЕНТ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052736"/>
            <a:ext cx="4104456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6016" y="1052736"/>
            <a:ext cx="4032448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3831666"/>
            <a:ext cx="4104456" cy="2817743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6016" y="3867682"/>
            <a:ext cx="4032448" cy="2781728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34" descr="j02339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8318"/>
            <a:ext cx="864021" cy="8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584" y="105273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33" y="1045919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9713" y="1045919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0588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CATKC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32" y="3831666"/>
            <a:ext cx="593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33"/>
          <p:cNvSpPr>
            <a:spLocks noChangeArrowheads="1"/>
          </p:cNvSpPr>
          <p:nvPr/>
        </p:nvSpPr>
        <p:spPr bwMode="auto">
          <a:xfrm>
            <a:off x="447352" y="1052736"/>
            <a:ext cx="38366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Группа 5.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Оборудование: высокий сосуд с водой, динамометр, цилиндр.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тело,  полностью погруженное в воду и не полностью.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sp>
        <p:nvSpPr>
          <p:cNvPr id="23" name="Прямоугольник 31"/>
          <p:cNvSpPr>
            <a:spLocks noChangeArrowheads="1"/>
          </p:cNvSpPr>
          <p:nvPr/>
        </p:nvSpPr>
        <p:spPr bwMode="auto">
          <a:xfrm>
            <a:off x="4908019" y="1080146"/>
            <a:ext cx="34085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   Группа 6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Помогает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с выполнение опытов группам 1 – 5 ; формулирует выводы и заполняет таблицу.</a:t>
            </a:r>
          </a:p>
        </p:txBody>
      </p:sp>
      <p:sp>
        <p:nvSpPr>
          <p:cNvPr id="24" name="Прямоугольник 31"/>
          <p:cNvSpPr>
            <a:spLocks noChangeArrowheads="1"/>
          </p:cNvSpPr>
          <p:nvPr/>
        </p:nvSpPr>
        <p:spPr bwMode="auto">
          <a:xfrm>
            <a:off x="852487" y="4525963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Отчет по проведенным опытам, выводы, заполнение таблицы.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Прямоугольник 31"/>
          <p:cNvSpPr>
            <a:spLocks noChangeArrowheads="1"/>
          </p:cNvSpPr>
          <p:nvPr/>
        </p:nvSpPr>
        <p:spPr bwMode="auto">
          <a:xfrm>
            <a:off x="5577223" y="4693112"/>
            <a:ext cx="24780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Решение задач.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704585"/>
            <a:ext cx="4104456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300534" y="1674562"/>
            <a:ext cx="410445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Задание.   Группа 1.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Оборудование: сосуд с водой,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динамометр, железный и алюминиевый  цилиндры одинакового объема.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1.     Определите архимедовы силы, действующие на первое и второе тела. 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2.     Сравните плотность тел и архимедовы силы действующие на тела. 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3.     Сделайте вывод о зависимости (независимости) архимедовой силы от плотности тела.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44008" y="3212976"/>
            <a:ext cx="1993900" cy="2982912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43671">
            <a:off x="5641437" y="804384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24511" y="4902958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28384" y="4902959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44008" y="3925937"/>
            <a:ext cx="1985655" cy="2341290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7174541" y="4810830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8278414" y="4810830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3" name="Picture 27" descr="kedi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34" y="5321362"/>
            <a:ext cx="945865" cy="9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426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железный и алюминевый цилиндр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089" y="476672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97640" y="904588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Цилиндр из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алюминия</a:t>
            </a:r>
            <a:endParaRPr lang="ru-RU" sz="24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5825" y="1366551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433535" y="1298328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8192433"/>
              </p:ext>
            </p:extLst>
          </p:nvPr>
        </p:nvGraphicFramePr>
        <p:xfrm>
          <a:off x="967786" y="1274834"/>
          <a:ext cx="2627053" cy="746150"/>
        </p:xfrm>
        <a:graphic>
          <a:graphicData uri="http://schemas.openxmlformats.org/presentationml/2006/ole">
            <p:oleObj spid="_x0000_s2146" name="Формула" r:id="rId6" imgW="838080" imgH="2412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4959463"/>
              </p:ext>
            </p:extLst>
          </p:nvPr>
        </p:nvGraphicFramePr>
        <p:xfrm>
          <a:off x="967786" y="1899126"/>
          <a:ext cx="2376264" cy="714864"/>
        </p:xfrm>
        <a:graphic>
          <a:graphicData uri="http://schemas.openxmlformats.org/presentationml/2006/ole">
            <p:oleObj spid="_x0000_s2147" name="Формула" r:id="rId7" imgW="723600" imgH="228600" progId="Equation.3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4530" y="2636912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7988135"/>
              </p:ext>
            </p:extLst>
          </p:nvPr>
        </p:nvGraphicFramePr>
        <p:xfrm>
          <a:off x="141104" y="2662239"/>
          <a:ext cx="4899133" cy="669426"/>
        </p:xfrm>
        <a:graphic>
          <a:graphicData uri="http://schemas.openxmlformats.org/presentationml/2006/ole">
            <p:oleObj spid="_x0000_s2148" name="Формула" r:id="rId8" imgW="1917360" imgH="2412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3719559"/>
              </p:ext>
            </p:extLst>
          </p:nvPr>
        </p:nvGraphicFramePr>
        <p:xfrm>
          <a:off x="195825" y="3373320"/>
          <a:ext cx="826097" cy="487853"/>
        </p:xfrm>
        <a:graphic>
          <a:graphicData uri="http://schemas.openxmlformats.org/presentationml/2006/ole">
            <p:oleObj spid="_x0000_s2149" name="Формула" r:id="rId9" imgW="330120" imgH="215640" progId="Equation.3">
              <p:embed/>
            </p:oleObj>
          </a:graphicData>
        </a:graphic>
      </p:graphicFrame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1242144" y="3820469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Цилиндр из железа</a:t>
            </a:r>
          </a:p>
        </p:txBody>
      </p:sp>
      <p:sp>
        <p:nvSpPr>
          <p:cNvPr id="1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4849" y="4572715"/>
            <a:ext cx="642937" cy="92868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572267" y="4509120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2418668"/>
              </p:ext>
            </p:extLst>
          </p:nvPr>
        </p:nvGraphicFramePr>
        <p:xfrm>
          <a:off x="1197640" y="4199652"/>
          <a:ext cx="2627312" cy="746125"/>
        </p:xfrm>
        <a:graphic>
          <a:graphicData uri="http://schemas.openxmlformats.org/presentationml/2006/ole">
            <p:oleObj spid="_x0000_s2150" name="Формула" r:id="rId10" imgW="838200" imgH="2413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7630505"/>
              </p:ext>
            </p:extLst>
          </p:nvPr>
        </p:nvGraphicFramePr>
        <p:xfrm>
          <a:off x="1197640" y="4794872"/>
          <a:ext cx="2376487" cy="714375"/>
        </p:xfrm>
        <a:graphic>
          <a:graphicData uri="http://schemas.openxmlformats.org/presentationml/2006/ole">
            <p:oleObj spid="_x0000_s2151" name="Формула" r:id="rId11" imgW="723586" imgH="228501" progId="Equation.3">
              <p:embed/>
            </p:oleObj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84265" y="5589240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1911717"/>
              </p:ext>
            </p:extLst>
          </p:nvPr>
        </p:nvGraphicFramePr>
        <p:xfrm>
          <a:off x="230749" y="5614316"/>
          <a:ext cx="4899025" cy="669925"/>
        </p:xfrm>
        <a:graphic>
          <a:graphicData uri="http://schemas.openxmlformats.org/presentationml/2006/ole">
            <p:oleObj spid="_x0000_s2152" name="Формула" r:id="rId12" imgW="1917700" imgH="2413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608753"/>
              </p:ext>
            </p:extLst>
          </p:nvPr>
        </p:nvGraphicFramePr>
        <p:xfrm>
          <a:off x="230161" y="6309319"/>
          <a:ext cx="827087" cy="487362"/>
        </p:xfrm>
        <a:graphic>
          <a:graphicData uri="http://schemas.openxmlformats.org/presentationml/2006/ole">
            <p:oleObj spid="_x0000_s2153" name="Формула" r:id="rId13" imgW="330057" imgH="215806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261546" y="4419508"/>
            <a:ext cx="3719133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Выталкивающая сила не зависит от плотности тела.</a:t>
            </a:r>
          </a:p>
        </p:txBody>
      </p:sp>
      <p:pic>
        <p:nvPicPr>
          <p:cNvPr id="24" name="Picture 27" descr="kedi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030" y="6040237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6670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9954" y="2341374"/>
            <a:ext cx="1993900" cy="2982912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9954" y="3107521"/>
            <a:ext cx="1993900" cy="2238375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43671">
            <a:off x="1953164" y="1701860"/>
            <a:ext cx="2891956" cy="216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35176" y="4859942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9961" y="5058306"/>
            <a:ext cx="642937" cy="531958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2885206" y="4772554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4069991" y="4947172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932040" y="1967982"/>
            <a:ext cx="4032448" cy="2524706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Прямоугольник 31"/>
          <p:cNvSpPr>
            <a:spLocks noChangeArrowheads="1"/>
          </p:cNvSpPr>
          <p:nvPr/>
        </p:nvSpPr>
        <p:spPr bwMode="auto">
          <a:xfrm>
            <a:off x="5091417" y="2076173"/>
            <a:ext cx="37472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   Группа 2.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Оборудование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: сосуд с водой, динамометр, тела  разного объёма из  железа.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     Определить архимедову силу, действующую на каждое тело.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     Сравнить эти силы.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3.     Вывод.</a:t>
            </a:r>
          </a:p>
        </p:txBody>
      </p:sp>
      <p:pic>
        <p:nvPicPr>
          <p:cNvPr id="21" name="Picture 27" descr="kedi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92528"/>
            <a:ext cx="945865" cy="9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3220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5" descr="BACK05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427" y="39342"/>
            <a:ext cx="4080574" cy="3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железный и алюминевый цилиндр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95572" y="476671"/>
            <a:ext cx="1608142" cy="241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железный и алюминевый цилиндр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15054" y="476671"/>
            <a:ext cx="1571625" cy="13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054" y="1809154"/>
            <a:ext cx="1573213" cy="10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1403648" y="923179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большего объема</a:t>
            </a: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1403648" y="3847877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Тело меньшего объема</a:t>
            </a:r>
          </a:p>
        </p:txBody>
      </p:sp>
      <p:sp>
        <p:nvSpPr>
          <p:cNvPr id="1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1648" y="1479265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3318" y="4652094"/>
            <a:ext cx="642937" cy="464343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8192433"/>
              </p:ext>
            </p:extLst>
          </p:nvPr>
        </p:nvGraphicFramePr>
        <p:xfrm>
          <a:off x="968375" y="1274763"/>
          <a:ext cx="2625725" cy="746125"/>
        </p:xfrm>
        <a:graphic>
          <a:graphicData uri="http://schemas.openxmlformats.org/presentationml/2006/ole">
            <p:oleObj spid="_x0000_s3131" name="Формула" r:id="rId8" imgW="838200" imgH="24130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4959463"/>
              </p:ext>
            </p:extLst>
          </p:nvPr>
        </p:nvGraphicFramePr>
        <p:xfrm>
          <a:off x="968375" y="1898650"/>
          <a:ext cx="2374900" cy="715963"/>
        </p:xfrm>
        <a:graphic>
          <a:graphicData uri="http://schemas.openxmlformats.org/presentationml/2006/ole">
            <p:oleObj spid="_x0000_s3132" name="Формула" r:id="rId9" imgW="723586" imgH="228501" progId="Equation.3">
              <p:embed/>
            </p:oleObj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84530" y="2636912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7988135"/>
              </p:ext>
            </p:extLst>
          </p:nvPr>
        </p:nvGraphicFramePr>
        <p:xfrm>
          <a:off x="141288" y="2662238"/>
          <a:ext cx="4899025" cy="669925"/>
        </p:xfrm>
        <a:graphic>
          <a:graphicData uri="http://schemas.openxmlformats.org/presentationml/2006/ole">
            <p:oleObj spid="_x0000_s3133" name="Формула" r:id="rId10" imgW="1917700" imgH="2413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3719559"/>
              </p:ext>
            </p:extLst>
          </p:nvPr>
        </p:nvGraphicFramePr>
        <p:xfrm>
          <a:off x="195263" y="3373438"/>
          <a:ext cx="827087" cy="487362"/>
        </p:xfrm>
        <a:graphic>
          <a:graphicData uri="http://schemas.openxmlformats.org/presentationml/2006/ole">
            <p:oleObj spid="_x0000_s3134" name="Формула" r:id="rId11" imgW="330057" imgH="215806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2418668"/>
              </p:ext>
            </p:extLst>
          </p:nvPr>
        </p:nvGraphicFramePr>
        <p:xfrm>
          <a:off x="1196975" y="4198938"/>
          <a:ext cx="2627313" cy="746125"/>
        </p:xfrm>
        <a:graphic>
          <a:graphicData uri="http://schemas.openxmlformats.org/presentationml/2006/ole">
            <p:oleObj spid="_x0000_s3135" name="Формула" r:id="rId12" imgW="838200" imgH="2413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7630505"/>
              </p:ext>
            </p:extLst>
          </p:nvPr>
        </p:nvGraphicFramePr>
        <p:xfrm>
          <a:off x="1196975" y="4794250"/>
          <a:ext cx="2376488" cy="714375"/>
        </p:xfrm>
        <a:graphic>
          <a:graphicData uri="http://schemas.openxmlformats.org/presentationml/2006/ole">
            <p:oleObj spid="_x0000_s3136" name="Формула" r:id="rId13" imgW="723586" imgH="228501" progId="Equation.3">
              <p:embed/>
            </p:oleObj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184265" y="5589240"/>
            <a:ext cx="4945509" cy="720079"/>
          </a:xfrm>
          <a:prstGeom prst="roundRect">
            <a:avLst>
              <a:gd name="adj" fmla="val 24820"/>
            </a:avLst>
          </a:prstGeom>
          <a:solidFill>
            <a:srgbClr val="E66B26">
              <a:alpha val="67843"/>
            </a:srgbClr>
          </a:solidFill>
          <a:ln w="400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1911717"/>
              </p:ext>
            </p:extLst>
          </p:nvPr>
        </p:nvGraphicFramePr>
        <p:xfrm>
          <a:off x="230188" y="5614988"/>
          <a:ext cx="4899025" cy="669925"/>
        </p:xfrm>
        <a:graphic>
          <a:graphicData uri="http://schemas.openxmlformats.org/presentationml/2006/ole">
            <p:oleObj spid="_x0000_s3137" name="Формула" r:id="rId14" imgW="1917700" imgH="2413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608753"/>
              </p:ext>
            </p:extLst>
          </p:nvPr>
        </p:nvGraphicFramePr>
        <p:xfrm>
          <a:off x="230188" y="6308725"/>
          <a:ext cx="827087" cy="487363"/>
        </p:xfrm>
        <a:graphic>
          <a:graphicData uri="http://schemas.openxmlformats.org/presentationml/2006/ole">
            <p:oleObj spid="_x0000_s3138" name="Формула" r:id="rId15" imgW="330057" imgH="215806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495572" y="4091310"/>
            <a:ext cx="3357586" cy="2677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Чем больше объем тела, тем больше выталкивающая сила, действующая на это тело в жидкости.</a:t>
            </a:r>
          </a:p>
        </p:txBody>
      </p:sp>
      <p:sp>
        <p:nvSpPr>
          <p:cNvPr id="24" name="Арка 23"/>
          <p:cNvSpPr/>
          <p:nvPr/>
        </p:nvSpPr>
        <p:spPr>
          <a:xfrm>
            <a:off x="453348" y="1385142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453348" y="4503126"/>
            <a:ext cx="142876" cy="285752"/>
          </a:xfrm>
          <a:prstGeom prst="blockArc">
            <a:avLst/>
          </a:prstGeom>
          <a:solidFill>
            <a:srgbClr val="800000"/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24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63" y="28273"/>
            <a:ext cx="5152827" cy="863897"/>
          </a:xfrm>
          <a:prstGeom prst="roundRect">
            <a:avLst>
              <a:gd name="adj" fmla="val 30656"/>
            </a:avLst>
          </a:prstGeom>
          <a:solidFill>
            <a:srgbClr val="71BFC5">
              <a:alpha val="7490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849" y="61173"/>
            <a:ext cx="4464873" cy="830997"/>
          </a:xfrm>
          <a:prstGeom prst="rect">
            <a:avLst/>
          </a:prstGeom>
          <a:noFill/>
          <a:ln w="0" cap="rnd">
            <a:solidFill>
              <a:srgbClr val="00B0F0">
                <a:alpha val="64000"/>
              </a:srgbClr>
            </a:solidFill>
            <a:bevel/>
          </a:ln>
          <a:scene3d>
            <a:camera prst="orthographicFront"/>
            <a:lightRig rig="freezing" dir="t"/>
          </a:scene3d>
          <a:sp3d prstMaterial="dkEdge"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ФИЗИЧЕСКИЙ </a:t>
            </a:r>
            <a:endParaRPr lang="ru-RU" sz="24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ЭКСПЕРИМЕНТ</a:t>
            </a:r>
            <a:endParaRPr lang="ru-RU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6851" y="1772816"/>
            <a:ext cx="4104456" cy="2817743"/>
          </a:xfrm>
          <a:prstGeom prst="round2DiagRect">
            <a:avLst>
              <a:gd name="adj1" fmla="val 1382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983" y="1795298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Задание.    Группа 3.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Оборудование: динамометр, сосуды с водой и растительным маслом, металлический цилиндр.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1.     Определить архимедовы силы, действующие на тело в воде, в масле.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2.     Чем отличаются эти жидкости ?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3.     Что можно сказать об архимедовых силах, действующих на тело в различных жидкостях!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4.     Вывод: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7" descr="kedi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65460"/>
            <a:ext cx="945865" cy="9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525744" y="4353559"/>
            <a:ext cx="1708150" cy="2411412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29004" y="5050472"/>
            <a:ext cx="1708150" cy="1714500"/>
          </a:xfrm>
          <a:prstGeom prst="can">
            <a:avLst>
              <a:gd name="adj" fmla="val 23965"/>
            </a:avLst>
          </a:prstGeom>
          <a:gradFill rotWithShape="1">
            <a:gsLst>
              <a:gs pos="0">
                <a:srgbClr val="55D9D6"/>
              </a:gs>
              <a:gs pos="50000">
                <a:srgbClr val="CCF4F8"/>
              </a:gs>
              <a:gs pos="100000">
                <a:srgbClr val="55D9D6"/>
              </a:gs>
            </a:gsLst>
            <a:lin ang="0" scaled="1"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164288" y="4353558"/>
            <a:ext cx="1708150" cy="2411413"/>
          </a:xfrm>
          <a:prstGeom prst="can">
            <a:avLst>
              <a:gd name="adj" fmla="val 22767"/>
            </a:avLst>
          </a:pr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317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164288" y="5050471"/>
            <a:ext cx="1708150" cy="1714500"/>
          </a:xfrm>
          <a:prstGeom prst="can">
            <a:avLst>
              <a:gd name="adj" fmla="val 23965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rgbClr val="FFFFFF">
                <a:lumMod val="65000"/>
              </a:srgbClr>
            </a:solidFill>
            <a:round/>
            <a:headEnd/>
            <a:tailEnd/>
          </a:ln>
          <a:effectLst>
            <a:prstShdw prst="shdw17" dist="17961" dir="2700000">
              <a:srgbClr val="338280"/>
            </a:prst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2" descr="C:\Documents and Settings\Пользователь\Мои документы\школа\ТЕМЫ НА ФАКУЛЬТАТИВ\измерительные приборы\динамомет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43671">
            <a:off x="4996005" y="790243"/>
            <a:ext cx="3209086" cy="240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37154" y="3444371"/>
            <a:ext cx="642937" cy="928687"/>
          </a:xfrm>
          <a:prstGeom prst="can">
            <a:avLst>
              <a:gd name="adj" fmla="val 20219"/>
            </a:avLst>
          </a:prstGeom>
          <a:gradFill rotWithShape="1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6487185" y="3390049"/>
            <a:ext cx="142876" cy="285752"/>
          </a:xfrm>
          <a:prstGeom prst="blockArc">
            <a:avLst/>
          </a:prstGeom>
          <a:solidFill>
            <a:srgbClr val="FFFFFF">
              <a:lumMod val="75000"/>
            </a:srgbClr>
          </a:solidFill>
          <a:ln w="400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28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1127</Words>
  <Application>Microsoft Office PowerPoint</Application>
  <PresentationFormat>Экран (4:3)</PresentationFormat>
  <Paragraphs>233</Paragraphs>
  <Slides>31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Аптека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re</cp:lastModifiedBy>
  <cp:revision>47</cp:revision>
  <cp:lastPrinted>2014-01-27T20:19:10Z</cp:lastPrinted>
  <dcterms:created xsi:type="dcterms:W3CDTF">2014-01-26T20:32:52Z</dcterms:created>
  <dcterms:modified xsi:type="dcterms:W3CDTF">2014-05-01T18:17:27Z</dcterms:modified>
</cp:coreProperties>
</file>