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402" r:id="rId3"/>
    <p:sldId id="398" r:id="rId4"/>
    <p:sldId id="399" r:id="rId5"/>
    <p:sldId id="400" r:id="rId6"/>
    <p:sldId id="412" r:id="rId7"/>
    <p:sldId id="413" r:id="rId8"/>
    <p:sldId id="370" r:id="rId9"/>
    <p:sldId id="260" r:id="rId10"/>
    <p:sldId id="261" r:id="rId11"/>
    <p:sldId id="262" r:id="rId12"/>
    <p:sldId id="371" r:id="rId13"/>
    <p:sldId id="407" r:id="rId14"/>
    <p:sldId id="408" r:id="rId15"/>
    <p:sldId id="409" r:id="rId16"/>
    <p:sldId id="410" r:id="rId17"/>
    <p:sldId id="446" r:id="rId18"/>
    <p:sldId id="266" r:id="rId19"/>
    <p:sldId id="405" r:id="rId20"/>
    <p:sldId id="416" r:id="rId21"/>
    <p:sldId id="419" r:id="rId22"/>
    <p:sldId id="417" r:id="rId23"/>
    <p:sldId id="406" r:id="rId24"/>
    <p:sldId id="447" r:id="rId25"/>
    <p:sldId id="420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41" r:id="rId34"/>
    <p:sldId id="443" r:id="rId35"/>
    <p:sldId id="44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99"/>
    <a:srgbClr val="FFFFCC"/>
    <a:srgbClr val="99FF99"/>
    <a:srgbClr val="FFFF00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 autoAdjust="0"/>
    <p:restoredTop sz="94576" autoAdjust="0"/>
  </p:normalViewPr>
  <p:slideViewPr>
    <p:cSldViewPr>
      <p:cViewPr>
        <p:scale>
          <a:sx n="66" d="100"/>
          <a:sy n="66" d="100"/>
        </p:scale>
        <p:origin x="-50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FF4F-EE62-42D3-8482-9AFA4BF86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CEF3-1E35-401C-90F3-E524C3A21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8BFD-4F76-48A5-85BA-DD996F59B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FF36A-DD0D-4F5A-9B83-C4221A30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31DE-F0BE-41B6-A712-C9AB3709B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FBB6-81FB-4580-9906-1C71538C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5E4C-8194-4A21-B83B-EAA0A8063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DEA7-B0FA-4E13-8733-C25831D9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338E-C980-4AC6-B928-D924DBCB3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33F8-079A-4973-96DB-13CED0B0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1B87-805A-4D62-A031-6C737149C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11B7-1170-493B-86E4-D5B522E4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46FE-92FF-4A87-8134-A603F492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8C7F6C-A0B6-4063-B254-444A0817A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gif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7.gif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7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8.xml"/><Relationship Id="rId10" Type="http://schemas.openxmlformats.org/officeDocument/2006/relationships/image" Target="../media/image8.jpeg"/><Relationship Id="rId4" Type="http://schemas.openxmlformats.org/officeDocument/2006/relationships/slide" Target="slide17.xml"/><Relationship Id="rId9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rusKluch/" TargetMode="External"/><Relationship Id="rId2" Type="http://schemas.openxmlformats.org/officeDocument/2006/relationships/hyperlink" Target="http://www.bibliotekar.ru/karamzin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1.jpeg"/><Relationship Id="rId7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6.gif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7.gif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0"/>
            <a:ext cx="583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588125" y="1268413"/>
            <a:ext cx="15684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990000"/>
                </a:solidFill>
              </a:rPr>
              <a:t>Русь </a:t>
            </a:r>
            <a:r>
              <a:rPr lang="en-US" sz="2800" b="1">
                <a:solidFill>
                  <a:srgbClr val="990000"/>
                </a:solidFill>
              </a:rPr>
              <a:t>IX </a:t>
            </a:r>
            <a:endParaRPr lang="ru-RU" sz="2800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-</a:t>
            </a:r>
            <a:r>
              <a:rPr lang="ru-RU" sz="2800" b="1">
                <a:solidFill>
                  <a:srgbClr val="990000"/>
                </a:solidFill>
              </a:rPr>
              <a:t>начала</a:t>
            </a:r>
          </a:p>
          <a:p>
            <a:r>
              <a:rPr lang="en-US" sz="2800" b="1">
                <a:solidFill>
                  <a:srgbClr val="990000"/>
                </a:solidFill>
              </a:rPr>
              <a:t>XII</a:t>
            </a:r>
            <a:r>
              <a:rPr lang="ru-RU" sz="2800" b="1">
                <a:solidFill>
                  <a:srgbClr val="990000"/>
                </a:solidFill>
              </a:rPr>
              <a:t> вв.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6588125" y="1125538"/>
            <a:ext cx="2232025" cy="46085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Какие</a:t>
            </a:r>
            <a:endParaRPr lang="en-US" sz="2400" b="1">
              <a:solidFill>
                <a:srgbClr val="990000"/>
              </a:solidFill>
            </a:endParaRP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 изменения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происходят </a:t>
            </a:r>
          </a:p>
          <a:p>
            <a:pPr algn="ctr"/>
            <a:r>
              <a:rPr lang="ru-RU" sz="2400" b="1">
                <a:solidFill>
                  <a:srgbClr val="990000"/>
                </a:solidFill>
              </a:rPr>
              <a:t>с Русью в </a:t>
            </a:r>
          </a:p>
          <a:p>
            <a:pPr algn="ctr"/>
            <a:r>
              <a:rPr lang="en-US" sz="2400" b="1">
                <a:solidFill>
                  <a:srgbClr val="990000"/>
                </a:solidFill>
              </a:rPr>
              <a:t>XII –XIII</a:t>
            </a:r>
            <a:r>
              <a:rPr lang="ru-RU" sz="2400" b="1">
                <a:solidFill>
                  <a:srgbClr val="990000"/>
                </a:solidFill>
              </a:rPr>
              <a:t> ?</a:t>
            </a:r>
          </a:p>
        </p:txBody>
      </p:sp>
      <p:pic>
        <p:nvPicPr>
          <p:cNvPr id="186376" name="Picture 8" descr="s59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227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6372225" y="981075"/>
            <a:ext cx="2627313" cy="4752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Как вы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думаете, 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что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дало право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летописцу в 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1132 год 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записать :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«И раздрася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вся земля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русская...»?</a:t>
            </a:r>
          </a:p>
        </p:txBody>
      </p:sp>
      <p:pic>
        <p:nvPicPr>
          <p:cNvPr id="186378" name="Picture 10" descr="slide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9" name="WordArt 1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1613" y="3459163"/>
            <a:ext cx="8964612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Политическая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раздробленность 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Руси</a:t>
            </a:r>
          </a:p>
        </p:txBody>
      </p:sp>
      <p:sp>
        <p:nvSpPr>
          <p:cNvPr id="2057" name="Прямоугольник 1"/>
          <p:cNvSpPr>
            <a:spLocks noChangeArrowheads="1"/>
          </p:cNvSpPr>
          <p:nvPr/>
        </p:nvSpPr>
        <p:spPr bwMode="auto">
          <a:xfrm>
            <a:off x="6396038" y="242888"/>
            <a:ext cx="27352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Учитель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 истории и обществознания 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Ведмедовская </a:t>
            </a:r>
          </a:p>
          <a:p>
            <a:pPr algn="ctr"/>
            <a:r>
              <a:rPr lang="ru-RU" sz="1800">
                <a:solidFill>
                  <a:schemeClr val="bg1"/>
                </a:solidFill>
              </a:rPr>
              <a:t>Татьяна  Витальевна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4" grpId="0" animBg="1"/>
      <p:bldP spid="186377" grpId="0" animBg="1"/>
      <p:bldP spid="1863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7561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3300"/>
                </a:solidFill>
                <a:latin typeface="Arial Black" pitchFamily="34" charset="0"/>
              </a:rPr>
              <a:t>Негативные последствия феодальной раздробленности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715250" cy="3195638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Постоянные, разорительные,  княжеские междоусобицы     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Ослабление обороноспособности и политического единства страны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Дробление княжеств между наследниками</a:t>
            </a:r>
          </a:p>
          <a:p>
            <a:pPr marL="0" indent="0" eaLnBrk="1" hangingPunct="1"/>
            <a:r>
              <a:rPr lang="ru-RU" sz="2400" smtClean="0">
                <a:solidFill>
                  <a:srgbClr val="663300"/>
                </a:solidFill>
              </a:rPr>
              <a:t>Центробежные тенденции</a:t>
            </a:r>
          </a:p>
        </p:txBody>
      </p: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271" name="Group 27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1273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1275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127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127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1282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1284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6633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1285" name="Picture 34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1283" name="Picture 35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1280" name="Picture 3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281" name="Picture 37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1278" name="Picture 38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276" name="Picture 39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74" name="Picture 40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2" name="Picture 41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AutoShape 4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165850"/>
            <a:ext cx="485775" cy="4762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43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Arial Black" pitchFamily="34" charset="0"/>
              </a:rPr>
              <a:t>Предпосылки к единству: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3168650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smtClean="0"/>
              <a:t> </a:t>
            </a:r>
            <a:r>
              <a:rPr lang="ru-RU" smtClean="0">
                <a:solidFill>
                  <a:srgbClr val="663300"/>
                </a:solidFill>
              </a:rPr>
              <a:t>Единая религия и церковная организация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Единый язык и общность культуры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Единые правовые нормы -«Русская правда»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Осознание общей исторической судьбы</a:t>
            </a:r>
          </a:p>
          <a:p>
            <a:pPr marL="0" indent="0" eaLnBrk="1" hangingPunct="1">
              <a:lnSpc>
                <a:spcPct val="90000"/>
              </a:lnSpc>
            </a:pPr>
            <a:endParaRPr lang="ru-RU" smtClean="0">
              <a:solidFill>
                <a:srgbClr val="663300"/>
              </a:solidFill>
            </a:endParaRPr>
          </a:p>
        </p:txBody>
      </p:sp>
      <p:grpSp>
        <p:nvGrpSpPr>
          <p:cNvPr id="12292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2295" name="Group 27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2297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2299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230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2303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2306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2308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2309" name="Picture 34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2307" name="Picture 35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2304" name="Picture 3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305" name="Picture 37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2302" name="Picture 38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2300" name="Picture 39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298" name="Picture 40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296" name="Picture 41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900113" y="4910138"/>
            <a:ext cx="7862887" cy="1076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Arial Black" pitchFamily="34" charset="0"/>
              </a:rPr>
              <a:t>Идеи единства Руси продолжали</a:t>
            </a:r>
          </a:p>
          <a:p>
            <a:pPr algn="ctr"/>
            <a:r>
              <a:rPr lang="ru-RU" sz="3200" b="1">
                <a:solidFill>
                  <a:srgbClr val="990000"/>
                </a:solidFill>
                <a:latin typeface="Arial Black" pitchFamily="34" charset="0"/>
              </a:rPr>
              <a:t> жить в сознании людей!</a:t>
            </a:r>
          </a:p>
        </p:txBody>
      </p:sp>
      <p:pic>
        <p:nvPicPr>
          <p:cNvPr id="12294" name="Picture 43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459787" cy="8651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663300"/>
                </a:solidFill>
                <a:latin typeface="Arial Black" pitchFamily="34" charset="0"/>
              </a:rPr>
              <a:t>Крупнейшие русские земли и княжества (начало </a:t>
            </a:r>
            <a:r>
              <a:rPr lang="en-US" sz="3200" smtClean="0">
                <a:solidFill>
                  <a:srgbClr val="663300"/>
                </a:solidFill>
                <a:latin typeface="Arial Black" pitchFamily="34" charset="0"/>
              </a:rPr>
              <a:t>XII</a:t>
            </a:r>
            <a:r>
              <a:rPr lang="ru-RU" sz="3200" smtClean="0">
                <a:solidFill>
                  <a:srgbClr val="663300"/>
                </a:solidFill>
                <a:latin typeface="Arial Black" pitchFamily="34" charset="0"/>
              </a:rPr>
              <a:t>в. -1243 г.)</a:t>
            </a:r>
          </a:p>
        </p:txBody>
      </p:sp>
      <p:grpSp>
        <p:nvGrpSpPr>
          <p:cNvPr id="13315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33" name="Group 27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3335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3337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333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334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3344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3346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3347" name="Picture 34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3345" name="Picture 35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3342" name="Picture 3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43" name="Picture 37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3340" name="Picture 38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38" name="Picture 39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336" name="Picture 40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34" name="Picture 41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066" name="Oval 42"/>
          <p:cNvSpPr>
            <a:spLocks noChangeArrowheads="1"/>
          </p:cNvSpPr>
          <p:nvPr/>
        </p:nvSpPr>
        <p:spPr bwMode="auto">
          <a:xfrm>
            <a:off x="4427538" y="1628775"/>
            <a:ext cx="1223962" cy="12033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3300"/>
                </a:solidFill>
                <a:latin typeface="Arial Black" pitchFamily="34" charset="0"/>
              </a:rPr>
              <a:t>РУСЬ</a:t>
            </a:r>
          </a:p>
        </p:txBody>
      </p:sp>
      <p:sp>
        <p:nvSpPr>
          <p:cNvPr id="129067" name="Oval 43"/>
          <p:cNvSpPr>
            <a:spLocks noChangeArrowheads="1"/>
          </p:cNvSpPr>
          <p:nvPr/>
        </p:nvSpPr>
        <p:spPr bwMode="auto">
          <a:xfrm>
            <a:off x="1042988" y="1125538"/>
            <a:ext cx="2449512" cy="1223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Северо-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</p:txBody>
      </p:sp>
      <p:sp>
        <p:nvSpPr>
          <p:cNvPr id="129068" name="Oval 44"/>
          <p:cNvSpPr>
            <a:spLocks noChangeArrowheads="1"/>
          </p:cNvSpPr>
          <p:nvPr/>
        </p:nvSpPr>
        <p:spPr bwMode="auto">
          <a:xfrm>
            <a:off x="1042988" y="3213100"/>
            <a:ext cx="2089150" cy="12747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>
              <a:solidFill>
                <a:srgbClr val="663300"/>
              </a:solidFill>
            </a:endParaRPr>
          </a:p>
        </p:txBody>
      </p:sp>
      <p:sp>
        <p:nvSpPr>
          <p:cNvPr id="129069" name="Oval 45"/>
          <p:cNvSpPr>
            <a:spLocks noChangeArrowheads="1"/>
          </p:cNvSpPr>
          <p:nvPr/>
        </p:nvSpPr>
        <p:spPr bwMode="auto">
          <a:xfrm>
            <a:off x="3708400" y="3789363"/>
            <a:ext cx="2376488" cy="12747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663300"/>
              </a:solidFill>
            </a:endParaRPr>
          </a:p>
          <a:p>
            <a:pPr algn="ctr"/>
            <a:r>
              <a:rPr lang="ru-RU" sz="2400">
                <a:solidFill>
                  <a:srgbClr val="663300"/>
                </a:solidFill>
              </a:rPr>
              <a:t>Юго-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Западная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/>
          </a:p>
        </p:txBody>
      </p:sp>
      <p:sp>
        <p:nvSpPr>
          <p:cNvPr id="129070" name="Oval 46"/>
          <p:cNvSpPr>
            <a:spLocks noChangeArrowheads="1"/>
          </p:cNvSpPr>
          <p:nvPr/>
        </p:nvSpPr>
        <p:spPr bwMode="auto">
          <a:xfrm>
            <a:off x="6624638" y="981075"/>
            <a:ext cx="2519362" cy="11303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663300"/>
              </a:solidFill>
            </a:endParaRPr>
          </a:p>
          <a:p>
            <a:pPr algn="ctr"/>
            <a:r>
              <a:rPr lang="ru-RU" sz="2400">
                <a:solidFill>
                  <a:srgbClr val="663300"/>
                </a:solidFill>
              </a:rPr>
              <a:t>Северо-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Восточная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Русь</a:t>
            </a:r>
          </a:p>
          <a:p>
            <a:pPr algn="ctr"/>
            <a:endParaRPr lang="ru-RU" sz="2400"/>
          </a:p>
        </p:txBody>
      </p:sp>
      <p:sp>
        <p:nvSpPr>
          <p:cNvPr id="129071" name="Oval 47"/>
          <p:cNvSpPr>
            <a:spLocks noChangeArrowheads="1"/>
          </p:cNvSpPr>
          <p:nvPr/>
        </p:nvSpPr>
        <p:spPr bwMode="auto">
          <a:xfrm>
            <a:off x="6948488" y="3500438"/>
            <a:ext cx="1779587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Южная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 Русь</a:t>
            </a:r>
          </a:p>
        </p:txBody>
      </p:sp>
      <p:sp>
        <p:nvSpPr>
          <p:cNvPr id="129073" name="Text Box 49"/>
          <p:cNvSpPr txBox="1">
            <a:spLocks noChangeArrowheads="1"/>
          </p:cNvSpPr>
          <p:nvPr/>
        </p:nvSpPr>
        <p:spPr bwMode="auto">
          <a:xfrm>
            <a:off x="750888" y="4292600"/>
            <a:ext cx="272732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Минско-Полоцкое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Турово-Пинское,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Смоленское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3919538" y="4941888"/>
            <a:ext cx="18415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Галицко-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Волынское 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княжество</a:t>
            </a:r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6689725" y="4437063"/>
            <a:ext cx="2459038" cy="192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Киевске,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Черноговское,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Переяславское,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Северское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77" name="Line 53"/>
          <p:cNvSpPr>
            <a:spLocks noChangeShapeType="1"/>
          </p:cNvSpPr>
          <p:nvPr/>
        </p:nvSpPr>
        <p:spPr bwMode="auto">
          <a:xfrm>
            <a:off x="3563938" y="1917700"/>
            <a:ext cx="863600" cy="71438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8" name="Line 54"/>
          <p:cNvSpPr>
            <a:spLocks noChangeShapeType="1"/>
          </p:cNvSpPr>
          <p:nvPr/>
        </p:nvSpPr>
        <p:spPr bwMode="auto">
          <a:xfrm flipV="1">
            <a:off x="3203575" y="2636838"/>
            <a:ext cx="1223963" cy="108108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1692275" y="2349500"/>
            <a:ext cx="2601913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hlink"/>
                </a:solidFill>
              </a:rPr>
              <a:t>Новгородская и </a:t>
            </a:r>
          </a:p>
          <a:p>
            <a:r>
              <a:rPr lang="ru-RU" sz="2400">
                <a:solidFill>
                  <a:schemeClr val="hlink"/>
                </a:solidFill>
              </a:rPr>
              <a:t>Псковская земли</a:t>
            </a:r>
          </a:p>
        </p:txBody>
      </p:sp>
      <p:sp>
        <p:nvSpPr>
          <p:cNvPr id="129080" name="Line 56"/>
          <p:cNvSpPr>
            <a:spLocks noChangeShapeType="1"/>
          </p:cNvSpPr>
          <p:nvPr/>
        </p:nvSpPr>
        <p:spPr bwMode="auto">
          <a:xfrm>
            <a:off x="4932363" y="2852738"/>
            <a:ext cx="0" cy="8636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81" name="Line 57"/>
          <p:cNvSpPr>
            <a:spLocks noChangeShapeType="1"/>
          </p:cNvSpPr>
          <p:nvPr/>
        </p:nvSpPr>
        <p:spPr bwMode="auto">
          <a:xfrm>
            <a:off x="5580063" y="2636838"/>
            <a:ext cx="1584325" cy="100806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>
            <a:off x="5795963" y="1773238"/>
            <a:ext cx="317817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Владимиро-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Суздальское,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Рязанско-Муромское</a:t>
            </a:r>
          </a:p>
          <a:p>
            <a:pPr algn="ctr"/>
            <a:r>
              <a:rPr lang="ru-RU" sz="2400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 flipV="1">
            <a:off x="5580063" y="1341438"/>
            <a:ext cx="1079500" cy="431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6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9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 animBg="1"/>
      <p:bldP spid="129067" grpId="0" animBg="1"/>
      <p:bldP spid="129068" grpId="0" animBg="1"/>
      <p:bldP spid="129069" grpId="0" animBg="1"/>
      <p:bldP spid="129070" grpId="0" animBg="1"/>
      <p:bldP spid="129071" grpId="0" animBg="1"/>
      <p:bldP spid="129073" grpId="0" animBg="1"/>
      <p:bldP spid="129074" grpId="0" animBg="1"/>
      <p:bldP spid="129076" grpId="0" animBg="1"/>
      <p:bldP spid="129077" grpId="0" animBg="1"/>
      <p:bldP spid="129078" grpId="0" animBg="1"/>
      <p:bldP spid="129072" grpId="0" animBg="1"/>
      <p:bldP spid="129080" grpId="0" animBg="1"/>
      <p:bldP spid="129081" grpId="0" animBg="1"/>
      <p:bldP spid="129075" grpId="0" animBg="1"/>
      <p:bldP spid="129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5926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0"/>
            <a:ext cx="6337300" cy="6858000"/>
          </a:xfrm>
          <a:noFill/>
        </p:spPr>
      </p:pic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53" name="Group 6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435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4357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435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43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4364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4366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4367" name="Picture 13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4365" name="Picture 14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5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4362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63" name="Picture 1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4360" name="Picture 17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4358" name="Picture 18" descr="136"/>
                <p:cNvPicPr>
                  <a:picLocks noChangeAspect="1" noChangeArrowheads="1" noCrop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4356" name="Picture 19" descr="136"/>
              <p:cNvPicPr>
                <a:picLocks noChangeAspect="1" noChangeArrowheads="1" noCrop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4" name="Picture 20" descr="136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1" name="Freeform 21"/>
          <p:cNvSpPr>
            <a:spLocks/>
          </p:cNvSpPr>
          <p:nvPr/>
        </p:nvSpPr>
        <p:spPr bwMode="auto">
          <a:xfrm>
            <a:off x="3252788" y="1728788"/>
            <a:ext cx="4678362" cy="1658937"/>
          </a:xfrm>
          <a:custGeom>
            <a:avLst/>
            <a:gdLst>
              <a:gd name="T0" fmla="*/ 0 w 2947"/>
              <a:gd name="T1" fmla="*/ 158769002 h 1045"/>
              <a:gd name="T2" fmla="*/ 143648097 w 2947"/>
              <a:gd name="T3" fmla="*/ 254534911 h 1045"/>
              <a:gd name="T4" fmla="*/ 166330295 w 2947"/>
              <a:gd name="T5" fmla="*/ 420865173 h 1045"/>
              <a:gd name="T6" fmla="*/ 236894662 w 2947"/>
              <a:gd name="T7" fmla="*/ 443547366 h 1045"/>
              <a:gd name="T8" fmla="*/ 309978392 w 2947"/>
              <a:gd name="T9" fmla="*/ 516631082 h 1045"/>
              <a:gd name="T10" fmla="*/ 405744319 w 2947"/>
              <a:gd name="T11" fmla="*/ 657759789 h 1045"/>
              <a:gd name="T12" fmla="*/ 405744319 w 2947"/>
              <a:gd name="T13" fmla="*/ 1444048302 h 1045"/>
              <a:gd name="T14" fmla="*/ 284776832 w 2947"/>
              <a:gd name="T15" fmla="*/ 1587697959 h 1045"/>
              <a:gd name="T16" fmla="*/ 166330295 w 2947"/>
              <a:gd name="T17" fmla="*/ 1801910382 h 1045"/>
              <a:gd name="T18" fmla="*/ 166330295 w 2947"/>
              <a:gd name="T19" fmla="*/ 2147483647 h 1045"/>
              <a:gd name="T20" fmla="*/ 594756811 w 2947"/>
              <a:gd name="T21" fmla="*/ 2147483647 h 1045"/>
              <a:gd name="T22" fmla="*/ 786288666 w 2947"/>
              <a:gd name="T23" fmla="*/ 2147483647 h 1045"/>
              <a:gd name="T24" fmla="*/ 879533643 w 2947"/>
              <a:gd name="T25" fmla="*/ 2147483647 h 1045"/>
              <a:gd name="T26" fmla="*/ 1023183328 w 2947"/>
              <a:gd name="T27" fmla="*/ 2147483647 h 1045"/>
              <a:gd name="T28" fmla="*/ 1189513623 w 2947"/>
              <a:gd name="T29" fmla="*/ 2147483647 h 1045"/>
              <a:gd name="T30" fmla="*/ 1285279550 w 2947"/>
              <a:gd name="T31" fmla="*/ 2147483647 h 1045"/>
              <a:gd name="T32" fmla="*/ 1547375772 w 2947"/>
              <a:gd name="T33" fmla="*/ 2147483647 h 1045"/>
              <a:gd name="T34" fmla="*/ 1570056382 w 2947"/>
              <a:gd name="T35" fmla="*/ 2147483647 h 1045"/>
              <a:gd name="T36" fmla="*/ 1809471994 w 2947"/>
              <a:gd name="T37" fmla="*/ 2147483647 h 1045"/>
              <a:gd name="T38" fmla="*/ 2023684459 w 2947"/>
              <a:gd name="T39" fmla="*/ 2147483647 h 1045"/>
              <a:gd name="T40" fmla="*/ 2147483647 w 2947"/>
              <a:gd name="T41" fmla="*/ 2147483647 h 1045"/>
              <a:gd name="T42" fmla="*/ 2147483647 w 2947"/>
              <a:gd name="T43" fmla="*/ 2147483647 h 1045"/>
              <a:gd name="T44" fmla="*/ 2147483647 w 2947"/>
              <a:gd name="T45" fmla="*/ 2147483647 h 1045"/>
              <a:gd name="T46" fmla="*/ 2147483647 w 2947"/>
              <a:gd name="T47" fmla="*/ 2147483647 h 1045"/>
              <a:gd name="T48" fmla="*/ 2147483647 w 2947"/>
              <a:gd name="T49" fmla="*/ 2061487191 h 1045"/>
              <a:gd name="T50" fmla="*/ 2147483647 w 2947"/>
              <a:gd name="T51" fmla="*/ 1418846747 h 1045"/>
              <a:gd name="T52" fmla="*/ 2147483647 w 2947"/>
              <a:gd name="T53" fmla="*/ 1396166142 h 1045"/>
              <a:gd name="T54" fmla="*/ 2147483647 w 2947"/>
              <a:gd name="T55" fmla="*/ 1514612656 h 1045"/>
              <a:gd name="T56" fmla="*/ 2147483647 w 2947"/>
              <a:gd name="T57" fmla="*/ 1396166142 h 1045"/>
              <a:gd name="T58" fmla="*/ 2147483647 w 2947"/>
              <a:gd name="T59" fmla="*/ 1252516485 h 1045"/>
              <a:gd name="T60" fmla="*/ 2147483647 w 2947"/>
              <a:gd name="T61" fmla="*/ 871973800 h 1045"/>
              <a:gd name="T62" fmla="*/ 2147483647 w 2947"/>
              <a:gd name="T63" fmla="*/ 778727253 h 1045"/>
              <a:gd name="T64" fmla="*/ 2147483647 w 2947"/>
              <a:gd name="T65" fmla="*/ 635079184 h 1045"/>
              <a:gd name="T66" fmla="*/ 2147483647 w 2947"/>
              <a:gd name="T67" fmla="*/ 564514830 h 1045"/>
              <a:gd name="T68" fmla="*/ 2147483647 w 2947"/>
              <a:gd name="T69" fmla="*/ 468748921 h 1045"/>
              <a:gd name="T70" fmla="*/ 2147483647 w 2947"/>
              <a:gd name="T71" fmla="*/ 277217104 h 1045"/>
              <a:gd name="T72" fmla="*/ 2147483647 w 2947"/>
              <a:gd name="T73" fmla="*/ 302418659 h 1045"/>
              <a:gd name="T74" fmla="*/ 2147483647 w 2947"/>
              <a:gd name="T75" fmla="*/ 372983013 h 1045"/>
              <a:gd name="T76" fmla="*/ 2147483647 w 2947"/>
              <a:gd name="T77" fmla="*/ 730845092 h 1045"/>
              <a:gd name="T78" fmla="*/ 2147483647 w 2947"/>
              <a:gd name="T79" fmla="*/ 778727253 h 1045"/>
              <a:gd name="T80" fmla="*/ 2147483647 w 2947"/>
              <a:gd name="T81" fmla="*/ 919855960 h 1045"/>
              <a:gd name="T82" fmla="*/ 2147483647 w 2947"/>
              <a:gd name="T83" fmla="*/ 1063505617 h 1045"/>
              <a:gd name="T84" fmla="*/ 2147483647 w 2947"/>
              <a:gd name="T85" fmla="*/ 1086186223 h 1045"/>
              <a:gd name="T86" fmla="*/ 2147483647 w 2947"/>
              <a:gd name="T87" fmla="*/ 1159271526 h 1045"/>
              <a:gd name="T88" fmla="*/ 2147483647 w 2947"/>
              <a:gd name="T89" fmla="*/ 1204634324 h 1045"/>
              <a:gd name="T90" fmla="*/ 2147483647 w 2947"/>
              <a:gd name="T91" fmla="*/ 990420314 h 1045"/>
              <a:gd name="T92" fmla="*/ 2147483647 w 2947"/>
              <a:gd name="T93" fmla="*/ 372983013 h 1045"/>
              <a:gd name="T94" fmla="*/ 2147483647 w 2947"/>
              <a:gd name="T95" fmla="*/ 158769002 h 1045"/>
              <a:gd name="T96" fmla="*/ 2147483647 w 2947"/>
              <a:gd name="T97" fmla="*/ 110886842 h 1045"/>
              <a:gd name="T98" fmla="*/ 2147483647 w 2947"/>
              <a:gd name="T99" fmla="*/ 63003094 h 1045"/>
              <a:gd name="T100" fmla="*/ 2147483647 w 2947"/>
              <a:gd name="T101" fmla="*/ 15120933 h 1045"/>
              <a:gd name="T102" fmla="*/ 2147483647 w 2947"/>
              <a:gd name="T103" fmla="*/ 63003094 h 1045"/>
              <a:gd name="T104" fmla="*/ 2147483647 w 2947"/>
              <a:gd name="T105" fmla="*/ 350300819 h 1045"/>
              <a:gd name="T106" fmla="*/ 2147483647 w 2947"/>
              <a:gd name="T107" fmla="*/ 657759789 h 1045"/>
              <a:gd name="T108" fmla="*/ 2147483647 w 2947"/>
              <a:gd name="T109" fmla="*/ 705643537 h 1045"/>
              <a:gd name="T110" fmla="*/ 2147483647 w 2947"/>
              <a:gd name="T111" fmla="*/ 919855960 h 1045"/>
              <a:gd name="T112" fmla="*/ 2147483647 w 2947"/>
              <a:gd name="T113" fmla="*/ 1015621869 h 1045"/>
              <a:gd name="T114" fmla="*/ 2147483647 w 2947"/>
              <a:gd name="T115" fmla="*/ 990420314 h 1045"/>
              <a:gd name="T116" fmla="*/ 2147483647 w 2947"/>
              <a:gd name="T117" fmla="*/ 1015621869 h 1045"/>
              <a:gd name="T118" fmla="*/ 2147483647 w 2947"/>
              <a:gd name="T119" fmla="*/ 1134069971 h 1045"/>
              <a:gd name="T120" fmla="*/ 2147483647 w 2947"/>
              <a:gd name="T121" fmla="*/ 1252516485 h 1045"/>
              <a:gd name="T122" fmla="*/ 2147483647 w 2947"/>
              <a:gd name="T123" fmla="*/ 1159271526 h 1045"/>
              <a:gd name="T124" fmla="*/ 2147483647 w 2947"/>
              <a:gd name="T125" fmla="*/ 871973800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47" h="1045">
                <a:moveTo>
                  <a:pt x="0" y="63"/>
                </a:moveTo>
                <a:cubicBezTo>
                  <a:pt x="19" y="76"/>
                  <a:pt x="38" y="88"/>
                  <a:pt x="57" y="101"/>
                </a:cubicBezTo>
                <a:cubicBezTo>
                  <a:pt x="75" y="113"/>
                  <a:pt x="56" y="147"/>
                  <a:pt x="66" y="167"/>
                </a:cubicBezTo>
                <a:cubicBezTo>
                  <a:pt x="70" y="176"/>
                  <a:pt x="85" y="173"/>
                  <a:pt x="94" y="176"/>
                </a:cubicBezTo>
                <a:cubicBezTo>
                  <a:pt x="104" y="186"/>
                  <a:pt x="115" y="194"/>
                  <a:pt x="123" y="205"/>
                </a:cubicBezTo>
                <a:cubicBezTo>
                  <a:pt x="137" y="223"/>
                  <a:pt x="161" y="261"/>
                  <a:pt x="161" y="261"/>
                </a:cubicBezTo>
                <a:cubicBezTo>
                  <a:pt x="168" y="366"/>
                  <a:pt x="180" y="467"/>
                  <a:pt x="161" y="573"/>
                </a:cubicBezTo>
                <a:cubicBezTo>
                  <a:pt x="157" y="597"/>
                  <a:pt x="127" y="609"/>
                  <a:pt x="113" y="630"/>
                </a:cubicBezTo>
                <a:cubicBezTo>
                  <a:pt x="90" y="699"/>
                  <a:pt x="108" y="672"/>
                  <a:pt x="66" y="715"/>
                </a:cubicBezTo>
                <a:cubicBezTo>
                  <a:pt x="53" y="753"/>
                  <a:pt x="13" y="843"/>
                  <a:pt x="66" y="875"/>
                </a:cubicBezTo>
                <a:cubicBezTo>
                  <a:pt x="115" y="904"/>
                  <a:pt x="179" y="882"/>
                  <a:pt x="236" y="885"/>
                </a:cubicBezTo>
                <a:cubicBezTo>
                  <a:pt x="270" y="896"/>
                  <a:pt x="290" y="923"/>
                  <a:pt x="312" y="951"/>
                </a:cubicBezTo>
                <a:cubicBezTo>
                  <a:pt x="326" y="969"/>
                  <a:pt x="330" y="995"/>
                  <a:pt x="349" y="1007"/>
                </a:cubicBezTo>
                <a:cubicBezTo>
                  <a:pt x="368" y="1020"/>
                  <a:pt x="406" y="1045"/>
                  <a:pt x="406" y="1045"/>
                </a:cubicBezTo>
                <a:cubicBezTo>
                  <a:pt x="491" y="1018"/>
                  <a:pt x="409" y="908"/>
                  <a:pt x="472" y="866"/>
                </a:cubicBezTo>
                <a:cubicBezTo>
                  <a:pt x="483" y="859"/>
                  <a:pt x="497" y="859"/>
                  <a:pt x="510" y="856"/>
                </a:cubicBezTo>
                <a:cubicBezTo>
                  <a:pt x="545" y="859"/>
                  <a:pt x="581" y="855"/>
                  <a:pt x="614" y="866"/>
                </a:cubicBezTo>
                <a:cubicBezTo>
                  <a:pt x="623" y="869"/>
                  <a:pt x="614" y="891"/>
                  <a:pt x="623" y="894"/>
                </a:cubicBezTo>
                <a:cubicBezTo>
                  <a:pt x="636" y="898"/>
                  <a:pt x="700" y="880"/>
                  <a:pt x="718" y="875"/>
                </a:cubicBezTo>
                <a:cubicBezTo>
                  <a:pt x="745" y="880"/>
                  <a:pt x="782" y="879"/>
                  <a:pt x="803" y="903"/>
                </a:cubicBezTo>
                <a:cubicBezTo>
                  <a:pt x="866" y="975"/>
                  <a:pt x="809" y="950"/>
                  <a:pt x="869" y="969"/>
                </a:cubicBezTo>
                <a:cubicBezTo>
                  <a:pt x="891" y="966"/>
                  <a:pt x="915" y="970"/>
                  <a:pt x="935" y="960"/>
                </a:cubicBezTo>
                <a:cubicBezTo>
                  <a:pt x="954" y="951"/>
                  <a:pt x="945" y="915"/>
                  <a:pt x="963" y="903"/>
                </a:cubicBezTo>
                <a:cubicBezTo>
                  <a:pt x="974" y="896"/>
                  <a:pt x="988" y="897"/>
                  <a:pt x="1001" y="894"/>
                </a:cubicBezTo>
                <a:cubicBezTo>
                  <a:pt x="1056" y="813"/>
                  <a:pt x="1170" y="824"/>
                  <a:pt x="1256" y="818"/>
                </a:cubicBezTo>
                <a:cubicBezTo>
                  <a:pt x="1253" y="733"/>
                  <a:pt x="1258" y="647"/>
                  <a:pt x="1246" y="563"/>
                </a:cubicBezTo>
                <a:cubicBezTo>
                  <a:pt x="1245" y="553"/>
                  <a:pt x="1228" y="554"/>
                  <a:pt x="1218" y="554"/>
                </a:cubicBezTo>
                <a:cubicBezTo>
                  <a:pt x="1186" y="554"/>
                  <a:pt x="1149" y="584"/>
                  <a:pt x="1124" y="601"/>
                </a:cubicBezTo>
                <a:cubicBezTo>
                  <a:pt x="1106" y="584"/>
                  <a:pt x="1083" y="573"/>
                  <a:pt x="1067" y="554"/>
                </a:cubicBezTo>
                <a:cubicBezTo>
                  <a:pt x="1052" y="537"/>
                  <a:pt x="1029" y="497"/>
                  <a:pt x="1029" y="497"/>
                </a:cubicBezTo>
                <a:cubicBezTo>
                  <a:pt x="1010" y="437"/>
                  <a:pt x="1026" y="388"/>
                  <a:pt x="1067" y="346"/>
                </a:cubicBezTo>
                <a:cubicBezTo>
                  <a:pt x="1095" y="269"/>
                  <a:pt x="1053" y="361"/>
                  <a:pt x="1105" y="309"/>
                </a:cubicBezTo>
                <a:cubicBezTo>
                  <a:pt x="1121" y="293"/>
                  <a:pt x="1143" y="252"/>
                  <a:pt x="1143" y="252"/>
                </a:cubicBezTo>
                <a:cubicBezTo>
                  <a:pt x="1146" y="243"/>
                  <a:pt x="1145" y="231"/>
                  <a:pt x="1152" y="224"/>
                </a:cubicBezTo>
                <a:cubicBezTo>
                  <a:pt x="1168" y="208"/>
                  <a:pt x="1209" y="186"/>
                  <a:pt x="1209" y="186"/>
                </a:cubicBezTo>
                <a:cubicBezTo>
                  <a:pt x="1238" y="141"/>
                  <a:pt x="1273" y="123"/>
                  <a:pt x="1322" y="110"/>
                </a:cubicBezTo>
                <a:cubicBezTo>
                  <a:pt x="1366" y="113"/>
                  <a:pt x="1411" y="109"/>
                  <a:pt x="1454" y="120"/>
                </a:cubicBezTo>
                <a:cubicBezTo>
                  <a:pt x="1464" y="123"/>
                  <a:pt x="1464" y="138"/>
                  <a:pt x="1464" y="148"/>
                </a:cubicBezTo>
                <a:cubicBezTo>
                  <a:pt x="1464" y="195"/>
                  <a:pt x="1465" y="244"/>
                  <a:pt x="1454" y="290"/>
                </a:cubicBezTo>
                <a:cubicBezTo>
                  <a:pt x="1451" y="301"/>
                  <a:pt x="1435" y="302"/>
                  <a:pt x="1426" y="309"/>
                </a:cubicBezTo>
                <a:cubicBezTo>
                  <a:pt x="1399" y="332"/>
                  <a:pt x="1398" y="338"/>
                  <a:pt x="1379" y="365"/>
                </a:cubicBezTo>
                <a:cubicBezTo>
                  <a:pt x="1382" y="384"/>
                  <a:pt x="1379" y="405"/>
                  <a:pt x="1388" y="422"/>
                </a:cubicBezTo>
                <a:cubicBezTo>
                  <a:pt x="1393" y="431"/>
                  <a:pt x="1408" y="426"/>
                  <a:pt x="1416" y="431"/>
                </a:cubicBezTo>
                <a:cubicBezTo>
                  <a:pt x="1427" y="439"/>
                  <a:pt x="1435" y="450"/>
                  <a:pt x="1445" y="460"/>
                </a:cubicBezTo>
                <a:cubicBezTo>
                  <a:pt x="1477" y="560"/>
                  <a:pt x="1451" y="511"/>
                  <a:pt x="1690" y="478"/>
                </a:cubicBezTo>
                <a:cubicBezTo>
                  <a:pt x="1732" y="472"/>
                  <a:pt x="1785" y="393"/>
                  <a:pt x="1785" y="393"/>
                </a:cubicBezTo>
                <a:cubicBezTo>
                  <a:pt x="1814" y="302"/>
                  <a:pt x="1818" y="201"/>
                  <a:pt x="1737" y="148"/>
                </a:cubicBezTo>
                <a:cubicBezTo>
                  <a:pt x="1719" y="120"/>
                  <a:pt x="1709" y="91"/>
                  <a:pt x="1690" y="63"/>
                </a:cubicBezTo>
                <a:cubicBezTo>
                  <a:pt x="1783" y="34"/>
                  <a:pt x="1607" y="86"/>
                  <a:pt x="1841" y="44"/>
                </a:cubicBezTo>
                <a:cubicBezTo>
                  <a:pt x="1855" y="41"/>
                  <a:pt x="1865" y="28"/>
                  <a:pt x="1879" y="25"/>
                </a:cubicBezTo>
                <a:cubicBezTo>
                  <a:pt x="1944" y="12"/>
                  <a:pt x="2011" y="13"/>
                  <a:pt x="2077" y="6"/>
                </a:cubicBezTo>
                <a:cubicBezTo>
                  <a:pt x="2112" y="11"/>
                  <a:pt x="2156" y="0"/>
                  <a:pt x="2181" y="25"/>
                </a:cubicBezTo>
                <a:cubicBezTo>
                  <a:pt x="2215" y="59"/>
                  <a:pt x="2225" y="96"/>
                  <a:pt x="2238" y="139"/>
                </a:cubicBezTo>
                <a:cubicBezTo>
                  <a:pt x="2235" y="180"/>
                  <a:pt x="2246" y="224"/>
                  <a:pt x="2229" y="261"/>
                </a:cubicBezTo>
                <a:cubicBezTo>
                  <a:pt x="2221" y="279"/>
                  <a:pt x="2172" y="280"/>
                  <a:pt x="2172" y="280"/>
                </a:cubicBezTo>
                <a:cubicBezTo>
                  <a:pt x="2147" y="318"/>
                  <a:pt x="2111" y="323"/>
                  <a:pt x="2096" y="365"/>
                </a:cubicBezTo>
                <a:cubicBezTo>
                  <a:pt x="2099" y="378"/>
                  <a:pt x="2094" y="398"/>
                  <a:pt x="2106" y="403"/>
                </a:cubicBezTo>
                <a:cubicBezTo>
                  <a:pt x="2123" y="410"/>
                  <a:pt x="2143" y="393"/>
                  <a:pt x="2162" y="393"/>
                </a:cubicBezTo>
                <a:cubicBezTo>
                  <a:pt x="2200" y="393"/>
                  <a:pt x="2238" y="400"/>
                  <a:pt x="2276" y="403"/>
                </a:cubicBezTo>
                <a:cubicBezTo>
                  <a:pt x="2366" y="464"/>
                  <a:pt x="2254" y="380"/>
                  <a:pt x="2313" y="450"/>
                </a:cubicBezTo>
                <a:cubicBezTo>
                  <a:pt x="2351" y="495"/>
                  <a:pt x="2423" y="491"/>
                  <a:pt x="2474" y="497"/>
                </a:cubicBezTo>
                <a:cubicBezTo>
                  <a:pt x="2619" y="549"/>
                  <a:pt x="2789" y="540"/>
                  <a:pt x="2918" y="460"/>
                </a:cubicBezTo>
                <a:cubicBezTo>
                  <a:pt x="2947" y="416"/>
                  <a:pt x="2946" y="401"/>
                  <a:pt x="2946" y="346"/>
                </a:cubicBezTo>
              </a:path>
            </a:pathLst>
          </a:custGeom>
          <a:noFill/>
          <a:ln w="57150" cmpd="sng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3203575" y="692150"/>
            <a:ext cx="2789238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Новгородская и </a:t>
            </a:r>
          </a:p>
          <a:p>
            <a:r>
              <a:rPr lang="ru-RU" sz="2400" b="1">
                <a:solidFill>
                  <a:schemeClr val="hlink"/>
                </a:solidFill>
              </a:rPr>
              <a:t>Псковская земли</a:t>
            </a:r>
          </a:p>
        </p:txBody>
      </p:sp>
      <p:sp>
        <p:nvSpPr>
          <p:cNvPr id="194583" name="Freeform 23"/>
          <p:cNvSpPr>
            <a:spLocks/>
          </p:cNvSpPr>
          <p:nvPr/>
        </p:nvSpPr>
        <p:spPr bwMode="auto">
          <a:xfrm>
            <a:off x="1676400" y="4029075"/>
            <a:ext cx="1636713" cy="1725613"/>
          </a:xfrm>
          <a:custGeom>
            <a:avLst/>
            <a:gdLst>
              <a:gd name="T0" fmla="*/ 2147483647 w 1031"/>
              <a:gd name="T1" fmla="*/ 2099291558 h 1087"/>
              <a:gd name="T2" fmla="*/ 2147483647 w 1031"/>
              <a:gd name="T3" fmla="*/ 1862396802 h 1087"/>
              <a:gd name="T4" fmla="*/ 2147483647 w 1031"/>
              <a:gd name="T5" fmla="*/ 1504534511 h 1087"/>
              <a:gd name="T6" fmla="*/ 2147483647 w 1031"/>
              <a:gd name="T7" fmla="*/ 1456650735 h 1087"/>
              <a:gd name="T8" fmla="*/ 2147483647 w 1031"/>
              <a:gd name="T9" fmla="*/ 1433970115 h 1087"/>
              <a:gd name="T10" fmla="*/ 2099291591 w 1031"/>
              <a:gd name="T11" fmla="*/ 1386086339 h 1087"/>
              <a:gd name="T12" fmla="*/ 1955641847 w 1031"/>
              <a:gd name="T13" fmla="*/ 1338204150 h 1087"/>
              <a:gd name="T14" fmla="*/ 1789311484 w 1031"/>
              <a:gd name="T15" fmla="*/ 1146672220 h 1087"/>
              <a:gd name="T16" fmla="*/ 1741429294 w 1031"/>
              <a:gd name="T17" fmla="*/ 1076107824 h 1087"/>
              <a:gd name="T18" fmla="*/ 1693545517 w 1031"/>
              <a:gd name="T19" fmla="*/ 1005543429 h 1087"/>
              <a:gd name="T20" fmla="*/ 1408768568 w 1031"/>
              <a:gd name="T21" fmla="*/ 337701035 h 1087"/>
              <a:gd name="T22" fmla="*/ 1287801031 w 1031"/>
              <a:gd name="T23" fmla="*/ 5040314 h 1087"/>
              <a:gd name="T24" fmla="*/ 526713611 w 1031"/>
              <a:gd name="T25" fmla="*/ 30241884 h 1087"/>
              <a:gd name="T26" fmla="*/ 504031404 w 1031"/>
              <a:gd name="T27" fmla="*/ 100806279 h 1087"/>
              <a:gd name="T28" fmla="*/ 599797371 w 1031"/>
              <a:gd name="T29" fmla="*/ 289818846 h 1087"/>
              <a:gd name="T30" fmla="*/ 622479578 w 1031"/>
              <a:gd name="T31" fmla="*/ 433467001 h 1087"/>
              <a:gd name="T32" fmla="*/ 670361767 w 1031"/>
              <a:gd name="T33" fmla="*/ 504031396 h 1087"/>
              <a:gd name="T34" fmla="*/ 740926164 w 1031"/>
              <a:gd name="T35" fmla="*/ 814011498 h 1087"/>
              <a:gd name="T36" fmla="*/ 504031404 w 1031"/>
              <a:gd name="T37" fmla="*/ 1219755978 h 1087"/>
              <a:gd name="T38" fmla="*/ 478829834 w 1031"/>
              <a:gd name="T39" fmla="*/ 1290320374 h 1087"/>
              <a:gd name="T40" fmla="*/ 171370677 w 1031"/>
              <a:gd name="T41" fmla="*/ 1456650735 h 1087"/>
              <a:gd name="T42" fmla="*/ 98286918 w 1031"/>
              <a:gd name="T43" fmla="*/ 1481852304 h 1087"/>
              <a:gd name="T44" fmla="*/ 194052884 w 1031"/>
              <a:gd name="T45" fmla="*/ 1837195232 h 1087"/>
              <a:gd name="T46" fmla="*/ 289818851 w 1031"/>
              <a:gd name="T47" fmla="*/ 1955641817 h 1087"/>
              <a:gd name="T48" fmla="*/ 408265437 w 1031"/>
              <a:gd name="T49" fmla="*/ 2076609352 h 1087"/>
              <a:gd name="T50" fmla="*/ 788809941 w 1031"/>
              <a:gd name="T51" fmla="*/ 2147483647 h 1087"/>
              <a:gd name="T52" fmla="*/ 1050906271 w 1031"/>
              <a:gd name="T53" fmla="*/ 2147483647 h 1087"/>
              <a:gd name="T54" fmla="*/ 2144654418 w 1031"/>
              <a:gd name="T55" fmla="*/ 2147483647 h 1087"/>
              <a:gd name="T56" fmla="*/ 2147483647 w 1031"/>
              <a:gd name="T57" fmla="*/ 2147483647 h 1087"/>
              <a:gd name="T58" fmla="*/ 2147483647 w 1031"/>
              <a:gd name="T59" fmla="*/ 2147483647 h 1087"/>
              <a:gd name="T60" fmla="*/ 2147483647 w 1031"/>
              <a:gd name="T61" fmla="*/ 2099291558 h 10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31" h="1087">
                <a:moveTo>
                  <a:pt x="1031" y="833"/>
                </a:moveTo>
                <a:cubicBezTo>
                  <a:pt x="1021" y="796"/>
                  <a:pt x="1015" y="771"/>
                  <a:pt x="993" y="739"/>
                </a:cubicBezTo>
                <a:cubicBezTo>
                  <a:pt x="982" y="702"/>
                  <a:pt x="984" y="621"/>
                  <a:pt x="946" y="597"/>
                </a:cubicBezTo>
                <a:cubicBezTo>
                  <a:pt x="929" y="586"/>
                  <a:pt x="908" y="584"/>
                  <a:pt x="889" y="578"/>
                </a:cubicBezTo>
                <a:cubicBezTo>
                  <a:pt x="880" y="575"/>
                  <a:pt x="861" y="569"/>
                  <a:pt x="861" y="569"/>
                </a:cubicBezTo>
                <a:cubicBezTo>
                  <a:pt x="852" y="563"/>
                  <a:pt x="843" y="555"/>
                  <a:pt x="833" y="550"/>
                </a:cubicBezTo>
                <a:cubicBezTo>
                  <a:pt x="815" y="542"/>
                  <a:pt x="776" y="531"/>
                  <a:pt x="776" y="531"/>
                </a:cubicBezTo>
                <a:cubicBezTo>
                  <a:pt x="729" y="499"/>
                  <a:pt x="755" y="522"/>
                  <a:pt x="710" y="455"/>
                </a:cubicBezTo>
                <a:cubicBezTo>
                  <a:pt x="704" y="446"/>
                  <a:pt x="697" y="436"/>
                  <a:pt x="691" y="427"/>
                </a:cubicBezTo>
                <a:cubicBezTo>
                  <a:pt x="685" y="418"/>
                  <a:pt x="672" y="399"/>
                  <a:pt x="672" y="399"/>
                </a:cubicBezTo>
                <a:cubicBezTo>
                  <a:pt x="658" y="324"/>
                  <a:pt x="626" y="180"/>
                  <a:pt x="559" y="134"/>
                </a:cubicBezTo>
                <a:cubicBezTo>
                  <a:pt x="531" y="92"/>
                  <a:pt x="521" y="51"/>
                  <a:pt x="511" y="2"/>
                </a:cubicBezTo>
                <a:cubicBezTo>
                  <a:pt x="410" y="5"/>
                  <a:pt x="309" y="0"/>
                  <a:pt x="209" y="12"/>
                </a:cubicBezTo>
                <a:cubicBezTo>
                  <a:pt x="199" y="13"/>
                  <a:pt x="200" y="30"/>
                  <a:pt x="200" y="40"/>
                </a:cubicBezTo>
                <a:cubicBezTo>
                  <a:pt x="200" y="100"/>
                  <a:pt x="200" y="90"/>
                  <a:pt x="238" y="115"/>
                </a:cubicBezTo>
                <a:cubicBezTo>
                  <a:pt x="241" y="134"/>
                  <a:pt x="241" y="154"/>
                  <a:pt x="247" y="172"/>
                </a:cubicBezTo>
                <a:cubicBezTo>
                  <a:pt x="251" y="183"/>
                  <a:pt x="263" y="189"/>
                  <a:pt x="266" y="200"/>
                </a:cubicBezTo>
                <a:cubicBezTo>
                  <a:pt x="297" y="338"/>
                  <a:pt x="250" y="258"/>
                  <a:pt x="294" y="323"/>
                </a:cubicBezTo>
                <a:cubicBezTo>
                  <a:pt x="282" y="591"/>
                  <a:pt x="332" y="526"/>
                  <a:pt x="200" y="484"/>
                </a:cubicBezTo>
                <a:cubicBezTo>
                  <a:pt x="197" y="493"/>
                  <a:pt x="192" y="502"/>
                  <a:pt x="190" y="512"/>
                </a:cubicBezTo>
                <a:cubicBezTo>
                  <a:pt x="169" y="607"/>
                  <a:pt x="213" y="566"/>
                  <a:pt x="68" y="578"/>
                </a:cubicBezTo>
                <a:cubicBezTo>
                  <a:pt x="58" y="581"/>
                  <a:pt x="46" y="581"/>
                  <a:pt x="39" y="588"/>
                </a:cubicBezTo>
                <a:cubicBezTo>
                  <a:pt x="0" y="627"/>
                  <a:pt x="50" y="702"/>
                  <a:pt x="77" y="729"/>
                </a:cubicBezTo>
                <a:cubicBezTo>
                  <a:pt x="97" y="785"/>
                  <a:pt x="72" y="732"/>
                  <a:pt x="115" y="776"/>
                </a:cubicBezTo>
                <a:cubicBezTo>
                  <a:pt x="177" y="840"/>
                  <a:pt x="88" y="774"/>
                  <a:pt x="162" y="824"/>
                </a:cubicBezTo>
                <a:cubicBezTo>
                  <a:pt x="206" y="888"/>
                  <a:pt x="245" y="887"/>
                  <a:pt x="313" y="909"/>
                </a:cubicBezTo>
                <a:cubicBezTo>
                  <a:pt x="348" y="920"/>
                  <a:pt x="382" y="935"/>
                  <a:pt x="417" y="946"/>
                </a:cubicBezTo>
                <a:cubicBezTo>
                  <a:pt x="509" y="1087"/>
                  <a:pt x="458" y="1026"/>
                  <a:pt x="851" y="965"/>
                </a:cubicBezTo>
                <a:cubicBezTo>
                  <a:pt x="870" y="962"/>
                  <a:pt x="855" y="927"/>
                  <a:pt x="861" y="909"/>
                </a:cubicBezTo>
                <a:cubicBezTo>
                  <a:pt x="870" y="881"/>
                  <a:pt x="886" y="876"/>
                  <a:pt x="908" y="861"/>
                </a:cubicBezTo>
                <a:cubicBezTo>
                  <a:pt x="929" y="802"/>
                  <a:pt x="971" y="827"/>
                  <a:pt x="1031" y="833"/>
                </a:cubicBezTo>
                <a:close/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684213" y="5084763"/>
            <a:ext cx="2087562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Галицко-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Волынское 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княжество</a:t>
            </a:r>
          </a:p>
        </p:txBody>
      </p:sp>
      <p:sp>
        <p:nvSpPr>
          <p:cNvPr id="194585" name="Freeform 25"/>
          <p:cNvSpPr>
            <a:spLocks/>
          </p:cNvSpPr>
          <p:nvPr/>
        </p:nvSpPr>
        <p:spPr bwMode="auto">
          <a:xfrm>
            <a:off x="2454275" y="3087688"/>
            <a:ext cx="2732088" cy="1784350"/>
          </a:xfrm>
          <a:custGeom>
            <a:avLst/>
            <a:gdLst>
              <a:gd name="T0" fmla="*/ 1338204007 w 1721"/>
              <a:gd name="T1" fmla="*/ 73085325 h 1124"/>
              <a:gd name="T2" fmla="*/ 1244957415 w 1721"/>
              <a:gd name="T3" fmla="*/ 214214075 h 1124"/>
              <a:gd name="T4" fmla="*/ 1171873664 w 1721"/>
              <a:gd name="T5" fmla="*/ 357862188 h 1124"/>
              <a:gd name="T6" fmla="*/ 1030744889 w 1721"/>
              <a:gd name="T7" fmla="*/ 642640638 h 1124"/>
              <a:gd name="T8" fmla="*/ 1005543322 w 1721"/>
              <a:gd name="T9" fmla="*/ 834172513 h 1124"/>
              <a:gd name="T10" fmla="*/ 934978934 w 1721"/>
              <a:gd name="T11" fmla="*/ 856853125 h 1124"/>
              <a:gd name="T12" fmla="*/ 791329207 w 1721"/>
              <a:gd name="T13" fmla="*/ 927417500 h 1124"/>
              <a:gd name="T14" fmla="*/ 554434476 w 1721"/>
              <a:gd name="T15" fmla="*/ 1096268763 h 1124"/>
              <a:gd name="T16" fmla="*/ 410786338 w 1721"/>
              <a:gd name="T17" fmla="*/ 1355844063 h 1124"/>
              <a:gd name="T18" fmla="*/ 244455995 w 1721"/>
              <a:gd name="T19" fmla="*/ 1381045625 h 1124"/>
              <a:gd name="T20" fmla="*/ 292338179 w 1721"/>
              <a:gd name="T21" fmla="*/ 1809472188 h 1124"/>
              <a:gd name="T22" fmla="*/ 362902566 w 1721"/>
              <a:gd name="T23" fmla="*/ 1950600938 h 1124"/>
              <a:gd name="T24" fmla="*/ 481350726 w 1721"/>
              <a:gd name="T25" fmla="*/ 2147483647 h 1124"/>
              <a:gd name="T26" fmla="*/ 529232909 w 1721"/>
              <a:gd name="T27" fmla="*/ 2147483647 h 1124"/>
              <a:gd name="T28" fmla="*/ 577116681 w 1721"/>
              <a:gd name="T29" fmla="*/ 2147483647 h 1124"/>
              <a:gd name="T30" fmla="*/ 839212979 w 1721"/>
              <a:gd name="T31" fmla="*/ 2147483647 h 1124"/>
              <a:gd name="T32" fmla="*/ 1053425505 w 1721"/>
              <a:gd name="T33" fmla="*/ 2147483647 h 1124"/>
              <a:gd name="T34" fmla="*/ 1197075232 w 1721"/>
              <a:gd name="T35" fmla="*/ 2147483647 h 1124"/>
              <a:gd name="T36" fmla="*/ 1123989893 w 1721"/>
              <a:gd name="T37" fmla="*/ 2147483647 h 1124"/>
              <a:gd name="T38" fmla="*/ 1315521803 w 1721"/>
              <a:gd name="T39" fmla="*/ 2147483647 h 1124"/>
              <a:gd name="T40" fmla="*/ 1504534350 w 1721"/>
              <a:gd name="T41" fmla="*/ 2147483647 h 1124"/>
              <a:gd name="T42" fmla="*/ 1743948444 w 1721"/>
              <a:gd name="T43" fmla="*/ 2147483647 h 1124"/>
              <a:gd name="T44" fmla="*/ 1958162558 w 1721"/>
              <a:gd name="T45" fmla="*/ 2147483647 h 1124"/>
              <a:gd name="T46" fmla="*/ 1910278787 w 1721"/>
              <a:gd name="T47" fmla="*/ 1927920325 h 1124"/>
              <a:gd name="T48" fmla="*/ 2124492901 w 1721"/>
              <a:gd name="T49" fmla="*/ 1857355950 h 1124"/>
              <a:gd name="T50" fmla="*/ 2147483647 w 1721"/>
              <a:gd name="T51" fmla="*/ 1736388450 h 1124"/>
              <a:gd name="T52" fmla="*/ 2147483647 w 1721"/>
              <a:gd name="T53" fmla="*/ 1665824075 h 1124"/>
              <a:gd name="T54" fmla="*/ 2147483647 w 1721"/>
              <a:gd name="T55" fmla="*/ 1547375938 h 1124"/>
              <a:gd name="T56" fmla="*/ 2147483647 w 1721"/>
              <a:gd name="T57" fmla="*/ 1333163450 h 1124"/>
              <a:gd name="T58" fmla="*/ 2147483647 w 1721"/>
              <a:gd name="T59" fmla="*/ 1023183438 h 1124"/>
              <a:gd name="T60" fmla="*/ 2147483647 w 1721"/>
              <a:gd name="T61" fmla="*/ 761087188 h 1124"/>
              <a:gd name="T62" fmla="*/ 2147483647 w 1721"/>
              <a:gd name="T63" fmla="*/ 524192500 h 1124"/>
              <a:gd name="T64" fmla="*/ 2147483647 w 1721"/>
              <a:gd name="T65" fmla="*/ 380544388 h 1124"/>
              <a:gd name="T66" fmla="*/ 2147483647 w 1721"/>
              <a:gd name="T67" fmla="*/ 405745950 h 1124"/>
              <a:gd name="T68" fmla="*/ 2147483647 w 1721"/>
              <a:gd name="T69" fmla="*/ 357862188 h 1124"/>
              <a:gd name="T70" fmla="*/ 2147483647 w 1721"/>
              <a:gd name="T71" fmla="*/ 191531875 h 1124"/>
              <a:gd name="T72" fmla="*/ 2147483647 w 1721"/>
              <a:gd name="T73" fmla="*/ 143649700 h 1124"/>
              <a:gd name="T74" fmla="*/ 2147483647 w 1721"/>
              <a:gd name="T75" fmla="*/ 73085325 h 1124"/>
              <a:gd name="T76" fmla="*/ 2147483647 w 1721"/>
              <a:gd name="T77" fmla="*/ 0 h 1124"/>
              <a:gd name="T78" fmla="*/ 2147483647 w 1721"/>
              <a:gd name="T79" fmla="*/ 95765938 h 1124"/>
              <a:gd name="T80" fmla="*/ 2147483647 w 1721"/>
              <a:gd name="T81" fmla="*/ 453628125 h 1124"/>
              <a:gd name="T82" fmla="*/ 2124492901 w 1721"/>
              <a:gd name="T83" fmla="*/ 405745950 h 1124"/>
              <a:gd name="T84" fmla="*/ 1932960991 w 1721"/>
              <a:gd name="T85" fmla="*/ 191531875 h 1124"/>
              <a:gd name="T86" fmla="*/ 1766630648 w 1721"/>
              <a:gd name="T87" fmla="*/ 239415638 h 1124"/>
              <a:gd name="T88" fmla="*/ 1625501872 w 1721"/>
              <a:gd name="T89" fmla="*/ 332660625 h 1124"/>
              <a:gd name="T90" fmla="*/ 1338204007 w 1721"/>
              <a:gd name="T91" fmla="*/ 73085325 h 11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721" h="1124">
                <a:moveTo>
                  <a:pt x="531" y="29"/>
                </a:moveTo>
                <a:cubicBezTo>
                  <a:pt x="510" y="93"/>
                  <a:pt x="539" y="19"/>
                  <a:pt x="494" y="85"/>
                </a:cubicBezTo>
                <a:cubicBezTo>
                  <a:pt x="482" y="103"/>
                  <a:pt x="477" y="124"/>
                  <a:pt x="465" y="142"/>
                </a:cubicBezTo>
                <a:cubicBezTo>
                  <a:pt x="453" y="181"/>
                  <a:pt x="432" y="221"/>
                  <a:pt x="409" y="255"/>
                </a:cubicBezTo>
                <a:cubicBezTo>
                  <a:pt x="406" y="280"/>
                  <a:pt x="409" y="308"/>
                  <a:pt x="399" y="331"/>
                </a:cubicBezTo>
                <a:cubicBezTo>
                  <a:pt x="395" y="340"/>
                  <a:pt x="380" y="336"/>
                  <a:pt x="371" y="340"/>
                </a:cubicBezTo>
                <a:cubicBezTo>
                  <a:pt x="300" y="375"/>
                  <a:pt x="385" y="346"/>
                  <a:pt x="314" y="368"/>
                </a:cubicBezTo>
                <a:cubicBezTo>
                  <a:pt x="298" y="420"/>
                  <a:pt x="267" y="418"/>
                  <a:pt x="220" y="435"/>
                </a:cubicBezTo>
                <a:cubicBezTo>
                  <a:pt x="207" y="472"/>
                  <a:pt x="208" y="525"/>
                  <a:pt x="163" y="538"/>
                </a:cubicBezTo>
                <a:cubicBezTo>
                  <a:pt x="142" y="544"/>
                  <a:pt x="119" y="545"/>
                  <a:pt x="97" y="548"/>
                </a:cubicBezTo>
                <a:cubicBezTo>
                  <a:pt x="0" y="579"/>
                  <a:pt x="23" y="694"/>
                  <a:pt x="116" y="718"/>
                </a:cubicBezTo>
                <a:cubicBezTo>
                  <a:pt x="149" y="820"/>
                  <a:pt x="96" y="665"/>
                  <a:pt x="144" y="774"/>
                </a:cubicBezTo>
                <a:cubicBezTo>
                  <a:pt x="169" y="831"/>
                  <a:pt x="167" y="898"/>
                  <a:pt x="191" y="954"/>
                </a:cubicBezTo>
                <a:cubicBezTo>
                  <a:pt x="195" y="964"/>
                  <a:pt x="205" y="972"/>
                  <a:pt x="210" y="982"/>
                </a:cubicBezTo>
                <a:cubicBezTo>
                  <a:pt x="220" y="1002"/>
                  <a:pt x="216" y="1029"/>
                  <a:pt x="229" y="1048"/>
                </a:cubicBezTo>
                <a:cubicBezTo>
                  <a:pt x="249" y="1077"/>
                  <a:pt x="313" y="1074"/>
                  <a:pt x="333" y="1077"/>
                </a:cubicBezTo>
                <a:cubicBezTo>
                  <a:pt x="385" y="1112"/>
                  <a:pt x="336" y="1085"/>
                  <a:pt x="418" y="1105"/>
                </a:cubicBezTo>
                <a:cubicBezTo>
                  <a:pt x="437" y="1110"/>
                  <a:pt x="475" y="1124"/>
                  <a:pt x="475" y="1124"/>
                </a:cubicBezTo>
                <a:cubicBezTo>
                  <a:pt x="475" y="1124"/>
                  <a:pt x="456" y="1117"/>
                  <a:pt x="446" y="1114"/>
                </a:cubicBezTo>
                <a:cubicBezTo>
                  <a:pt x="472" y="1076"/>
                  <a:pt x="485" y="1083"/>
                  <a:pt x="522" y="1058"/>
                </a:cubicBezTo>
                <a:cubicBezTo>
                  <a:pt x="545" y="985"/>
                  <a:pt x="517" y="961"/>
                  <a:pt x="597" y="935"/>
                </a:cubicBezTo>
                <a:cubicBezTo>
                  <a:pt x="636" y="909"/>
                  <a:pt x="646" y="905"/>
                  <a:pt x="692" y="916"/>
                </a:cubicBezTo>
                <a:cubicBezTo>
                  <a:pt x="720" y="907"/>
                  <a:pt x="766" y="924"/>
                  <a:pt x="777" y="897"/>
                </a:cubicBezTo>
                <a:cubicBezTo>
                  <a:pt x="791" y="862"/>
                  <a:pt x="771" y="804"/>
                  <a:pt x="758" y="765"/>
                </a:cubicBezTo>
                <a:cubicBezTo>
                  <a:pt x="786" y="724"/>
                  <a:pt x="796" y="725"/>
                  <a:pt x="843" y="737"/>
                </a:cubicBezTo>
                <a:cubicBezTo>
                  <a:pt x="1353" y="722"/>
                  <a:pt x="1045" y="756"/>
                  <a:pt x="1240" y="689"/>
                </a:cubicBezTo>
                <a:cubicBezTo>
                  <a:pt x="1243" y="680"/>
                  <a:pt x="1242" y="668"/>
                  <a:pt x="1249" y="661"/>
                </a:cubicBezTo>
                <a:cubicBezTo>
                  <a:pt x="1268" y="642"/>
                  <a:pt x="1315" y="614"/>
                  <a:pt x="1315" y="614"/>
                </a:cubicBezTo>
                <a:cubicBezTo>
                  <a:pt x="1326" y="584"/>
                  <a:pt x="1342" y="559"/>
                  <a:pt x="1353" y="529"/>
                </a:cubicBezTo>
                <a:cubicBezTo>
                  <a:pt x="1373" y="321"/>
                  <a:pt x="1436" y="415"/>
                  <a:pt x="1721" y="406"/>
                </a:cubicBezTo>
                <a:cubicBezTo>
                  <a:pt x="1706" y="360"/>
                  <a:pt x="1685" y="328"/>
                  <a:pt x="1646" y="302"/>
                </a:cubicBezTo>
                <a:cubicBezTo>
                  <a:pt x="1621" y="266"/>
                  <a:pt x="1592" y="221"/>
                  <a:pt x="1551" y="208"/>
                </a:cubicBezTo>
                <a:cubicBezTo>
                  <a:pt x="1534" y="157"/>
                  <a:pt x="1501" y="167"/>
                  <a:pt x="1457" y="151"/>
                </a:cubicBezTo>
                <a:cubicBezTo>
                  <a:pt x="1418" y="176"/>
                  <a:pt x="1434" y="175"/>
                  <a:pt x="1381" y="161"/>
                </a:cubicBezTo>
                <a:cubicBezTo>
                  <a:pt x="1362" y="156"/>
                  <a:pt x="1325" y="142"/>
                  <a:pt x="1325" y="142"/>
                </a:cubicBezTo>
                <a:cubicBezTo>
                  <a:pt x="1297" y="62"/>
                  <a:pt x="1288" y="84"/>
                  <a:pt x="1183" y="76"/>
                </a:cubicBezTo>
                <a:cubicBezTo>
                  <a:pt x="1161" y="70"/>
                  <a:pt x="1135" y="71"/>
                  <a:pt x="1117" y="57"/>
                </a:cubicBezTo>
                <a:cubicBezTo>
                  <a:pt x="1108" y="50"/>
                  <a:pt x="1106" y="37"/>
                  <a:pt x="1098" y="29"/>
                </a:cubicBezTo>
                <a:cubicBezTo>
                  <a:pt x="1076" y="7"/>
                  <a:pt x="1061" y="8"/>
                  <a:pt x="1032" y="0"/>
                </a:cubicBezTo>
                <a:cubicBezTo>
                  <a:pt x="1000" y="11"/>
                  <a:pt x="975" y="19"/>
                  <a:pt x="947" y="38"/>
                </a:cubicBezTo>
                <a:cubicBezTo>
                  <a:pt x="938" y="169"/>
                  <a:pt x="986" y="214"/>
                  <a:pt x="871" y="180"/>
                </a:cubicBezTo>
                <a:cubicBezTo>
                  <a:pt x="860" y="177"/>
                  <a:pt x="852" y="167"/>
                  <a:pt x="843" y="161"/>
                </a:cubicBezTo>
                <a:cubicBezTo>
                  <a:pt x="826" y="105"/>
                  <a:pt x="826" y="94"/>
                  <a:pt x="767" y="76"/>
                </a:cubicBezTo>
                <a:cubicBezTo>
                  <a:pt x="754" y="79"/>
                  <a:pt x="714" y="88"/>
                  <a:pt x="701" y="95"/>
                </a:cubicBezTo>
                <a:cubicBezTo>
                  <a:pt x="681" y="106"/>
                  <a:pt x="645" y="132"/>
                  <a:pt x="645" y="132"/>
                </a:cubicBezTo>
                <a:cubicBezTo>
                  <a:pt x="610" y="98"/>
                  <a:pt x="558" y="64"/>
                  <a:pt x="531" y="29"/>
                </a:cubicBezTo>
                <a:close/>
              </a:path>
            </a:pathLst>
          </a:custGeom>
          <a:noFill/>
          <a:ln w="57150" cmpd="sng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884238" y="2444750"/>
            <a:ext cx="2908300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Минско-Полоцкое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Турово-Пинское,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Смоленское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94591" name="Freeform 31"/>
          <p:cNvSpPr>
            <a:spLocks/>
          </p:cNvSpPr>
          <p:nvPr/>
        </p:nvSpPr>
        <p:spPr bwMode="auto">
          <a:xfrm>
            <a:off x="2927350" y="3613150"/>
            <a:ext cx="2655888" cy="1906588"/>
          </a:xfrm>
          <a:custGeom>
            <a:avLst/>
            <a:gdLst>
              <a:gd name="T0" fmla="*/ 2147483647 w 1673"/>
              <a:gd name="T1" fmla="*/ 1570058549 h 1201"/>
              <a:gd name="T2" fmla="*/ 2147483647 w 1673"/>
              <a:gd name="T3" fmla="*/ 1045865912 h 1201"/>
              <a:gd name="T4" fmla="*/ 2147483647 w 1673"/>
              <a:gd name="T5" fmla="*/ 975301518 h 1201"/>
              <a:gd name="T6" fmla="*/ 2147483647 w 1673"/>
              <a:gd name="T7" fmla="*/ 690522994 h 1201"/>
              <a:gd name="T8" fmla="*/ 2147483647 w 1673"/>
              <a:gd name="T9" fmla="*/ 0 h 1201"/>
              <a:gd name="T10" fmla="*/ 2147483647 w 1673"/>
              <a:gd name="T11" fmla="*/ 141128787 h 1201"/>
              <a:gd name="T12" fmla="*/ 2147483647 w 1673"/>
              <a:gd name="T13" fmla="*/ 262096319 h 1201"/>
              <a:gd name="T14" fmla="*/ 2147483647 w 1673"/>
              <a:gd name="T15" fmla="*/ 236894750 h 1201"/>
              <a:gd name="T16" fmla="*/ 2147483647 w 1673"/>
              <a:gd name="T17" fmla="*/ 569555462 h 1201"/>
              <a:gd name="T18" fmla="*/ 2147483647 w 1673"/>
              <a:gd name="T19" fmla="*/ 690522994 h 1201"/>
              <a:gd name="T20" fmla="*/ 2147483647 w 1673"/>
              <a:gd name="T21" fmla="*/ 713205200 h 1201"/>
              <a:gd name="T22" fmla="*/ 2147483647 w 1673"/>
              <a:gd name="T23" fmla="*/ 879535556 h 1201"/>
              <a:gd name="T24" fmla="*/ 2147483647 w 1673"/>
              <a:gd name="T25" fmla="*/ 1071067481 h 1201"/>
              <a:gd name="T26" fmla="*/ 1277720253 w 1673"/>
              <a:gd name="T27" fmla="*/ 1093748099 h 1201"/>
              <a:gd name="T28" fmla="*/ 1255038049 w 1673"/>
              <a:gd name="T29" fmla="*/ 1164312493 h 1201"/>
              <a:gd name="T30" fmla="*/ 1229836482 w 1673"/>
              <a:gd name="T31" fmla="*/ 1451610381 h 1201"/>
              <a:gd name="T32" fmla="*/ 1159272093 w 1673"/>
              <a:gd name="T33" fmla="*/ 1474292587 h 1201"/>
              <a:gd name="T34" fmla="*/ 849293610 w 1673"/>
              <a:gd name="T35" fmla="*/ 1570058549 h 1201"/>
              <a:gd name="T36" fmla="*/ 587197311 w 1673"/>
              <a:gd name="T37" fmla="*/ 1736388905 h 1201"/>
              <a:gd name="T38" fmla="*/ 539313539 w 1673"/>
              <a:gd name="T39" fmla="*/ 1998485224 h 1201"/>
              <a:gd name="T40" fmla="*/ 446068534 w 1673"/>
              <a:gd name="T41" fmla="*/ 2021165843 h 1201"/>
              <a:gd name="T42" fmla="*/ 254536623 w 1673"/>
              <a:gd name="T43" fmla="*/ 1880037056 h 1201"/>
              <a:gd name="T44" fmla="*/ 88206279 w 1673"/>
              <a:gd name="T45" fmla="*/ 1902719261 h 1201"/>
              <a:gd name="T46" fmla="*/ 17641891 w 1673"/>
              <a:gd name="T47" fmla="*/ 1927920831 h 1201"/>
              <a:gd name="T48" fmla="*/ 158770667 w 1673"/>
              <a:gd name="T49" fmla="*/ 1973283655 h 1201"/>
              <a:gd name="T50" fmla="*/ 372983195 w 1673"/>
              <a:gd name="T51" fmla="*/ 2116931805 h 1201"/>
              <a:gd name="T52" fmla="*/ 446068534 w 1673"/>
              <a:gd name="T53" fmla="*/ 2147483647 h 1201"/>
              <a:gd name="T54" fmla="*/ 564515106 w 1673"/>
              <a:gd name="T55" fmla="*/ 2147483647 h 1201"/>
              <a:gd name="T56" fmla="*/ 826611406 w 1673"/>
              <a:gd name="T57" fmla="*/ 2147483647 h 1201"/>
              <a:gd name="T58" fmla="*/ 2064009151 w 1673"/>
              <a:gd name="T59" fmla="*/ 2147483647 h 1201"/>
              <a:gd name="T60" fmla="*/ 2147483647 w 1673"/>
              <a:gd name="T61" fmla="*/ 2147483647 h 1201"/>
              <a:gd name="T62" fmla="*/ 2147483647 w 1673"/>
              <a:gd name="T63" fmla="*/ 2147483647 h 1201"/>
              <a:gd name="T64" fmla="*/ 2147483647 w 1673"/>
              <a:gd name="T65" fmla="*/ 2147483647 h 1201"/>
              <a:gd name="T66" fmla="*/ 2147483647 w 1673"/>
              <a:gd name="T67" fmla="*/ 2147483647 h 1201"/>
              <a:gd name="T68" fmla="*/ 2147483647 w 1673"/>
              <a:gd name="T69" fmla="*/ 2147483647 h 1201"/>
              <a:gd name="T70" fmla="*/ 2147483647 w 1673"/>
              <a:gd name="T71" fmla="*/ 2142133374 h 1201"/>
              <a:gd name="T72" fmla="*/ 2147483647 w 1673"/>
              <a:gd name="T73" fmla="*/ 2069049618 h 1201"/>
              <a:gd name="T74" fmla="*/ 2147483647 w 1673"/>
              <a:gd name="T75" fmla="*/ 1902719261 h 1201"/>
              <a:gd name="T76" fmla="*/ 2147483647 w 1673"/>
              <a:gd name="T77" fmla="*/ 1880037056 h 1201"/>
              <a:gd name="T78" fmla="*/ 2147483647 w 1673"/>
              <a:gd name="T79" fmla="*/ 1832154868 h 1201"/>
              <a:gd name="T80" fmla="*/ 2147483647 w 1673"/>
              <a:gd name="T81" fmla="*/ 1688505130 h 1201"/>
              <a:gd name="T82" fmla="*/ 2147483647 w 1673"/>
              <a:gd name="T83" fmla="*/ 1592739168 h 1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73" h="1201">
                <a:moveTo>
                  <a:pt x="1631" y="623"/>
                </a:moveTo>
                <a:cubicBezTo>
                  <a:pt x="1558" y="597"/>
                  <a:pt x="1549" y="444"/>
                  <a:pt x="1631" y="415"/>
                </a:cubicBezTo>
                <a:cubicBezTo>
                  <a:pt x="1640" y="406"/>
                  <a:pt x="1656" y="400"/>
                  <a:pt x="1659" y="387"/>
                </a:cubicBezTo>
                <a:cubicBezTo>
                  <a:pt x="1673" y="325"/>
                  <a:pt x="1622" y="289"/>
                  <a:pt x="1574" y="274"/>
                </a:cubicBezTo>
                <a:cubicBezTo>
                  <a:pt x="1490" y="217"/>
                  <a:pt x="1531" y="93"/>
                  <a:pt x="1527" y="0"/>
                </a:cubicBezTo>
                <a:cubicBezTo>
                  <a:pt x="1492" y="11"/>
                  <a:pt x="1433" y="56"/>
                  <a:pt x="1433" y="56"/>
                </a:cubicBezTo>
                <a:cubicBezTo>
                  <a:pt x="1416" y="105"/>
                  <a:pt x="1387" y="94"/>
                  <a:pt x="1338" y="104"/>
                </a:cubicBezTo>
                <a:cubicBezTo>
                  <a:pt x="1269" y="94"/>
                  <a:pt x="1209" y="83"/>
                  <a:pt x="1140" y="94"/>
                </a:cubicBezTo>
                <a:cubicBezTo>
                  <a:pt x="1099" y="122"/>
                  <a:pt x="1086" y="178"/>
                  <a:pt x="1074" y="226"/>
                </a:cubicBezTo>
                <a:cubicBezTo>
                  <a:pt x="1070" y="242"/>
                  <a:pt x="1073" y="260"/>
                  <a:pt x="1064" y="274"/>
                </a:cubicBezTo>
                <a:cubicBezTo>
                  <a:pt x="1059" y="282"/>
                  <a:pt x="1045" y="279"/>
                  <a:pt x="1036" y="283"/>
                </a:cubicBezTo>
                <a:cubicBezTo>
                  <a:pt x="956" y="319"/>
                  <a:pt x="976" y="305"/>
                  <a:pt x="932" y="349"/>
                </a:cubicBezTo>
                <a:cubicBezTo>
                  <a:pt x="922" y="435"/>
                  <a:pt x="938" y="445"/>
                  <a:pt x="857" y="425"/>
                </a:cubicBezTo>
                <a:cubicBezTo>
                  <a:pt x="836" y="426"/>
                  <a:pt x="582" y="457"/>
                  <a:pt x="507" y="434"/>
                </a:cubicBezTo>
                <a:cubicBezTo>
                  <a:pt x="504" y="443"/>
                  <a:pt x="499" y="452"/>
                  <a:pt x="498" y="462"/>
                </a:cubicBezTo>
                <a:cubicBezTo>
                  <a:pt x="493" y="500"/>
                  <a:pt x="499" y="540"/>
                  <a:pt x="488" y="576"/>
                </a:cubicBezTo>
                <a:cubicBezTo>
                  <a:pt x="485" y="585"/>
                  <a:pt x="469" y="582"/>
                  <a:pt x="460" y="585"/>
                </a:cubicBezTo>
                <a:cubicBezTo>
                  <a:pt x="411" y="602"/>
                  <a:pt x="393" y="614"/>
                  <a:pt x="337" y="623"/>
                </a:cubicBezTo>
                <a:cubicBezTo>
                  <a:pt x="250" y="667"/>
                  <a:pt x="282" y="642"/>
                  <a:pt x="233" y="689"/>
                </a:cubicBezTo>
                <a:cubicBezTo>
                  <a:pt x="222" y="723"/>
                  <a:pt x="231" y="762"/>
                  <a:pt x="214" y="793"/>
                </a:cubicBezTo>
                <a:cubicBezTo>
                  <a:pt x="208" y="804"/>
                  <a:pt x="189" y="799"/>
                  <a:pt x="177" y="802"/>
                </a:cubicBezTo>
                <a:cubicBezTo>
                  <a:pt x="140" y="791"/>
                  <a:pt x="133" y="767"/>
                  <a:pt x="101" y="746"/>
                </a:cubicBezTo>
                <a:cubicBezTo>
                  <a:pt x="79" y="749"/>
                  <a:pt x="57" y="751"/>
                  <a:pt x="35" y="755"/>
                </a:cubicBezTo>
                <a:cubicBezTo>
                  <a:pt x="25" y="757"/>
                  <a:pt x="0" y="758"/>
                  <a:pt x="7" y="765"/>
                </a:cubicBezTo>
                <a:cubicBezTo>
                  <a:pt x="21" y="779"/>
                  <a:pt x="63" y="783"/>
                  <a:pt x="63" y="783"/>
                </a:cubicBezTo>
                <a:cubicBezTo>
                  <a:pt x="94" y="803"/>
                  <a:pt x="112" y="829"/>
                  <a:pt x="148" y="840"/>
                </a:cubicBezTo>
                <a:cubicBezTo>
                  <a:pt x="158" y="849"/>
                  <a:pt x="170" y="857"/>
                  <a:pt x="177" y="868"/>
                </a:cubicBezTo>
                <a:cubicBezTo>
                  <a:pt x="209" y="916"/>
                  <a:pt x="158" y="956"/>
                  <a:pt x="224" y="1001"/>
                </a:cubicBezTo>
                <a:cubicBezTo>
                  <a:pt x="252" y="1087"/>
                  <a:pt x="213" y="1064"/>
                  <a:pt x="328" y="1076"/>
                </a:cubicBezTo>
                <a:cubicBezTo>
                  <a:pt x="466" y="1170"/>
                  <a:pt x="674" y="1111"/>
                  <a:pt x="819" y="1114"/>
                </a:cubicBezTo>
                <a:cubicBezTo>
                  <a:pt x="871" y="1121"/>
                  <a:pt x="919" y="1132"/>
                  <a:pt x="970" y="1142"/>
                </a:cubicBezTo>
                <a:cubicBezTo>
                  <a:pt x="984" y="1164"/>
                  <a:pt x="1005" y="1201"/>
                  <a:pt x="1017" y="1189"/>
                </a:cubicBezTo>
                <a:cubicBezTo>
                  <a:pt x="1030" y="1176"/>
                  <a:pt x="1021" y="1151"/>
                  <a:pt x="1027" y="1133"/>
                </a:cubicBezTo>
                <a:cubicBezTo>
                  <a:pt x="1036" y="1105"/>
                  <a:pt x="1060" y="1066"/>
                  <a:pt x="1083" y="1048"/>
                </a:cubicBezTo>
                <a:cubicBezTo>
                  <a:pt x="1172" y="979"/>
                  <a:pt x="1204" y="999"/>
                  <a:pt x="1338" y="991"/>
                </a:cubicBezTo>
                <a:cubicBezTo>
                  <a:pt x="1341" y="944"/>
                  <a:pt x="1343" y="897"/>
                  <a:pt x="1348" y="850"/>
                </a:cubicBezTo>
                <a:cubicBezTo>
                  <a:pt x="1349" y="840"/>
                  <a:pt x="1355" y="831"/>
                  <a:pt x="1357" y="821"/>
                </a:cubicBezTo>
                <a:cubicBezTo>
                  <a:pt x="1361" y="799"/>
                  <a:pt x="1351" y="772"/>
                  <a:pt x="1366" y="755"/>
                </a:cubicBezTo>
                <a:cubicBezTo>
                  <a:pt x="1379" y="741"/>
                  <a:pt x="1404" y="749"/>
                  <a:pt x="1423" y="746"/>
                </a:cubicBezTo>
                <a:cubicBezTo>
                  <a:pt x="1442" y="739"/>
                  <a:pt x="1470" y="744"/>
                  <a:pt x="1480" y="727"/>
                </a:cubicBezTo>
                <a:cubicBezTo>
                  <a:pt x="1490" y="710"/>
                  <a:pt x="1479" y="687"/>
                  <a:pt x="1489" y="670"/>
                </a:cubicBezTo>
                <a:cubicBezTo>
                  <a:pt x="1506" y="640"/>
                  <a:pt x="1596" y="698"/>
                  <a:pt x="1565" y="632"/>
                </a:cubicBezTo>
              </a:path>
            </a:pathLst>
          </a:custGeom>
          <a:noFill/>
          <a:ln w="57150" cmpd="sng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3854450" y="5013325"/>
            <a:ext cx="2598738" cy="192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Киевске,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Черноговское,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Переяславское,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Северское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sp>
        <p:nvSpPr>
          <p:cNvPr id="194593" name="Freeform 33"/>
          <p:cNvSpPr>
            <a:spLocks/>
          </p:cNvSpPr>
          <p:nvPr/>
        </p:nvSpPr>
        <p:spPr bwMode="auto">
          <a:xfrm>
            <a:off x="4676775" y="1784350"/>
            <a:ext cx="2127250" cy="2868613"/>
          </a:xfrm>
          <a:custGeom>
            <a:avLst/>
            <a:gdLst>
              <a:gd name="T0" fmla="*/ 1403480063 w 1306"/>
              <a:gd name="T1" fmla="*/ 2147483647 h 1795"/>
              <a:gd name="T2" fmla="*/ 1477766044 w 1306"/>
              <a:gd name="T3" fmla="*/ 2147483647 h 1795"/>
              <a:gd name="T4" fmla="*/ 1278785099 w 1306"/>
              <a:gd name="T5" fmla="*/ 2147483647 h 1795"/>
              <a:gd name="T6" fmla="*/ 1103682779 w 1306"/>
              <a:gd name="T7" fmla="*/ 2147483647 h 1795"/>
              <a:gd name="T8" fmla="*/ 851639488 w 1306"/>
              <a:gd name="T9" fmla="*/ 2147483647 h 1795"/>
              <a:gd name="T10" fmla="*/ 451024236 w 1306"/>
              <a:gd name="T11" fmla="*/ 2147483647 h 1795"/>
              <a:gd name="T12" fmla="*/ 275920288 w 1306"/>
              <a:gd name="T13" fmla="*/ 2147483647 h 1795"/>
              <a:gd name="T14" fmla="*/ 100816339 w 1306"/>
              <a:gd name="T15" fmla="*/ 2147483647 h 1795"/>
              <a:gd name="T16" fmla="*/ 750821520 w 1306"/>
              <a:gd name="T17" fmla="*/ 2147483647 h 1795"/>
              <a:gd name="T18" fmla="*/ 925925469 w 1306"/>
              <a:gd name="T19" fmla="*/ 1348494219 h 1795"/>
              <a:gd name="T20" fmla="*/ 400615252 w 1306"/>
              <a:gd name="T21" fmla="*/ 891333194 h 1795"/>
              <a:gd name="T22" fmla="*/ 626128185 w 1306"/>
              <a:gd name="T23" fmla="*/ 745757876 h 1795"/>
              <a:gd name="T24" fmla="*/ 1002864811 w 1306"/>
              <a:gd name="T25" fmla="*/ 408634321 h 1795"/>
              <a:gd name="T26" fmla="*/ 1177968760 w 1306"/>
              <a:gd name="T27" fmla="*/ 311584110 h 1795"/>
              <a:gd name="T28" fmla="*/ 1528175028 w 1306"/>
              <a:gd name="T29" fmla="*/ 288598449 h 1795"/>
              <a:gd name="T30" fmla="*/ 1353072708 w 1306"/>
              <a:gd name="T31" fmla="*/ 674247110 h 1795"/>
              <a:gd name="T32" fmla="*/ 1453889047 w 1306"/>
              <a:gd name="T33" fmla="*/ 1108420876 h 1795"/>
              <a:gd name="T34" fmla="*/ 2029608248 w 1306"/>
              <a:gd name="T35" fmla="*/ 1253997792 h 1795"/>
              <a:gd name="T36" fmla="*/ 2147483647 w 1306"/>
              <a:gd name="T37" fmla="*/ 385648661 h 1795"/>
              <a:gd name="T38" fmla="*/ 2147483647 w 1306"/>
              <a:gd name="T39" fmla="*/ 191546639 h 1795"/>
              <a:gd name="T40" fmla="*/ 2147483647 w 1306"/>
              <a:gd name="T41" fmla="*/ 94496427 h 1795"/>
              <a:gd name="T42" fmla="*/ 2147483647 w 1306"/>
              <a:gd name="T43" fmla="*/ 143021533 h 1795"/>
              <a:gd name="T44" fmla="*/ 2147483647 w 1306"/>
              <a:gd name="T45" fmla="*/ 651261449 h 1795"/>
              <a:gd name="T46" fmla="*/ 2147483647 w 1306"/>
              <a:gd name="T47" fmla="*/ 771297322 h 1795"/>
              <a:gd name="T48" fmla="*/ 2147483647 w 1306"/>
              <a:gd name="T49" fmla="*/ 914318855 h 1795"/>
              <a:gd name="T50" fmla="*/ 2147483647 w 1306"/>
              <a:gd name="T51" fmla="*/ 1302522898 h 1795"/>
              <a:gd name="T52" fmla="*/ 2147483647 w 1306"/>
              <a:gd name="T53" fmla="*/ 1565580304 h 1795"/>
              <a:gd name="T54" fmla="*/ 2147483647 w 1306"/>
              <a:gd name="T55" fmla="*/ 1976770008 h 1795"/>
              <a:gd name="T56" fmla="*/ 2147483647 w 1306"/>
              <a:gd name="T57" fmla="*/ 2147483647 h 1795"/>
              <a:gd name="T58" fmla="*/ 2147483647 w 1306"/>
              <a:gd name="T59" fmla="*/ 2147483647 h 1795"/>
              <a:gd name="T60" fmla="*/ 2147483647 w 1306"/>
              <a:gd name="T61" fmla="*/ 2147483647 h 1795"/>
              <a:gd name="T62" fmla="*/ 2147483647 w 1306"/>
              <a:gd name="T63" fmla="*/ 2147483647 h 1795"/>
              <a:gd name="T64" fmla="*/ 1928790280 w 1306"/>
              <a:gd name="T65" fmla="*/ 2147483647 h 1795"/>
              <a:gd name="T66" fmla="*/ 1554705386 w 1306"/>
              <a:gd name="T67" fmla="*/ 2147483647 h 17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6" h="1795">
                <a:moveTo>
                  <a:pt x="567" y="1794"/>
                </a:moveTo>
                <a:cubicBezTo>
                  <a:pt x="554" y="1775"/>
                  <a:pt x="542" y="1756"/>
                  <a:pt x="529" y="1737"/>
                </a:cubicBezTo>
                <a:cubicBezTo>
                  <a:pt x="523" y="1728"/>
                  <a:pt x="510" y="1709"/>
                  <a:pt x="510" y="1709"/>
                </a:cubicBezTo>
                <a:cubicBezTo>
                  <a:pt x="491" y="1649"/>
                  <a:pt x="524" y="1607"/>
                  <a:pt x="557" y="1558"/>
                </a:cubicBezTo>
                <a:cubicBezTo>
                  <a:pt x="563" y="1548"/>
                  <a:pt x="576" y="1529"/>
                  <a:pt x="576" y="1529"/>
                </a:cubicBezTo>
                <a:cubicBezTo>
                  <a:pt x="563" y="1451"/>
                  <a:pt x="559" y="1437"/>
                  <a:pt x="482" y="1416"/>
                </a:cubicBezTo>
                <a:cubicBezTo>
                  <a:pt x="468" y="1377"/>
                  <a:pt x="447" y="1342"/>
                  <a:pt x="434" y="1303"/>
                </a:cubicBezTo>
                <a:cubicBezTo>
                  <a:pt x="428" y="1284"/>
                  <a:pt x="416" y="1246"/>
                  <a:pt x="416" y="1246"/>
                </a:cubicBezTo>
                <a:cubicBezTo>
                  <a:pt x="423" y="1194"/>
                  <a:pt x="437" y="1163"/>
                  <a:pt x="425" y="1114"/>
                </a:cubicBezTo>
                <a:cubicBezTo>
                  <a:pt x="382" y="1122"/>
                  <a:pt x="360" y="1138"/>
                  <a:pt x="321" y="1152"/>
                </a:cubicBezTo>
                <a:cubicBezTo>
                  <a:pt x="288" y="1130"/>
                  <a:pt x="260" y="1117"/>
                  <a:pt x="236" y="1086"/>
                </a:cubicBezTo>
                <a:cubicBezTo>
                  <a:pt x="176" y="1009"/>
                  <a:pt x="225" y="1047"/>
                  <a:pt x="170" y="1010"/>
                </a:cubicBezTo>
                <a:cubicBezTo>
                  <a:pt x="167" y="1001"/>
                  <a:pt x="168" y="989"/>
                  <a:pt x="161" y="982"/>
                </a:cubicBezTo>
                <a:cubicBezTo>
                  <a:pt x="145" y="966"/>
                  <a:pt x="104" y="944"/>
                  <a:pt x="104" y="944"/>
                </a:cubicBezTo>
                <a:cubicBezTo>
                  <a:pt x="73" y="947"/>
                  <a:pt x="41" y="950"/>
                  <a:pt x="10" y="953"/>
                </a:cubicBezTo>
                <a:cubicBezTo>
                  <a:pt x="0" y="954"/>
                  <a:pt x="29" y="947"/>
                  <a:pt x="38" y="944"/>
                </a:cubicBezTo>
                <a:cubicBezTo>
                  <a:pt x="47" y="941"/>
                  <a:pt x="57" y="937"/>
                  <a:pt x="66" y="934"/>
                </a:cubicBezTo>
                <a:cubicBezTo>
                  <a:pt x="114" y="863"/>
                  <a:pt x="206" y="866"/>
                  <a:pt x="283" y="859"/>
                </a:cubicBezTo>
                <a:cubicBezTo>
                  <a:pt x="322" y="847"/>
                  <a:pt x="337" y="836"/>
                  <a:pt x="359" y="802"/>
                </a:cubicBezTo>
                <a:cubicBezTo>
                  <a:pt x="356" y="711"/>
                  <a:pt x="361" y="619"/>
                  <a:pt x="349" y="528"/>
                </a:cubicBezTo>
                <a:cubicBezTo>
                  <a:pt x="345" y="500"/>
                  <a:pt x="264" y="538"/>
                  <a:pt x="264" y="538"/>
                </a:cubicBezTo>
                <a:cubicBezTo>
                  <a:pt x="172" y="513"/>
                  <a:pt x="179" y="427"/>
                  <a:pt x="151" y="349"/>
                </a:cubicBezTo>
                <a:cubicBezTo>
                  <a:pt x="170" y="336"/>
                  <a:pt x="189" y="324"/>
                  <a:pt x="208" y="311"/>
                </a:cubicBezTo>
                <a:cubicBezTo>
                  <a:pt x="217" y="305"/>
                  <a:pt x="236" y="292"/>
                  <a:pt x="236" y="292"/>
                </a:cubicBezTo>
                <a:cubicBezTo>
                  <a:pt x="250" y="252"/>
                  <a:pt x="273" y="239"/>
                  <a:pt x="312" y="226"/>
                </a:cubicBezTo>
                <a:cubicBezTo>
                  <a:pt x="330" y="171"/>
                  <a:pt x="327" y="179"/>
                  <a:pt x="378" y="160"/>
                </a:cubicBezTo>
                <a:cubicBezTo>
                  <a:pt x="391" y="155"/>
                  <a:pt x="404" y="148"/>
                  <a:pt x="416" y="141"/>
                </a:cubicBezTo>
                <a:cubicBezTo>
                  <a:pt x="426" y="135"/>
                  <a:pt x="434" y="127"/>
                  <a:pt x="444" y="122"/>
                </a:cubicBezTo>
                <a:cubicBezTo>
                  <a:pt x="462" y="114"/>
                  <a:pt x="501" y="104"/>
                  <a:pt x="501" y="104"/>
                </a:cubicBezTo>
                <a:cubicBezTo>
                  <a:pt x="526" y="107"/>
                  <a:pt x="564" y="91"/>
                  <a:pt x="576" y="113"/>
                </a:cubicBezTo>
                <a:cubicBezTo>
                  <a:pt x="594" y="146"/>
                  <a:pt x="582" y="191"/>
                  <a:pt x="567" y="226"/>
                </a:cubicBezTo>
                <a:cubicBezTo>
                  <a:pt x="558" y="247"/>
                  <a:pt x="510" y="264"/>
                  <a:pt x="510" y="264"/>
                </a:cubicBezTo>
                <a:cubicBezTo>
                  <a:pt x="474" y="318"/>
                  <a:pt x="461" y="324"/>
                  <a:pt x="501" y="425"/>
                </a:cubicBezTo>
                <a:cubicBezTo>
                  <a:pt x="507" y="440"/>
                  <a:pt x="532" y="431"/>
                  <a:pt x="548" y="434"/>
                </a:cubicBezTo>
                <a:cubicBezTo>
                  <a:pt x="551" y="459"/>
                  <a:pt x="533" y="502"/>
                  <a:pt x="557" y="510"/>
                </a:cubicBezTo>
                <a:cubicBezTo>
                  <a:pt x="632" y="536"/>
                  <a:pt x="698" y="512"/>
                  <a:pt x="765" y="491"/>
                </a:cubicBezTo>
                <a:cubicBezTo>
                  <a:pt x="821" y="406"/>
                  <a:pt x="754" y="437"/>
                  <a:pt x="925" y="425"/>
                </a:cubicBezTo>
                <a:cubicBezTo>
                  <a:pt x="921" y="344"/>
                  <a:pt x="952" y="207"/>
                  <a:pt x="869" y="151"/>
                </a:cubicBezTo>
                <a:cubicBezTo>
                  <a:pt x="851" y="98"/>
                  <a:pt x="867" y="97"/>
                  <a:pt x="916" y="85"/>
                </a:cubicBezTo>
                <a:cubicBezTo>
                  <a:pt x="900" y="82"/>
                  <a:pt x="880" y="86"/>
                  <a:pt x="869" y="75"/>
                </a:cubicBezTo>
                <a:cubicBezTo>
                  <a:pt x="862" y="68"/>
                  <a:pt x="868" y="49"/>
                  <a:pt x="878" y="47"/>
                </a:cubicBezTo>
                <a:cubicBezTo>
                  <a:pt x="930" y="35"/>
                  <a:pt x="985" y="40"/>
                  <a:pt x="1039" y="37"/>
                </a:cubicBezTo>
                <a:cubicBezTo>
                  <a:pt x="1096" y="23"/>
                  <a:pt x="1153" y="17"/>
                  <a:pt x="1209" y="0"/>
                </a:cubicBezTo>
                <a:cubicBezTo>
                  <a:pt x="1251" y="10"/>
                  <a:pt x="1270" y="13"/>
                  <a:pt x="1284" y="56"/>
                </a:cubicBezTo>
                <a:cubicBezTo>
                  <a:pt x="1289" y="104"/>
                  <a:pt x="1306" y="197"/>
                  <a:pt x="1284" y="245"/>
                </a:cubicBezTo>
                <a:cubicBezTo>
                  <a:pt x="1279" y="257"/>
                  <a:pt x="1259" y="252"/>
                  <a:pt x="1247" y="255"/>
                </a:cubicBezTo>
                <a:cubicBezTo>
                  <a:pt x="1241" y="264"/>
                  <a:pt x="1236" y="275"/>
                  <a:pt x="1228" y="283"/>
                </a:cubicBezTo>
                <a:cubicBezTo>
                  <a:pt x="1220" y="291"/>
                  <a:pt x="1206" y="293"/>
                  <a:pt x="1199" y="302"/>
                </a:cubicBezTo>
                <a:cubicBezTo>
                  <a:pt x="1193" y="310"/>
                  <a:pt x="1195" y="322"/>
                  <a:pt x="1190" y="330"/>
                </a:cubicBezTo>
                <a:cubicBezTo>
                  <a:pt x="1183" y="341"/>
                  <a:pt x="1170" y="348"/>
                  <a:pt x="1162" y="358"/>
                </a:cubicBezTo>
                <a:cubicBezTo>
                  <a:pt x="1155" y="367"/>
                  <a:pt x="1149" y="377"/>
                  <a:pt x="1143" y="387"/>
                </a:cubicBezTo>
                <a:cubicBezTo>
                  <a:pt x="1165" y="420"/>
                  <a:pt x="1194" y="469"/>
                  <a:pt x="1162" y="510"/>
                </a:cubicBezTo>
                <a:cubicBezTo>
                  <a:pt x="1150" y="526"/>
                  <a:pt x="1105" y="528"/>
                  <a:pt x="1105" y="528"/>
                </a:cubicBezTo>
                <a:cubicBezTo>
                  <a:pt x="1064" y="556"/>
                  <a:pt x="1072" y="569"/>
                  <a:pt x="1058" y="613"/>
                </a:cubicBezTo>
                <a:cubicBezTo>
                  <a:pt x="1061" y="657"/>
                  <a:pt x="1057" y="703"/>
                  <a:pt x="1067" y="746"/>
                </a:cubicBezTo>
                <a:cubicBezTo>
                  <a:pt x="1070" y="759"/>
                  <a:pt x="1087" y="764"/>
                  <a:pt x="1095" y="774"/>
                </a:cubicBezTo>
                <a:cubicBezTo>
                  <a:pt x="1109" y="792"/>
                  <a:pt x="1133" y="831"/>
                  <a:pt x="1133" y="831"/>
                </a:cubicBezTo>
                <a:cubicBezTo>
                  <a:pt x="1136" y="856"/>
                  <a:pt x="1143" y="881"/>
                  <a:pt x="1143" y="906"/>
                </a:cubicBezTo>
                <a:cubicBezTo>
                  <a:pt x="1143" y="984"/>
                  <a:pt x="1069" y="983"/>
                  <a:pt x="1010" y="991"/>
                </a:cubicBezTo>
                <a:cubicBezTo>
                  <a:pt x="1004" y="1004"/>
                  <a:pt x="1001" y="1018"/>
                  <a:pt x="992" y="1029"/>
                </a:cubicBezTo>
                <a:cubicBezTo>
                  <a:pt x="985" y="1038"/>
                  <a:pt x="964" y="1036"/>
                  <a:pt x="963" y="1048"/>
                </a:cubicBezTo>
                <a:cubicBezTo>
                  <a:pt x="946" y="1239"/>
                  <a:pt x="923" y="1212"/>
                  <a:pt x="1001" y="1265"/>
                </a:cubicBezTo>
                <a:cubicBezTo>
                  <a:pt x="1004" y="1274"/>
                  <a:pt x="1010" y="1283"/>
                  <a:pt x="1010" y="1293"/>
                </a:cubicBezTo>
                <a:cubicBezTo>
                  <a:pt x="1010" y="1389"/>
                  <a:pt x="1004" y="1359"/>
                  <a:pt x="907" y="1369"/>
                </a:cubicBezTo>
                <a:cubicBezTo>
                  <a:pt x="876" y="1410"/>
                  <a:pt x="849" y="1431"/>
                  <a:pt x="803" y="1454"/>
                </a:cubicBezTo>
                <a:cubicBezTo>
                  <a:pt x="794" y="1533"/>
                  <a:pt x="795" y="1579"/>
                  <a:pt x="727" y="1624"/>
                </a:cubicBezTo>
                <a:cubicBezTo>
                  <a:pt x="691" y="1673"/>
                  <a:pt x="643" y="1709"/>
                  <a:pt x="604" y="1756"/>
                </a:cubicBezTo>
                <a:cubicBezTo>
                  <a:pt x="597" y="1764"/>
                  <a:pt x="595" y="1777"/>
                  <a:pt x="586" y="1784"/>
                </a:cubicBezTo>
                <a:cubicBezTo>
                  <a:pt x="572" y="1795"/>
                  <a:pt x="541" y="1794"/>
                  <a:pt x="567" y="1794"/>
                </a:cubicBezTo>
                <a:close/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5691188" y="1773238"/>
            <a:ext cx="3387725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Владимиро-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Суздальское,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Рязанско-Муромское</a:t>
            </a: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княжества</a:t>
            </a:r>
          </a:p>
        </p:txBody>
      </p:sp>
      <p:pic>
        <p:nvPicPr>
          <p:cNvPr id="14350" name="Picture 35" descr="73">
            <a:hlinkClick r:id="rId6" action="ppaction://hlinksldjump"/>
          </p:cNvPr>
          <p:cNvPicPr>
            <a:picLocks noChangeAspect="1" noChangeArrowheads="1" noCrop="1"/>
          </p:cNvPicPr>
          <p:nvPr>
            <p:ph type="title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8601075" y="188913"/>
            <a:ext cx="542925" cy="752475"/>
          </a:xfrm>
        </p:spPr>
      </p:pic>
      <p:sp>
        <p:nvSpPr>
          <p:cNvPr id="194597" name="AutoShape 37"/>
          <p:cNvSpPr>
            <a:spLocks noChangeArrowheads="1"/>
          </p:cNvSpPr>
          <p:nvPr/>
        </p:nvSpPr>
        <p:spPr bwMode="auto">
          <a:xfrm>
            <a:off x="0" y="260350"/>
            <a:ext cx="9144000" cy="6858000"/>
          </a:xfrm>
          <a:prstGeom prst="irregularSeal2">
            <a:avLst/>
          </a:prstGeom>
          <a:solidFill>
            <a:srgbClr val="99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9" name="Rectangle 39"/>
          <p:cNvSpPr>
            <a:spLocks noChangeArrowheads="1"/>
          </p:cNvSpPr>
          <p:nvPr/>
        </p:nvSpPr>
        <p:spPr bwMode="auto">
          <a:xfrm rot="-2193718">
            <a:off x="1692275" y="2205038"/>
            <a:ext cx="512286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49263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«Раздрася вся русская земля» - летопись, 1132 г.</a:t>
            </a:r>
          </a:p>
          <a:p>
            <a:pPr indent="449263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Начало </a:t>
            </a:r>
            <a:r>
              <a:rPr lang="en-US" sz="2400" b="1">
                <a:solidFill>
                  <a:srgbClr val="FFFF00"/>
                </a:solidFill>
              </a:rPr>
              <a:t>XII</a:t>
            </a:r>
            <a:r>
              <a:rPr lang="ru-RU" sz="2400" b="1">
                <a:solidFill>
                  <a:srgbClr val="FFFF00"/>
                </a:solidFill>
              </a:rPr>
              <a:t> в. – конец </a:t>
            </a:r>
            <a:r>
              <a:rPr lang="en-US" sz="2400" b="1">
                <a:solidFill>
                  <a:srgbClr val="FFFF00"/>
                </a:solidFill>
              </a:rPr>
              <a:t>XV</a:t>
            </a:r>
            <a:r>
              <a:rPr lang="ru-RU" sz="2400" b="1">
                <a:solidFill>
                  <a:srgbClr val="FFFF00"/>
                </a:solidFill>
              </a:rPr>
              <a:t> в. – </a:t>
            </a:r>
            <a:r>
              <a:rPr lang="ru-RU" sz="2400" b="1" i="1">
                <a:solidFill>
                  <a:srgbClr val="FFFF00"/>
                </a:solidFill>
              </a:rPr>
              <a:t>удельный</a:t>
            </a:r>
            <a:r>
              <a:rPr lang="ru-RU" sz="2400" b="1">
                <a:solidFill>
                  <a:srgbClr val="FFFF00"/>
                </a:solidFill>
              </a:rPr>
              <a:t> период.</a:t>
            </a:r>
          </a:p>
          <a:p>
            <a:pPr indent="449263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Середина XII в. – 15 княжеств.</a:t>
            </a:r>
          </a:p>
          <a:p>
            <a:pPr indent="449263"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Начало </a:t>
            </a:r>
            <a:r>
              <a:rPr lang="en-US" sz="2400" b="1">
                <a:solidFill>
                  <a:srgbClr val="FFFF00"/>
                </a:solidFill>
              </a:rPr>
              <a:t>XIII</a:t>
            </a:r>
            <a:r>
              <a:rPr lang="ru-RU" sz="2400" b="1">
                <a:solidFill>
                  <a:srgbClr val="FFFF00"/>
                </a:solidFill>
              </a:rPr>
              <a:t> в. – 50 княжеств.</a:t>
            </a:r>
            <a:endParaRPr lang="en-US" sz="2400" b="1">
              <a:solidFill>
                <a:srgbClr val="FFFF00"/>
              </a:solidFill>
            </a:endParaRPr>
          </a:p>
          <a:p>
            <a:pPr indent="449263">
              <a:spcBef>
                <a:spcPct val="20000"/>
              </a:spcBef>
            </a:pPr>
            <a:r>
              <a:rPr lang="en-US" sz="2400" b="1">
                <a:solidFill>
                  <a:srgbClr val="FFFF00"/>
                </a:solidFill>
              </a:rPr>
              <a:t>XIV</a:t>
            </a:r>
            <a:r>
              <a:rPr lang="ru-RU" sz="2400" b="1">
                <a:solidFill>
                  <a:srgbClr val="FFFF00"/>
                </a:solidFill>
              </a:rPr>
              <a:t> столетие – 250 княжеств.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945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1" grpId="0" animBg="1"/>
      <p:bldP spid="194582" grpId="0" animBg="1"/>
      <p:bldP spid="194582" grpId="1" animBg="1"/>
      <p:bldP spid="194583" grpId="0" animBg="1"/>
      <p:bldP spid="194584" grpId="0" animBg="1"/>
      <p:bldP spid="194584" grpId="1" animBg="1"/>
      <p:bldP spid="194585" grpId="0" animBg="1"/>
      <p:bldP spid="194586" grpId="0" animBg="1"/>
      <p:bldP spid="194586" grpId="1" animBg="1"/>
      <p:bldP spid="194591" grpId="0" animBg="1"/>
      <p:bldP spid="194592" grpId="0" animBg="1"/>
      <p:bldP spid="194592" grpId="1" animBg="1"/>
      <p:bldP spid="194593" grpId="0" animBg="1"/>
      <p:bldP spid="194594" grpId="0" animBg="1"/>
      <p:bldP spid="194594" grpId="1" animBg="1"/>
      <p:bldP spid="194597" grpId="0" animBg="1"/>
      <p:bldP spid="1945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31150" cy="20748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Arial Black" pitchFamily="34" charset="0"/>
              </a:rPr>
              <a:t>Политический строй русских земель и княжеств в период феодальной раздробленности</a:t>
            </a: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72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537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5376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537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538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5383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5385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5386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5384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5381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382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5379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7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75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3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Text Box 20"/>
          <p:cNvSpPr txBox="1">
            <a:spLocks noChangeArrowheads="1"/>
          </p:cNvSpPr>
          <p:nvPr/>
        </p:nvSpPr>
        <p:spPr bwMode="auto">
          <a:xfrm>
            <a:off x="971550" y="2708275"/>
            <a:ext cx="2420938" cy="143033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</a:rPr>
              <a:t>РАННЕФЕО-</a:t>
            </a:r>
          </a:p>
          <a:p>
            <a:pPr algn="ctr"/>
            <a:r>
              <a:rPr lang="ru-RU" sz="2800" b="1">
                <a:solidFill>
                  <a:srgbClr val="663300"/>
                </a:solidFill>
              </a:rPr>
              <a:t>ДАЛЬНАЯ </a:t>
            </a:r>
            <a:br>
              <a:rPr lang="ru-RU" sz="2800" b="1">
                <a:solidFill>
                  <a:srgbClr val="663300"/>
                </a:solidFill>
              </a:rPr>
            </a:br>
            <a:r>
              <a:rPr lang="ru-RU" sz="28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6156325" y="2708275"/>
            <a:ext cx="2487613" cy="15906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«</a:t>
            </a:r>
            <a:r>
              <a:rPr lang="ru-RU" sz="2400" b="1">
                <a:solidFill>
                  <a:srgbClr val="663300"/>
                </a:solidFill>
              </a:rPr>
              <a:t>ФЕДЕРАЦИЯ»</a:t>
            </a:r>
          </a:p>
          <a:p>
            <a:r>
              <a:rPr lang="ru-RU" sz="2400" b="1">
                <a:solidFill>
                  <a:srgbClr val="663300"/>
                </a:solidFill>
              </a:rPr>
              <a:t> КНЯЖЕСТВ</a:t>
            </a:r>
          </a:p>
          <a:p>
            <a:r>
              <a:rPr lang="ru-RU" sz="2400" b="1">
                <a:solidFill>
                  <a:srgbClr val="663300"/>
                </a:solidFill>
              </a:rPr>
              <a:t> И ЗЕМЕЛЬ-</a:t>
            </a:r>
          </a:p>
          <a:p>
            <a:r>
              <a:rPr lang="ru-RU" sz="2400" b="1">
                <a:solidFill>
                  <a:srgbClr val="663300"/>
                </a:solidFill>
              </a:rPr>
              <a:t>РЕСПУБЛИК</a:t>
            </a:r>
          </a:p>
        </p:txBody>
      </p:sp>
      <p:sp>
        <p:nvSpPr>
          <p:cNvPr id="15366" name="Line 22"/>
          <p:cNvSpPr>
            <a:spLocks noChangeShapeType="1"/>
          </p:cNvSpPr>
          <p:nvPr/>
        </p:nvSpPr>
        <p:spPr bwMode="auto">
          <a:xfrm>
            <a:off x="3419475" y="3284538"/>
            <a:ext cx="273685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23"/>
          <p:cNvSpPr>
            <a:spLocks noChangeShapeType="1"/>
          </p:cNvSpPr>
          <p:nvPr/>
        </p:nvSpPr>
        <p:spPr bwMode="auto">
          <a:xfrm>
            <a:off x="3419475" y="3500438"/>
            <a:ext cx="273685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8" name="Oval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7088" y="4365625"/>
            <a:ext cx="3384550" cy="18716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КНЯЖЕСТВО-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95609" name="Oval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48263" y="4508500"/>
            <a:ext cx="3600450" cy="1873250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БОЯРСКАЯ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РЕСПУБЛИКА</a:t>
            </a:r>
          </a:p>
        </p:txBody>
      </p:sp>
      <p:pic>
        <p:nvPicPr>
          <p:cNvPr id="15370" name="Picture 26" descr="7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75688" y="0"/>
            <a:ext cx="4683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AutoShape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58225" y="5661025"/>
            <a:ext cx="485775" cy="615950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8" grpId="0" animBg="1"/>
      <p:bldP spid="1956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395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639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6399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640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640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6406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6408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6409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6407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6404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05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6402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6400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398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6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6628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00338" y="260350"/>
            <a:ext cx="3384550" cy="18716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КНЯЖЕСТВО-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МОНАРХИЯ</a:t>
            </a: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3203575" y="2205038"/>
            <a:ext cx="2359025" cy="831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2771775" y="3184525"/>
            <a:ext cx="3168650" cy="588963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КНЯЗЬ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2484438" y="5364163"/>
            <a:ext cx="3887787" cy="588962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ДРУЖИНА</a:t>
            </a:r>
          </a:p>
        </p:txBody>
      </p:sp>
      <p:sp>
        <p:nvSpPr>
          <p:cNvPr id="16391" name="Line 25"/>
          <p:cNvSpPr>
            <a:spLocks noChangeShapeType="1"/>
          </p:cNvSpPr>
          <p:nvPr/>
        </p:nvSpPr>
        <p:spPr bwMode="auto">
          <a:xfrm>
            <a:off x="4356100" y="3789363"/>
            <a:ext cx="0" cy="15843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2455863" y="4149725"/>
            <a:ext cx="4025900" cy="588963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БОЯРСКИЙ СОВЕТ</a:t>
            </a:r>
          </a:p>
        </p:txBody>
      </p:sp>
      <p:pic>
        <p:nvPicPr>
          <p:cNvPr id="16393" name="Picture 26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027988" y="5013325"/>
            <a:ext cx="485775" cy="720725"/>
          </a:xfrm>
          <a:prstGeom prst="upArrow">
            <a:avLst>
              <a:gd name="adj1" fmla="val 50000"/>
              <a:gd name="adj2" fmla="val 37092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8" grpId="0" animBg="1"/>
      <p:bldP spid="196629" grpId="0" animBg="1"/>
      <p:bldP spid="196630" grpId="0" animBg="1"/>
      <p:bldP spid="196632" grpId="0" animBg="1"/>
      <p:bldP spid="1966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7427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742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743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743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743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743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744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7441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7439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7436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37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7434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7432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430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28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7653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00338" y="0"/>
            <a:ext cx="3600450" cy="13668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БОЯРСКАЯ</a:t>
            </a:r>
          </a:p>
          <a:p>
            <a:pPr algn="ctr"/>
            <a:r>
              <a:rPr lang="ru-RU" sz="3200" b="1">
                <a:solidFill>
                  <a:srgbClr val="663300"/>
                </a:solidFill>
              </a:rPr>
              <a:t>РЕСПУБЛИКА</a:t>
            </a:r>
          </a:p>
        </p:txBody>
      </p:sp>
      <p:sp>
        <p:nvSpPr>
          <p:cNvPr id="197654" name="AutoShape 22"/>
          <p:cNvSpPr>
            <a:spLocks noChangeArrowheads="1"/>
          </p:cNvSpPr>
          <p:nvPr/>
        </p:nvSpPr>
        <p:spPr bwMode="auto">
          <a:xfrm>
            <a:off x="3059113" y="1484313"/>
            <a:ext cx="2808287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611188" y="2132013"/>
            <a:ext cx="8532812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ОБЩЕГОРОДСКОЕ ВЕЧЕ</a:t>
            </a: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971550" y="2708275"/>
            <a:ext cx="7632700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КОНЧАНСКИЕ ВЕЧЕВЫЕ СХОДЫ</a:t>
            </a: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1331913" y="3357563"/>
            <a:ext cx="6715125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СОВЕТ ГОСПОД «300 ЗОЛОТЫХ ПОЯСОВ»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2339975" y="4076700"/>
            <a:ext cx="19335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ПОСАДНИК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2268538" y="4652963"/>
            <a:ext cx="254317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АРХИЕПИСКОП</a:t>
            </a:r>
          </a:p>
        </p:txBody>
      </p: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2195513" y="5300663"/>
            <a:ext cx="1963737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ТЫСЯЦКИЙ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2124075" y="5876925"/>
            <a:ext cx="1228725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КНЯЗЬ</a:t>
            </a:r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1619250" y="4005263"/>
            <a:ext cx="0" cy="2160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3" name="Line 31"/>
          <p:cNvSpPr>
            <a:spLocks noChangeShapeType="1"/>
          </p:cNvSpPr>
          <p:nvPr/>
        </p:nvSpPr>
        <p:spPr bwMode="auto">
          <a:xfrm>
            <a:off x="1692275" y="4292600"/>
            <a:ext cx="5746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4" name="Line 32"/>
          <p:cNvSpPr>
            <a:spLocks noChangeShapeType="1"/>
          </p:cNvSpPr>
          <p:nvPr/>
        </p:nvSpPr>
        <p:spPr bwMode="auto">
          <a:xfrm>
            <a:off x="1692275" y="4941888"/>
            <a:ext cx="503238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5" name="Line 33"/>
          <p:cNvSpPr>
            <a:spLocks noChangeShapeType="1"/>
          </p:cNvSpPr>
          <p:nvPr/>
        </p:nvSpPr>
        <p:spPr bwMode="auto">
          <a:xfrm>
            <a:off x="1692275" y="5589588"/>
            <a:ext cx="3587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6" name="Line 34"/>
          <p:cNvSpPr>
            <a:spLocks noChangeShapeType="1"/>
          </p:cNvSpPr>
          <p:nvPr/>
        </p:nvSpPr>
        <p:spPr bwMode="auto">
          <a:xfrm>
            <a:off x="1692275" y="6092825"/>
            <a:ext cx="3587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25" name="Picture 35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AutoShape 3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16913" y="5373688"/>
            <a:ext cx="485775" cy="6477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3" grpId="0" animBg="1"/>
      <p:bldP spid="197654" grpId="0" animBg="1"/>
      <p:bldP spid="197655" grpId="0" animBg="1"/>
      <p:bldP spid="197656" grpId="0" animBg="1"/>
      <p:bldP spid="197657" grpId="0" animBg="1"/>
      <p:bldP spid="197658" grpId="0" animBg="1"/>
      <p:bldP spid="197659" grpId="0" animBg="1"/>
      <p:bldP spid="197660" grpId="0" animBg="1"/>
      <p:bldP spid="197661" grpId="0" animBg="1"/>
      <p:bldP spid="197662" grpId="0" animBg="1"/>
      <p:bldP spid="197663" grpId="0" animBg="1"/>
      <p:bldP spid="197664" grpId="0" animBg="1"/>
      <p:bldP spid="197665" grpId="0" animBg="1"/>
      <p:bldP spid="1976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Проект: « </a:t>
            </a:r>
            <a:r>
              <a:rPr lang="ru-RU" sz="3200" b="1" smtClean="0">
                <a:solidFill>
                  <a:srgbClr val="663300"/>
                </a:solidFill>
              </a:rPr>
              <a:t>Развитие отдельных русских земель в период политической раздробленности».</a:t>
            </a:r>
            <a:r>
              <a:rPr lang="ru-RU" sz="4000" smtClean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532812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3300"/>
                </a:solidFill>
              </a:rPr>
              <a:t>Характеристика княжества по плану: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3300"/>
                </a:solidFill>
              </a:rPr>
              <a:t>Географическое положение, ресурсы, города.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3300"/>
                </a:solidFill>
              </a:rPr>
              <a:t>Экономика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3300"/>
                </a:solidFill>
              </a:rPr>
              <a:t>Политическая система, лидеры, политическая борьба, внешняя политика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3300"/>
                </a:solidFill>
              </a:rPr>
              <a:t>Социальные отношения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3300"/>
                </a:solidFill>
              </a:rPr>
              <a:t>Культура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3300"/>
                </a:solidFill>
              </a:rPr>
              <a:t>По ходу проекта заполнить таблицу : </a:t>
            </a:r>
            <a:r>
              <a:rPr lang="ru-RU" sz="2400" b="1" i="1" smtClean="0">
                <a:solidFill>
                  <a:srgbClr val="663300"/>
                </a:solidFill>
              </a:rPr>
              <a:t>«Развитие отдельных русских земель в период политической раздробленности»</a:t>
            </a:r>
          </a:p>
        </p:txBody>
      </p:sp>
      <p:sp>
        <p:nvSpPr>
          <p:cNvPr id="18436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908050"/>
            <a:ext cx="485775" cy="504825"/>
          </a:xfrm>
          <a:prstGeom prst="downArrow">
            <a:avLst>
              <a:gd name="adj1" fmla="val 50000"/>
              <a:gd name="adj2" fmla="val 2598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539750" y="1700213"/>
            <a:ext cx="8604250" cy="4959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663300"/>
                </a:solidFill>
              </a:rPr>
              <a:t>Критерии оценки:</a:t>
            </a:r>
            <a:endParaRPr lang="ru-RU" sz="2400">
              <a:solidFill>
                <a:srgbClr val="6633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3300"/>
                </a:solidFill>
              </a:rPr>
              <a:t>Помнить, что проект – коллективное  дело и успех каждого  зависит от усилий всех.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3300"/>
                </a:solidFill>
              </a:rPr>
              <a:t>Защита: устная речь – приветствуется.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3300"/>
                </a:solidFill>
              </a:rPr>
              <a:t>Время  - до 12 мин. на коллективное выступление.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3300"/>
                </a:solidFill>
              </a:rPr>
              <a:t>Формулировка цели проекта вначале и вывод в его конце.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3300"/>
                </a:solidFill>
              </a:rPr>
              <a:t>Наличие карт, схем, иллюстраций, макетов: макси-мально  возможная наглядность, что бы не только слушали, но  видели. Представление проекта в виде презентации или письменный вариант (как реферат).</a:t>
            </a:r>
          </a:p>
          <a:p>
            <a:pPr marL="342900" indent="-342900">
              <a:lnSpc>
                <a:spcPct val="90000"/>
              </a:lnSpc>
            </a:pPr>
            <a:endParaRPr lang="ru-RU" sz="2400">
              <a:solidFill>
                <a:srgbClr val="663300"/>
              </a:solidFill>
            </a:endParaRPr>
          </a:p>
        </p:txBody>
      </p:sp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41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844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844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844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844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845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8454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8455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8453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5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8450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51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48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8446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44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2" name="Picture 19" descr="136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9" name="Picture 25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42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5734050"/>
            <a:ext cx="485775" cy="760413"/>
          </a:xfrm>
          <a:prstGeom prst="downArrow">
            <a:avLst>
              <a:gd name="adj1" fmla="val 50000"/>
              <a:gd name="adj2" fmla="val 39134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0" grpId="0" animBg="1"/>
      <p:bldP spid="2396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5805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Домашнее задание 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663300"/>
                </a:solidFill>
                <a:ea typeface="+mj-ea"/>
                <a:cs typeface="+mj-cs"/>
              </a:rPr>
              <a:t>Проект: « </a:t>
            </a:r>
            <a:r>
              <a:rPr lang="ru-RU" b="1" dirty="0" smtClean="0">
                <a:solidFill>
                  <a:srgbClr val="663300"/>
                </a:solidFill>
                <a:ea typeface="+mj-ea"/>
                <a:cs typeface="+mj-cs"/>
              </a:rPr>
              <a:t>Развитие отдельных русских земель в период политической раздробленности».</a:t>
            </a:r>
            <a:r>
              <a:rPr lang="ru-RU" sz="4000" dirty="0" smtClean="0">
                <a:solidFill>
                  <a:srgbClr val="663300"/>
                </a:solidFill>
                <a:ea typeface="+mj-ea"/>
                <a:cs typeface="+mj-cs"/>
              </a:rPr>
              <a:t> </a:t>
            </a:r>
            <a:endParaRPr lang="ru-RU" dirty="0" smtClean="0"/>
          </a:p>
        </p:txBody>
      </p: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24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9464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9466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946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9470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947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9475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9476" name="Picture 31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9474" name="Picture 32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9471" name="Picture 33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472" name="Picture 3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9469" name="Picture 35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9467" name="Picture 36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9465" name="Picture 37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3" name="Picture 38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1" name="Picture 4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Понятие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2620963"/>
          </a:xfrm>
          <a:ln>
            <a:solidFill>
              <a:srgbClr val="FFFF99"/>
            </a:solidFill>
          </a:ln>
        </p:spPr>
        <p:txBody>
          <a:bodyPr/>
          <a:lstStyle/>
          <a:p>
            <a:pPr marL="0" indent="449263" eaLnBrk="1" hangingPunct="1">
              <a:lnSpc>
                <a:spcPct val="80000"/>
              </a:lnSpc>
              <a:buFontTx/>
              <a:buNone/>
            </a:pPr>
            <a:r>
              <a:rPr lang="ru-RU" sz="2400" u="sng" smtClean="0">
                <a:solidFill>
                  <a:srgbClr val="663300"/>
                </a:solidFill>
              </a:rPr>
              <a:t>Феодальная раздробленность</a:t>
            </a:r>
            <a:r>
              <a:rPr lang="ru-RU" sz="2400" smtClean="0">
                <a:solidFill>
                  <a:srgbClr val="663300"/>
                </a:solidFill>
              </a:rPr>
              <a:t> – новая форма организации русской государственности в условиях дальнейшего развития феодального способа производства.</a:t>
            </a:r>
            <a:endParaRPr lang="en-US" sz="2400" smtClean="0">
              <a:solidFill>
                <a:srgbClr val="663300"/>
              </a:solidFill>
            </a:endParaRPr>
          </a:p>
          <a:p>
            <a:pPr marL="0" indent="449263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663300"/>
                </a:solidFill>
              </a:rPr>
              <a:t>Исторический период в истории Руси, который характеризуется тем, что, формально находясь в составе Киевской Руси, удельные княжества постепенно обособляются от Киева.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7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048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049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049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049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049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050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0501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0499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0496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497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0494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0492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490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88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85" name="AutoShap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43888" y="908050"/>
            <a:ext cx="485775" cy="504825"/>
          </a:xfrm>
          <a:prstGeom prst="upArrow">
            <a:avLst>
              <a:gd name="adj1" fmla="val 50000"/>
              <a:gd name="adj2" fmla="val 2598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663300"/>
              </a:solidFill>
            </a:endParaRPr>
          </a:p>
        </p:txBody>
      </p:sp>
      <p:pic>
        <p:nvPicPr>
          <p:cNvPr id="20486" name="Picture 22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Цель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  <a:ln>
            <a:solidFill>
              <a:srgbClr val="FFFF99"/>
            </a:solidFill>
          </a:ln>
        </p:spPr>
        <p:txBody>
          <a:bodyPr/>
          <a:lstStyle/>
          <a:p>
            <a:pPr marL="0" indent="363538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Определить причины политической раздробленности Руси, сравнить их с причинами политической раздробленности стран Западной Европы;</a:t>
            </a:r>
          </a:p>
          <a:p>
            <a:pPr marL="0" indent="363538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Выявить последствия политической раздробленности Руси и характеристику их влияния на развитие страны;</a:t>
            </a:r>
          </a:p>
          <a:p>
            <a:pPr marL="0" indent="363538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Дать характеристику особенностей географического положения, природных условий, социальной структуры и системы управления в отдельных русских землях.</a:t>
            </a:r>
            <a:br>
              <a:rPr lang="ru-RU" sz="2800" smtClean="0">
                <a:solidFill>
                  <a:srgbClr val="663300"/>
                </a:solidFill>
              </a:rPr>
            </a:br>
            <a:endParaRPr lang="ru-RU" sz="2800" smtClean="0">
              <a:solidFill>
                <a:srgbClr val="6633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07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08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08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08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08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09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091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89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86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87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84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82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80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8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3437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  <a:latin typeface="Arial Black" pitchFamily="34" charset="0"/>
              </a:rPr>
              <a:t>Франция</a:t>
            </a:r>
            <a:br>
              <a:rPr lang="ru-RU" smtClean="0">
                <a:solidFill>
                  <a:srgbClr val="663300"/>
                </a:solidFill>
                <a:latin typeface="Arial Black" pitchFamily="34" charset="0"/>
              </a:rPr>
            </a:br>
            <a:endParaRPr lang="ru-RU" smtClean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532812" cy="6092825"/>
          </a:xfrm>
        </p:spPr>
        <p:txBody>
          <a:bodyPr/>
          <a:lstStyle/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1.Малочисленность земельных владений короля, значительная часть которых была роздана феодалам, предопределила слабость королевской власти.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2. Компактность расположения владений крупных феодалов не способствовала сохранению единства государства.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3. Действие принципа «вассал моего вассала не мой вассал», который ограничивал социальную базу королевской власти.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4. Отсутствие (из-за раннего начала процесса феодализации) слоя свободных крестьян, на которых могла бы опереться королевская власть.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5. Сосуществование на территории Франции двух четко выраженных народностей на севере и юге страны способствовало политической раздробленности.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6. Неравномерность развития городов (раннее развитие городов на юге и их внешнеторговая ориентация; более позднее развитие городов на севере) </a:t>
            </a:r>
          </a:p>
          <a:p>
            <a:pPr marL="0" indent="261938" eaLnBrk="1" hangingPunct="1">
              <a:lnSpc>
                <a:spcPct val="90000"/>
              </a:lnSpc>
            </a:pPr>
            <a:endParaRPr lang="ru-RU" sz="2000" smtClean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151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1514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151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151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1521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1523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1524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1522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1519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1520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1517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1515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1513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1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AutoShap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5661025"/>
            <a:ext cx="48577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188913"/>
            <a:ext cx="855662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/>
            </a:r>
            <a:br>
              <a:rPr lang="ru-RU" b="1" smtClean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Германия</a:t>
            </a:r>
            <a:br>
              <a:rPr lang="ru-RU" b="1" smtClean="0">
                <a:solidFill>
                  <a:srgbClr val="663300"/>
                </a:solidFill>
                <a:latin typeface="Arial Black" pitchFamily="34" charset="0"/>
              </a:rPr>
            </a:br>
            <a:endParaRPr lang="ru-RU" b="1" smtClean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532812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1. Отсутствие экономического центра (немецкие города из-за географического положения были ориентированы на внешнюю транзитную торговлю и не были связаны друг с другом).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2. Тесные связи городов с местными князьями (местным князьям было выгодно укрепление городов, являвшихся источником их доходов и политического влияния).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3. Отсутствие тесной связи между городами и королем.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4. Превращение королевских министериалов (служилых людей короля) в крупных феодалов, утративших связь с короной.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663300"/>
                </a:solidFill>
              </a:rPr>
              <a:t>5. Эволюция (из-за характера феодализации Германии) племенных герцогов в имперских князей, внимательно следивших за тем, чтобы между их собственными вассалами и императором не устанавливались прямые вассальные связи (т. е. шел процесс изоляции императора от слоев мелких и средних феодалов — потенциальных союзников короны) 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2000" smtClean="0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534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253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2538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254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254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2545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2547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2548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2546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2543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2544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2541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2539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537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5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AutoShap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5661025"/>
            <a:ext cx="48577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88913"/>
            <a:ext cx="8686800" cy="1143000"/>
          </a:xfrm>
          <a:ln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</a:rPr>
              <a:t>Причины политической раздробленности стран</a:t>
            </a:r>
            <a:r>
              <a:rPr lang="ru-RU" sz="4000" smtClean="0"/>
              <a:t> 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3571" name="Group 4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357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357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357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357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358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3584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3585" name="Picture 11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3583" name="Picture 12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3580" name="Picture 13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3581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3578" name="Picture 15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3576" name="Picture 16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3574" name="Picture 17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72" name="Picture 18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05860" name="Group 36"/>
          <p:cNvGraphicFramePr>
            <a:graphicFrameLocks noGrp="1"/>
          </p:cNvGraphicFramePr>
          <p:nvPr>
            <p:ph type="tbl" idx="1"/>
          </p:nvPr>
        </p:nvGraphicFramePr>
        <p:xfrm>
          <a:off x="539750" y="1412875"/>
          <a:ext cx="8569325" cy="5676900"/>
        </p:xfrm>
        <a:graphic>
          <a:graphicData uri="http://schemas.openxmlformats.org/drawingml/2006/table">
            <a:tbl>
              <a:tblPr/>
              <a:tblGrid>
                <a:gridCol w="2304356"/>
                <a:gridCol w="3023724"/>
                <a:gridCol w="3241245"/>
              </a:tblGrid>
              <a:tr h="51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Русь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Германия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Франция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6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1. Рост городов, развитие хозяйства.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2. Формирование и развитие крупных земельных вотчин (местные бояре и города поддерживали своих князей в их стремлении к самостоятельности: они были ближе, теснее связаны с ними, лучше могли защитить их интересы).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3.Обширная территория, различные природные и экономические особенности отдельных земель.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4. Полиэтнический состав страны.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5. Порядок престолонаследия </a:t>
                      </a:r>
                    </a:p>
                  </a:txBody>
                  <a:tcPr marL="91444" marR="91444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1. Отсутствие экономического центра (немецкие города из-за географического положения были ориентированы на внешнюю транзитную торговлю и не были связаны друг с другом).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2. Тесные связи городов с местными князьями (местным князьям было выгодно укрепление городов, являвшихся источником их доходов и политического влияния).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3. Отсутствие тесной связи между городами и королем.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4. Превращение королевских министериалов (служилых людей короля) в крупных феодалов, утративших связь с короной.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5. Эволюция (из-за характера феодализации Германии) племенных герцогов в имперских князей, внимательно следивших за тем, чтобы между их собственными вассалами и императором не устанавливались прямые вассальные связи (т. е. шел процесс изоляции императора от слоев мелких и средних феодалов — потенциальных союзников короны) 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1. Малочисленность земельных владений короля, значительная часть которых была роздана феодалам, предопределила слабость королевской власти.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2. Компактность расположения владений крупных феодалов не способствовала сохранению единства государства.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3. Действие принципа «вассал моего вассала не мой вассал», который ограничивал социальную базу королевской власти.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4. Отсутствие (из-за раннего начала процесса феодализации) слоя свободных крестьян, на которых могла бы опереться королевская власть.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5. Сосуществование на территории Франции двух четко выраженных народностей на севере и юге страны способствовало политической раздробленности.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6. Неравномерность развития городов (раннее развитие городов на юге и их внешнеторговая ориентация; более позднее развитие городов на севере) </a:t>
                      </a:r>
                    </a:p>
                  </a:txBody>
                  <a:tcPr marL="91444" marR="91444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3570" name="AutoShape 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58225" y="5805488"/>
            <a:ext cx="48577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7" name="Group 3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458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4591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459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459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4598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460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4601" name="Picture 10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4599" name="Picture 11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4596" name="Picture 12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4597" name="Picture 13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4594" name="Picture 14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4592" name="Picture 15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4590" name="Picture 16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88" name="Picture 17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827088" y="4508500"/>
            <a:ext cx="8137525" cy="11969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5</a:t>
            </a:r>
            <a:r>
              <a:rPr lang="ru-RU" sz="2400">
                <a:solidFill>
                  <a:srgbClr val="663300"/>
                </a:solidFill>
              </a:rPr>
              <a:t>.Упадок торговли по Днепру вследствие половецкой </a:t>
            </a:r>
          </a:p>
          <a:p>
            <a:r>
              <a:rPr lang="ru-RU" sz="2400">
                <a:solidFill>
                  <a:srgbClr val="663300"/>
                </a:solidFill>
              </a:rPr>
              <a:t>опасности и утрата Византией главенствующей роли</a:t>
            </a:r>
          </a:p>
          <a:p>
            <a:r>
              <a:rPr lang="ru-RU" sz="2400">
                <a:solidFill>
                  <a:srgbClr val="663300"/>
                </a:solidFill>
              </a:rPr>
              <a:t> в мировой торговле.</a:t>
            </a: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827088" y="5876925"/>
            <a:ext cx="7345362" cy="4667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663300"/>
                </a:solidFill>
                <a:latin typeface="Arial Black" pitchFamily="34" charset="0"/>
              </a:rPr>
              <a:t>6</a:t>
            </a:r>
            <a:r>
              <a:rPr lang="ru-RU" sz="2400">
                <a:solidFill>
                  <a:srgbClr val="663300"/>
                </a:solidFill>
              </a:rPr>
              <a:t>.Рост городов, как центров удельный земель</a:t>
            </a: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755650" y="3357563"/>
            <a:ext cx="8137525" cy="8318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4</a:t>
            </a:r>
            <a:r>
              <a:rPr lang="ru-RU" sz="2400">
                <a:solidFill>
                  <a:srgbClr val="663300"/>
                </a:solidFill>
              </a:rPr>
              <a:t>.Постоянные набеги кочевников и отток населения на</a:t>
            </a:r>
          </a:p>
          <a:p>
            <a:r>
              <a:rPr lang="ru-RU" sz="2400">
                <a:solidFill>
                  <a:srgbClr val="663300"/>
                </a:solidFill>
              </a:rPr>
              <a:t> северо-восток Руси</a:t>
            </a: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611188" y="188913"/>
            <a:ext cx="8208962" cy="8318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1</a:t>
            </a:r>
            <a:r>
              <a:rPr lang="ru-RU" sz="2400">
                <a:solidFill>
                  <a:srgbClr val="663300"/>
                </a:solidFill>
              </a:rPr>
              <a:t>.Сохранение значительной племенной разобщенности</a:t>
            </a:r>
          </a:p>
          <a:p>
            <a:r>
              <a:rPr lang="ru-RU" sz="2400">
                <a:solidFill>
                  <a:srgbClr val="663300"/>
                </a:solidFill>
              </a:rPr>
              <a:t> в условиях господства натурального хозяйства</a:t>
            </a:r>
          </a:p>
        </p:txBody>
      </p:sp>
      <p:sp>
        <p:nvSpPr>
          <p:cNvPr id="193558" name="Text Box 22"/>
          <p:cNvSpPr txBox="1">
            <a:spLocks noChangeArrowheads="1"/>
          </p:cNvSpPr>
          <p:nvPr/>
        </p:nvSpPr>
        <p:spPr bwMode="auto">
          <a:xfrm>
            <a:off x="611188" y="1341438"/>
            <a:ext cx="8247062" cy="8318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2</a:t>
            </a:r>
            <a:r>
              <a:rPr lang="ru-RU" sz="2400">
                <a:solidFill>
                  <a:srgbClr val="663300"/>
                </a:solidFill>
              </a:rPr>
              <a:t>.Развитие феодальной собственности на землю и рост</a:t>
            </a:r>
          </a:p>
          <a:p>
            <a:r>
              <a:rPr lang="ru-RU" sz="2400">
                <a:solidFill>
                  <a:srgbClr val="663300"/>
                </a:solidFill>
              </a:rPr>
              <a:t> удельного, княжеско- боярского землевладения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755650" y="2349500"/>
            <a:ext cx="8137525" cy="8318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latin typeface="Arial Black" pitchFamily="34" charset="0"/>
              </a:rPr>
              <a:t>3</a:t>
            </a:r>
            <a:r>
              <a:rPr lang="ru-RU" sz="2400">
                <a:solidFill>
                  <a:srgbClr val="663300"/>
                </a:solidFill>
              </a:rPr>
              <a:t>.Борьба за власть между князьями и феодальные</a:t>
            </a:r>
          </a:p>
          <a:p>
            <a:r>
              <a:rPr lang="ru-RU" sz="2400">
                <a:solidFill>
                  <a:srgbClr val="663300"/>
                </a:solidFill>
              </a:rPr>
              <a:t> междоусобицы</a:t>
            </a:r>
          </a:p>
        </p:txBody>
      </p:sp>
      <p:sp>
        <p:nvSpPr>
          <p:cNvPr id="24585" name="AutoShap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5881688"/>
            <a:ext cx="485775" cy="571500"/>
          </a:xfrm>
          <a:prstGeom prst="upArrow">
            <a:avLst>
              <a:gd name="adj1" fmla="val 50000"/>
              <a:gd name="adj2" fmla="val 29412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663300"/>
              </a:solidFill>
            </a:endParaRPr>
          </a:p>
        </p:txBody>
      </p:sp>
      <p:pic>
        <p:nvPicPr>
          <p:cNvPr id="24586" name="Picture 25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4" grpId="0" animBg="1"/>
      <p:bldP spid="193555" grpId="0" animBg="1"/>
      <p:bldP spid="193556" grpId="0" animBg="1"/>
      <p:bldP spid="193557" grpId="0" animBg="1"/>
      <p:bldP spid="193558" grpId="0" animBg="1"/>
      <p:bldP spid="1935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353425" cy="6477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Arial Black" pitchFamily="34" charset="0"/>
              </a:rPr>
              <a:t> </a:t>
            </a:r>
            <a:r>
              <a:rPr lang="ru-RU" sz="2400" b="1" smtClean="0">
                <a:solidFill>
                  <a:srgbClr val="663300"/>
                </a:solidFill>
              </a:rPr>
              <a:t>Заполнить таблицу:</a:t>
            </a:r>
            <a:endParaRPr lang="ru-RU" sz="2400" smtClean="0">
              <a:solidFill>
                <a:srgbClr val="663300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49" name="Group 4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5651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5653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56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565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5660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5662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5663" name="Picture 11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5661" name="Picture 12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5658" name="Picture 13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659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5656" name="Picture 15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5654" name="Picture 16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52" name="Picture 17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50" name="Picture 18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3731" name="Group 19"/>
          <p:cNvGraphicFramePr>
            <a:graphicFrameLocks noGrp="1"/>
          </p:cNvGraphicFramePr>
          <p:nvPr>
            <p:ph type="tbl" idx="1"/>
          </p:nvPr>
        </p:nvGraphicFramePr>
        <p:xfrm>
          <a:off x="0" y="981075"/>
          <a:ext cx="9144000" cy="5915025"/>
        </p:xfrm>
        <a:graphic>
          <a:graphicData uri="http://schemas.openxmlformats.org/drawingml/2006/table">
            <a:tbl>
              <a:tblPr/>
              <a:tblGrid>
                <a:gridCol w="4716463"/>
                <a:gridCol w="719137"/>
                <a:gridCol w="1008063"/>
                <a:gridCol w="1579562"/>
                <a:gridCol w="1120775"/>
              </a:tblGrid>
              <a:tr h="1310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Вопросы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для сравнения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Киевское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Галицко-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Волынс-кое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Владимиро-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Суздальское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кн-во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Новгородская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земля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0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Природные условия, особенности географического положения, ресурсы, города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экономика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7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Политическая система, лидеры, политическая борьба, внешняя политика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Социальные отношения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2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5648" name="AutoShape 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2813" y="6237288"/>
            <a:ext cx="485775" cy="615950"/>
          </a:xfrm>
          <a:prstGeom prst="upArrow">
            <a:avLst>
              <a:gd name="adj1" fmla="val 50000"/>
              <a:gd name="adj2" fmla="val 3169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363538" eaLnBrk="1" hangingPunct="1">
              <a:buFontTx/>
              <a:buNone/>
            </a:pPr>
            <a:r>
              <a:rPr lang="ru-RU" b="1" smtClean="0">
                <a:solidFill>
                  <a:srgbClr val="663300"/>
                </a:solidFill>
              </a:rPr>
              <a:t>1</a:t>
            </a:r>
            <a:r>
              <a:rPr lang="ru-RU" smtClean="0">
                <a:solidFill>
                  <a:srgbClr val="663300"/>
                </a:solidFill>
              </a:rPr>
              <a:t>. Распад Руси на уделы произошел в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а) ХIII в.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б) конце XI - начале ХII в. 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в) начале XI в.;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631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663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663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663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663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664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6644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6645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6643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6640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6641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6638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6636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634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2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3013" name="Freeform 21"/>
          <p:cNvSpPr>
            <a:spLocks/>
          </p:cNvSpPr>
          <p:nvPr/>
        </p:nvSpPr>
        <p:spPr bwMode="auto">
          <a:xfrm>
            <a:off x="971550" y="2636838"/>
            <a:ext cx="5270500" cy="892175"/>
          </a:xfrm>
          <a:custGeom>
            <a:avLst/>
            <a:gdLst>
              <a:gd name="T0" fmla="*/ 122278917 w 3813"/>
              <a:gd name="T1" fmla="*/ 645160000 h 562"/>
              <a:gd name="T2" fmla="*/ 244556453 w 3813"/>
              <a:gd name="T3" fmla="*/ 393144375 h 562"/>
              <a:gd name="T4" fmla="*/ 489114287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506309415 w 3813"/>
              <a:gd name="T25" fmla="*/ 1151712200 h 562"/>
              <a:gd name="T26" fmla="*/ 122278917 w 3813"/>
              <a:gd name="T27" fmla="*/ 1060986575 h 562"/>
              <a:gd name="T28" fmla="*/ 70692154 w 3813"/>
              <a:gd name="T29" fmla="*/ 990422200 h 562"/>
              <a:gd name="T30" fmla="*/ 34390254 w 3813"/>
              <a:gd name="T31" fmla="*/ 854333763 h 562"/>
              <a:gd name="T32" fmla="*/ 122278917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30" name="Picture 22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marL="0" indent="363538" eaLnBrk="1" hangingPunct="1">
              <a:buFontTx/>
              <a:buNone/>
            </a:pPr>
            <a:r>
              <a:rPr lang="ru-RU" b="1" smtClean="0">
                <a:solidFill>
                  <a:srgbClr val="663300"/>
                </a:solidFill>
              </a:rPr>
              <a:t>2</a:t>
            </a:r>
            <a:r>
              <a:rPr lang="ru-RU" smtClean="0">
                <a:solidFill>
                  <a:srgbClr val="663300"/>
                </a:solidFill>
              </a:rPr>
              <a:t>. Княжеский съезд в Любече собрался в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а) 1223 г.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б) 1054 г.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в) 1097 г.; 	 	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7655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765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7659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766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766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7666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7668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7669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7667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7664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7665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7662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7660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58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56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9156" name="Freeform 20"/>
          <p:cNvSpPr>
            <a:spLocks/>
          </p:cNvSpPr>
          <p:nvPr/>
        </p:nvSpPr>
        <p:spPr bwMode="auto">
          <a:xfrm>
            <a:off x="971550" y="3716338"/>
            <a:ext cx="5270500" cy="892175"/>
          </a:xfrm>
          <a:custGeom>
            <a:avLst/>
            <a:gdLst>
              <a:gd name="T0" fmla="*/ 122278917 w 3813"/>
              <a:gd name="T1" fmla="*/ 645160000 h 562"/>
              <a:gd name="T2" fmla="*/ 244556453 w 3813"/>
              <a:gd name="T3" fmla="*/ 393144375 h 562"/>
              <a:gd name="T4" fmla="*/ 489114287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506309415 w 3813"/>
              <a:gd name="T25" fmla="*/ 1151712200 h 562"/>
              <a:gd name="T26" fmla="*/ 122278917 w 3813"/>
              <a:gd name="T27" fmla="*/ 1060986575 h 562"/>
              <a:gd name="T28" fmla="*/ 70692154 w 3813"/>
              <a:gd name="T29" fmla="*/ 990422200 h 562"/>
              <a:gd name="T30" fmla="*/ 34390254 w 3813"/>
              <a:gd name="T31" fmla="*/ 854333763 h 562"/>
              <a:gd name="T32" fmla="*/ 122278917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7654" name="Picture 21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b="1" smtClean="0">
                <a:solidFill>
                  <a:srgbClr val="663300"/>
                </a:solidFill>
              </a:rPr>
              <a:t>3.</a:t>
            </a:r>
            <a:r>
              <a:rPr lang="ru-RU" sz="2800" smtClean="0">
                <a:solidFill>
                  <a:srgbClr val="663300"/>
                </a:solidFill>
              </a:rPr>
              <a:t> А. В Древней Руси господствовало натуральное хозяйство.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Б. Основное занятие жителей Руси – кочевое скотоводство.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1) верно только А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2) верно только Б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3) верно и А, и Б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4) неверно ни А, ни Б.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 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9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8681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8683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868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868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869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8692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8693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8691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8688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8689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8686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8684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682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80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0180" name="Freeform 20"/>
          <p:cNvSpPr>
            <a:spLocks/>
          </p:cNvSpPr>
          <p:nvPr/>
        </p:nvSpPr>
        <p:spPr bwMode="auto">
          <a:xfrm>
            <a:off x="684213" y="3284538"/>
            <a:ext cx="4032250" cy="892175"/>
          </a:xfrm>
          <a:custGeom>
            <a:avLst/>
            <a:gdLst>
              <a:gd name="T0" fmla="*/ 71571644 w 3813"/>
              <a:gd name="T1" fmla="*/ 645160000 h 562"/>
              <a:gd name="T2" fmla="*/ 143143289 w 3813"/>
              <a:gd name="T3" fmla="*/ 393144375 h 562"/>
              <a:gd name="T4" fmla="*/ 286286577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1697590998 w 3813"/>
              <a:gd name="T23" fmla="*/ 1222276575 h 562"/>
              <a:gd name="T24" fmla="*/ 296351869 w 3813"/>
              <a:gd name="T25" fmla="*/ 1151712200 h 562"/>
              <a:gd name="T26" fmla="*/ 71571644 w 3813"/>
              <a:gd name="T27" fmla="*/ 1060986575 h 562"/>
              <a:gd name="T28" fmla="*/ 41377886 w 3813"/>
              <a:gd name="T29" fmla="*/ 990422200 h 562"/>
              <a:gd name="T30" fmla="*/ 20129525 w 3813"/>
              <a:gd name="T31" fmla="*/ 854333763 h 562"/>
              <a:gd name="T32" fmla="*/ 71571644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678" name="Picture 21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 marL="87313" indent="449263" eaLnBrk="1" hangingPunct="1">
              <a:buFontTx/>
              <a:buNone/>
            </a:pPr>
            <a:r>
              <a:rPr lang="ru-RU" sz="2800" b="1" smtClean="0">
                <a:solidFill>
                  <a:srgbClr val="663300"/>
                </a:solidFill>
              </a:rPr>
              <a:t>4. </a:t>
            </a:r>
            <a:r>
              <a:rPr lang="ru-RU" sz="2800" smtClean="0">
                <a:solidFill>
                  <a:srgbClr val="663300"/>
                </a:solidFill>
              </a:rPr>
              <a:t>Съезд князей в Любече был созван с целью</a:t>
            </a:r>
          </a:p>
          <a:p>
            <a:pPr marL="87313" indent="449263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1) принятия общерусского свода законов</a:t>
            </a:r>
          </a:p>
          <a:p>
            <a:pPr marL="87313" indent="449263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2) прекращения междоусобицы </a:t>
            </a:r>
          </a:p>
          <a:p>
            <a:pPr marL="87313" indent="449263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3) установления нового порядка взимания дани </a:t>
            </a:r>
          </a:p>
          <a:p>
            <a:pPr marL="87313" indent="449263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4) договора о совместной борьбе против половцев</a:t>
            </a:r>
          </a:p>
          <a:p>
            <a:pPr marL="87313" indent="449263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 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9703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29705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29707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2970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2971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29714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29716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29717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9715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9712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9713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9710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9708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706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04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1204" name="Freeform 20"/>
          <p:cNvSpPr>
            <a:spLocks/>
          </p:cNvSpPr>
          <p:nvPr/>
        </p:nvSpPr>
        <p:spPr bwMode="auto">
          <a:xfrm>
            <a:off x="755650" y="4221163"/>
            <a:ext cx="7993063" cy="1727200"/>
          </a:xfrm>
          <a:custGeom>
            <a:avLst/>
            <a:gdLst>
              <a:gd name="T0" fmla="*/ 281237169 w 3813"/>
              <a:gd name="T1" fmla="*/ 2147483647 h 562"/>
              <a:gd name="T2" fmla="*/ 562474338 w 3813"/>
              <a:gd name="T3" fmla="*/ 1473455265 h 562"/>
              <a:gd name="T4" fmla="*/ 1124948676 w 3813"/>
              <a:gd name="T5" fmla="*/ 783955181 h 562"/>
              <a:gd name="T6" fmla="*/ 2147483647 w 3813"/>
              <a:gd name="T7" fmla="*/ 689503157 h 562"/>
              <a:gd name="T8" fmla="*/ 2147483647 w 3813"/>
              <a:gd name="T9" fmla="*/ 953967596 h 562"/>
              <a:gd name="T10" fmla="*/ 2147483647 w 3813"/>
              <a:gd name="T11" fmla="*/ 1388450595 h 562"/>
              <a:gd name="T12" fmla="*/ 2147483647 w 3813"/>
              <a:gd name="T13" fmla="*/ 2147483647 h 562"/>
              <a:gd name="T14" fmla="*/ 2147483647 w 3813"/>
              <a:gd name="T15" fmla="*/ 2147483647 h 562"/>
              <a:gd name="T16" fmla="*/ 2147483647 w 3813"/>
              <a:gd name="T17" fmla="*/ 2147483647 h 562"/>
              <a:gd name="T18" fmla="*/ 2147483647 w 3813"/>
              <a:gd name="T19" fmla="*/ 2147483647 h 562"/>
              <a:gd name="T20" fmla="*/ 2147483647 w 3813"/>
              <a:gd name="T21" fmla="*/ 2147483647 h 562"/>
              <a:gd name="T22" fmla="*/ 2147483647 w 3813"/>
              <a:gd name="T23" fmla="*/ 2147483647 h 562"/>
              <a:gd name="T24" fmla="*/ 1164498930 w 3813"/>
              <a:gd name="T25" fmla="*/ 2147483647 h 562"/>
              <a:gd name="T26" fmla="*/ 281237169 w 3813"/>
              <a:gd name="T27" fmla="*/ 2147483647 h 562"/>
              <a:gd name="T28" fmla="*/ 162590599 w 3813"/>
              <a:gd name="T29" fmla="*/ 2147483647 h 562"/>
              <a:gd name="T30" fmla="*/ 79098412 w 3813"/>
              <a:gd name="T31" fmla="*/ 2147483647 h 562"/>
              <a:gd name="T32" fmla="*/ 281237169 w 3813"/>
              <a:gd name="T33" fmla="*/ 2147483647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2" name="Picture 21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marL="0" indent="449263" eaLnBrk="1" hangingPunct="1">
              <a:buFontTx/>
              <a:buNone/>
              <a:tabLst>
                <a:tab pos="0" algn="l"/>
              </a:tabLst>
            </a:pPr>
            <a:r>
              <a:rPr lang="ru-RU" b="1" smtClean="0">
                <a:solidFill>
                  <a:srgbClr val="663300"/>
                </a:solidFill>
              </a:rPr>
              <a:t>5. </a:t>
            </a:r>
            <a:r>
              <a:rPr lang="ru-RU" smtClean="0">
                <a:solidFill>
                  <a:srgbClr val="663300"/>
                </a:solidFill>
              </a:rPr>
              <a:t>Древнерусское государство вступило в завершающую фазу обособления земель</a:t>
            </a:r>
            <a:r>
              <a:rPr lang="ru-RU" b="1" smtClean="0">
                <a:solidFill>
                  <a:srgbClr val="663300"/>
                </a:solidFill>
              </a:rPr>
              <a:t> </a:t>
            </a:r>
            <a:endParaRPr lang="ru-RU" smtClean="0">
              <a:solidFill>
                <a:srgbClr val="663300"/>
              </a:solidFill>
            </a:endParaRPr>
          </a:p>
          <a:p>
            <a:pPr marL="0" indent="449263" eaLnBrk="1" hangingPunct="1">
              <a:buFontTx/>
              <a:buNone/>
              <a:tabLst>
                <a:tab pos="0" algn="l"/>
              </a:tabLst>
            </a:pPr>
            <a:r>
              <a:rPr lang="ru-RU" smtClean="0">
                <a:solidFill>
                  <a:srgbClr val="663300"/>
                </a:solidFill>
              </a:rPr>
              <a:t>1) в начале </a:t>
            </a:r>
            <a:r>
              <a:rPr lang="en-US" smtClean="0">
                <a:solidFill>
                  <a:srgbClr val="663300"/>
                </a:solidFill>
              </a:rPr>
              <a:t>XII</a:t>
            </a:r>
            <a:r>
              <a:rPr lang="ru-RU" smtClean="0">
                <a:solidFill>
                  <a:srgbClr val="663300"/>
                </a:solidFill>
              </a:rPr>
              <a:t> в.</a:t>
            </a:r>
          </a:p>
          <a:p>
            <a:pPr marL="0" indent="449263" eaLnBrk="1" hangingPunct="1">
              <a:buFontTx/>
              <a:buNone/>
              <a:tabLst>
                <a:tab pos="0" algn="l"/>
              </a:tabLst>
            </a:pPr>
            <a:r>
              <a:rPr lang="ru-RU" smtClean="0">
                <a:solidFill>
                  <a:srgbClr val="663300"/>
                </a:solidFill>
              </a:rPr>
              <a:t>2) во второй четверти </a:t>
            </a:r>
            <a:r>
              <a:rPr lang="en-US" smtClean="0">
                <a:solidFill>
                  <a:srgbClr val="663300"/>
                </a:solidFill>
              </a:rPr>
              <a:t>XII</a:t>
            </a:r>
            <a:r>
              <a:rPr lang="ru-RU" smtClean="0">
                <a:solidFill>
                  <a:srgbClr val="663300"/>
                </a:solidFill>
              </a:rPr>
              <a:t> в.</a:t>
            </a:r>
          </a:p>
          <a:p>
            <a:pPr marL="0" indent="449263" eaLnBrk="1" hangingPunct="1">
              <a:buFontTx/>
              <a:buNone/>
              <a:tabLst>
                <a:tab pos="0" algn="l"/>
              </a:tabLst>
            </a:pPr>
            <a:r>
              <a:rPr lang="ru-RU" smtClean="0">
                <a:solidFill>
                  <a:srgbClr val="663300"/>
                </a:solidFill>
              </a:rPr>
              <a:t>3) к концу </a:t>
            </a:r>
            <a:r>
              <a:rPr lang="en-US" smtClean="0">
                <a:solidFill>
                  <a:srgbClr val="663300"/>
                </a:solidFill>
              </a:rPr>
              <a:t>XII</a:t>
            </a:r>
            <a:r>
              <a:rPr lang="ru-RU" smtClean="0">
                <a:solidFill>
                  <a:srgbClr val="663300"/>
                </a:solidFill>
              </a:rPr>
              <a:t> в.</a:t>
            </a:r>
          </a:p>
          <a:p>
            <a:pPr marL="0" indent="449263" eaLnBrk="1" hangingPunct="1">
              <a:buFontTx/>
              <a:buNone/>
              <a:tabLst>
                <a:tab pos="0" algn="l"/>
              </a:tabLst>
            </a:pPr>
            <a:r>
              <a:rPr lang="ru-RU" smtClean="0">
                <a:solidFill>
                  <a:srgbClr val="663300"/>
                </a:solidFill>
              </a:rPr>
              <a:t>4) в начале </a:t>
            </a:r>
            <a:r>
              <a:rPr lang="en-US" smtClean="0">
                <a:solidFill>
                  <a:srgbClr val="663300"/>
                </a:solidFill>
              </a:rPr>
              <a:t>XIII</a:t>
            </a:r>
            <a:r>
              <a:rPr lang="ru-RU" smtClean="0">
                <a:solidFill>
                  <a:srgbClr val="663300"/>
                </a:solidFill>
              </a:rPr>
              <a:t> в. 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27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072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0731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073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073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073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074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0741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739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736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737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734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732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730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28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2230" name="Freeform 22"/>
          <p:cNvSpPr>
            <a:spLocks/>
          </p:cNvSpPr>
          <p:nvPr/>
        </p:nvSpPr>
        <p:spPr bwMode="auto">
          <a:xfrm>
            <a:off x="755650" y="3644900"/>
            <a:ext cx="6337300" cy="892175"/>
          </a:xfrm>
          <a:custGeom>
            <a:avLst/>
            <a:gdLst>
              <a:gd name="T0" fmla="*/ 176789562 w 3813"/>
              <a:gd name="T1" fmla="*/ 645160000 h 562"/>
              <a:gd name="T2" fmla="*/ 353577463 w 3813"/>
              <a:gd name="T3" fmla="*/ 393144375 h 562"/>
              <a:gd name="T4" fmla="*/ 707154925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732017152 w 3813"/>
              <a:gd name="T25" fmla="*/ 1151712200 h 562"/>
              <a:gd name="T26" fmla="*/ 176789562 w 3813"/>
              <a:gd name="T27" fmla="*/ 1060986575 h 562"/>
              <a:gd name="T28" fmla="*/ 102206206 w 3813"/>
              <a:gd name="T29" fmla="*/ 990422200 h 562"/>
              <a:gd name="T30" fmla="*/ 49721130 w 3813"/>
              <a:gd name="T31" fmla="*/ 854333763 h 562"/>
              <a:gd name="T32" fmla="*/ 176789562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726" name="Picture 23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План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5040312" cy="4895850"/>
          </a:xfrm>
          <a:ln>
            <a:solidFill>
              <a:srgbClr val="FFFF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1.</a:t>
            </a:r>
            <a:r>
              <a:rPr lang="ru-RU" smtClean="0">
                <a:solidFill>
                  <a:srgbClr val="663300"/>
                </a:solidFill>
                <a:hlinkClick r:id="rId2" action="ppaction://hlinksldjump"/>
              </a:rPr>
              <a:t> </a:t>
            </a:r>
            <a:r>
              <a:rPr lang="ru-RU" sz="2800" smtClean="0">
                <a:solidFill>
                  <a:srgbClr val="663300"/>
                </a:solidFill>
                <a:hlinkClick r:id="rId2" action="ppaction://hlinksldjump"/>
              </a:rPr>
              <a:t>Причины распада единого государства. </a:t>
            </a:r>
            <a:endParaRPr lang="ru-RU" sz="2800" smtClean="0">
              <a:solidFill>
                <a:srgbClr val="66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2. </a:t>
            </a:r>
            <a:r>
              <a:rPr lang="ru-RU" sz="2800" smtClean="0">
                <a:solidFill>
                  <a:srgbClr val="663300"/>
                </a:solidFill>
                <a:hlinkClick r:id="rId3" action="ppaction://hlinksldjump"/>
              </a:rPr>
              <a:t>Результат политического дробления Руси. </a:t>
            </a:r>
            <a:endParaRPr lang="ru-RU" sz="2800" smtClean="0">
              <a:solidFill>
                <a:srgbClr val="66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3.</a:t>
            </a:r>
            <a:r>
              <a:rPr lang="ru-RU" sz="2800" smtClean="0">
                <a:solidFill>
                  <a:srgbClr val="663300"/>
                </a:solidFill>
                <a:hlinkClick r:id="rId4" action="ppaction://hlinksldjump"/>
              </a:rPr>
              <a:t> Развитие отдельных русских земель в период политической раздробленности. </a:t>
            </a:r>
            <a:endParaRPr lang="ru-RU" sz="2800" smtClean="0">
              <a:solidFill>
                <a:srgbClr val="66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4. </a:t>
            </a:r>
            <a:r>
              <a:rPr lang="ru-RU" sz="2800" smtClean="0">
                <a:solidFill>
                  <a:srgbClr val="663300"/>
                </a:solidFill>
                <a:hlinkClick r:id="rId5" action="ppaction://hlinksldjump"/>
              </a:rPr>
              <a:t>Домашнее задание </a:t>
            </a:r>
            <a:endParaRPr lang="ru-RU" sz="2800" smtClean="0">
              <a:solidFill>
                <a:srgbClr val="66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5. </a:t>
            </a:r>
            <a:r>
              <a:rPr lang="ru-RU" sz="2800" smtClean="0">
                <a:solidFill>
                  <a:srgbClr val="663300"/>
                </a:solidFill>
                <a:hlinkClick r:id="rId6" action="ppaction://hlinksldjump"/>
              </a:rPr>
              <a:t>Рефлексия</a:t>
            </a:r>
            <a:endParaRPr lang="ru-RU" sz="2800" smtClean="0">
              <a:solidFill>
                <a:srgbClr val="6633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2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410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4106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410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411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4113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4115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4116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4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9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1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112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09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7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05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3" name="Picture 19" descr="136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20" descr="4a7659a0e6db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425" y="1341438"/>
            <a:ext cx="3203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3538" eaLnBrk="1" hangingPunct="1">
              <a:buFontTx/>
              <a:buNone/>
            </a:pPr>
            <a:r>
              <a:rPr lang="ru-RU" b="1" smtClean="0">
                <a:solidFill>
                  <a:srgbClr val="663300"/>
                </a:solidFill>
              </a:rPr>
              <a:t>6. </a:t>
            </a:r>
            <a:r>
              <a:rPr lang="ru-RU" smtClean="0">
                <a:solidFill>
                  <a:srgbClr val="663300"/>
                </a:solidFill>
              </a:rPr>
              <a:t>Общерусским столом на Руси </a:t>
            </a:r>
            <a:r>
              <a:rPr lang="en-US" smtClean="0">
                <a:solidFill>
                  <a:srgbClr val="663300"/>
                </a:solidFill>
              </a:rPr>
              <a:t>XII</a:t>
            </a:r>
            <a:r>
              <a:rPr lang="ru-RU" smtClean="0">
                <a:solidFill>
                  <a:srgbClr val="663300"/>
                </a:solidFill>
              </a:rPr>
              <a:t> в. НЕ являлось 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1) Переяславское княжество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2) Киевское княжество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3) Черниговское княжество</a:t>
            </a:r>
          </a:p>
          <a:p>
            <a:pPr marL="0" indent="3635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4) Великий Новгород 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175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175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175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175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176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1764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1765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1763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1760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1761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1758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1756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1754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2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9" name="Picture 2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54" name="Freeform 22"/>
          <p:cNvSpPr>
            <a:spLocks/>
          </p:cNvSpPr>
          <p:nvPr/>
        </p:nvSpPr>
        <p:spPr bwMode="auto">
          <a:xfrm>
            <a:off x="684213" y="2565400"/>
            <a:ext cx="6337300" cy="892175"/>
          </a:xfrm>
          <a:custGeom>
            <a:avLst/>
            <a:gdLst>
              <a:gd name="T0" fmla="*/ 176789562 w 3813"/>
              <a:gd name="T1" fmla="*/ 645160000 h 562"/>
              <a:gd name="T2" fmla="*/ 353577463 w 3813"/>
              <a:gd name="T3" fmla="*/ 393144375 h 562"/>
              <a:gd name="T4" fmla="*/ 707154925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732017152 w 3813"/>
              <a:gd name="T25" fmla="*/ 1151712200 h 562"/>
              <a:gd name="T26" fmla="*/ 176789562 w 3813"/>
              <a:gd name="T27" fmla="*/ 1060986575 h 562"/>
              <a:gd name="T28" fmla="*/ 102206206 w 3813"/>
              <a:gd name="T29" fmla="*/ 990422200 h 562"/>
              <a:gd name="T30" fmla="*/ 49721130 w 3813"/>
              <a:gd name="T31" fmla="*/ 854333763 h 562"/>
              <a:gd name="T32" fmla="*/ 176789562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261938" eaLnBrk="1" hangingPunct="1">
              <a:buFontTx/>
              <a:buNone/>
            </a:pPr>
            <a:r>
              <a:rPr lang="ru-RU" b="1" smtClean="0">
                <a:solidFill>
                  <a:srgbClr val="663300"/>
                </a:solidFill>
              </a:rPr>
              <a:t>7. </a:t>
            </a:r>
            <a:r>
              <a:rPr lang="ru-RU" smtClean="0">
                <a:solidFill>
                  <a:srgbClr val="663300"/>
                </a:solidFill>
              </a:rPr>
              <a:t>В период полицентризма на Руси боярские республики существовали в</a:t>
            </a:r>
            <a:r>
              <a:rPr lang="ru-RU" b="1" smtClean="0">
                <a:solidFill>
                  <a:srgbClr val="663300"/>
                </a:solidFill>
              </a:rPr>
              <a:t> </a:t>
            </a:r>
            <a:endParaRPr lang="ru-RU" smtClean="0">
              <a:solidFill>
                <a:srgbClr val="663300"/>
              </a:solidFill>
            </a:endParaRPr>
          </a:p>
          <a:p>
            <a:pPr marL="0" indent="2619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1) Киеве и Владимире</a:t>
            </a:r>
          </a:p>
          <a:p>
            <a:pPr marL="0" indent="2619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2) Владимире и Новгороде </a:t>
            </a:r>
          </a:p>
          <a:p>
            <a:pPr marL="0" indent="2619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3) Новгороде и Пскове</a:t>
            </a:r>
          </a:p>
          <a:p>
            <a:pPr marL="0" indent="261938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4) Пскове и Галиче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775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277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2779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27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278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2786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2788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2789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2787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2784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2785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2782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2780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2778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76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3" name="Picture 2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4250" y="115888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7" name="Freeform 21"/>
          <p:cNvSpPr>
            <a:spLocks/>
          </p:cNvSpPr>
          <p:nvPr/>
        </p:nvSpPr>
        <p:spPr bwMode="auto">
          <a:xfrm>
            <a:off x="611188" y="3716338"/>
            <a:ext cx="4824412" cy="892175"/>
          </a:xfrm>
          <a:custGeom>
            <a:avLst/>
            <a:gdLst>
              <a:gd name="T0" fmla="*/ 102455176 w 3813"/>
              <a:gd name="T1" fmla="*/ 645160000 h 562"/>
              <a:gd name="T2" fmla="*/ 204910352 w 3813"/>
              <a:gd name="T3" fmla="*/ 393144375 h 562"/>
              <a:gd name="T4" fmla="*/ 409821969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424229412 w 3813"/>
              <a:gd name="T25" fmla="*/ 1151712200 h 562"/>
              <a:gd name="T26" fmla="*/ 102455176 w 3813"/>
              <a:gd name="T27" fmla="*/ 1060986575 h 562"/>
              <a:gd name="T28" fmla="*/ 59231582 w 3813"/>
              <a:gd name="T29" fmla="*/ 990422200 h 562"/>
              <a:gd name="T30" fmla="*/ 28816151 w 3813"/>
              <a:gd name="T31" fmla="*/ 854333763 h 562"/>
              <a:gd name="T32" fmla="*/ 102455176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663300"/>
                </a:solidFill>
              </a:rPr>
              <a:t>8. </a:t>
            </a:r>
            <a:r>
              <a:rPr lang="ru-RU" smtClean="0">
                <a:solidFill>
                  <a:srgbClr val="663300"/>
                </a:solidFill>
              </a:rPr>
              <a:t>Самой обширной в </a:t>
            </a:r>
            <a:r>
              <a:rPr lang="en-US" smtClean="0">
                <a:solidFill>
                  <a:srgbClr val="663300"/>
                </a:solidFill>
              </a:rPr>
              <a:t>XII</a:t>
            </a:r>
            <a:r>
              <a:rPr lang="ru-RU" smtClean="0">
                <a:solidFill>
                  <a:srgbClr val="663300"/>
                </a:solidFill>
              </a:rPr>
              <a:t>–</a:t>
            </a:r>
            <a:r>
              <a:rPr lang="en-US" smtClean="0">
                <a:solidFill>
                  <a:srgbClr val="663300"/>
                </a:solidFill>
              </a:rPr>
              <a:t>XIII</a:t>
            </a:r>
            <a:r>
              <a:rPr lang="ru-RU" smtClean="0">
                <a:solidFill>
                  <a:srgbClr val="663300"/>
                </a:solidFill>
              </a:rPr>
              <a:t> вв. на Руси была территория</a:t>
            </a:r>
          </a:p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1) Владимиро-Суздальской Руси</a:t>
            </a:r>
          </a:p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2) Галицко-Волынской земли</a:t>
            </a:r>
          </a:p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3) Смоленского княжества</a:t>
            </a:r>
          </a:p>
          <a:p>
            <a:pPr marL="0" indent="0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4) Новгородской земли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799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3801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3803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380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380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381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3812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3813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3811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3808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3809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3806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3804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3802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800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7" name="Picture 2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1" name="Freeform 21"/>
          <p:cNvSpPr>
            <a:spLocks/>
          </p:cNvSpPr>
          <p:nvPr/>
        </p:nvSpPr>
        <p:spPr bwMode="auto">
          <a:xfrm>
            <a:off x="755650" y="4292600"/>
            <a:ext cx="6337300" cy="892175"/>
          </a:xfrm>
          <a:custGeom>
            <a:avLst/>
            <a:gdLst>
              <a:gd name="T0" fmla="*/ 176789562 w 3813"/>
              <a:gd name="T1" fmla="*/ 645160000 h 562"/>
              <a:gd name="T2" fmla="*/ 353577463 w 3813"/>
              <a:gd name="T3" fmla="*/ 393144375 h 562"/>
              <a:gd name="T4" fmla="*/ 707154925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732017152 w 3813"/>
              <a:gd name="T25" fmla="*/ 1151712200 h 562"/>
              <a:gd name="T26" fmla="*/ 176789562 w 3813"/>
              <a:gd name="T27" fmla="*/ 1060986575 h 562"/>
              <a:gd name="T28" fmla="*/ 102206206 w 3813"/>
              <a:gd name="T29" fmla="*/ 990422200 h 562"/>
              <a:gd name="T30" fmla="*/ 49721130 w 3813"/>
              <a:gd name="T31" fmla="*/ 854333763 h 562"/>
              <a:gd name="T32" fmla="*/ 176789562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b="1" smtClean="0">
                <a:solidFill>
                  <a:srgbClr val="663300"/>
                </a:solidFill>
              </a:rPr>
              <a:t>9.</a:t>
            </a:r>
            <a:r>
              <a:rPr lang="ru-RU" sz="2800" smtClean="0">
                <a:solidFill>
                  <a:srgbClr val="663300"/>
                </a:solidFill>
              </a:rPr>
              <a:t> А. Раздробленность – «время политического, экономического и культурного расцвета многих русских княжеств».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Б. Раздробленность – это «распад», «кризис», «ослабление Руси».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1)	верно только А 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2)	верно только Б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3)	верно А и Б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4)	неверно ни А, ни Б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3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34825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34827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3482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3483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34834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34836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4837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4835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4832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833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4830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4828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826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24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1" name="Picture 2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17" name="Freeform 21"/>
          <p:cNvSpPr>
            <a:spLocks/>
          </p:cNvSpPr>
          <p:nvPr/>
        </p:nvSpPr>
        <p:spPr bwMode="auto">
          <a:xfrm>
            <a:off x="468313" y="3789363"/>
            <a:ext cx="6337300" cy="892175"/>
          </a:xfrm>
          <a:custGeom>
            <a:avLst/>
            <a:gdLst>
              <a:gd name="T0" fmla="*/ 176789562 w 3813"/>
              <a:gd name="T1" fmla="*/ 645160000 h 562"/>
              <a:gd name="T2" fmla="*/ 353577463 w 3813"/>
              <a:gd name="T3" fmla="*/ 393144375 h 562"/>
              <a:gd name="T4" fmla="*/ 707154925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732017152 w 3813"/>
              <a:gd name="T25" fmla="*/ 1151712200 h 562"/>
              <a:gd name="T26" fmla="*/ 176789562 w 3813"/>
              <a:gd name="T27" fmla="*/ 1060986575 h 562"/>
              <a:gd name="T28" fmla="*/ 102206206 w 3813"/>
              <a:gd name="T29" fmla="*/ 990422200 h 562"/>
              <a:gd name="T30" fmla="*/ 49721130 w 3813"/>
              <a:gd name="T31" fmla="*/ 854333763 h 562"/>
              <a:gd name="T32" fmla="*/ 176789562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Рефлексия</a:t>
            </a:r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b="1" smtClean="0">
                <a:solidFill>
                  <a:srgbClr val="663300"/>
                </a:solidFill>
              </a:rPr>
              <a:t>10. </a:t>
            </a:r>
            <a:r>
              <a:rPr lang="ru-RU" sz="2800" smtClean="0">
                <a:solidFill>
                  <a:srgbClr val="663300"/>
                </a:solidFill>
              </a:rPr>
              <a:t>Укажите причины складывания полицентричной государственной структуры на Руси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А) запутанная система передачи княжеской власти по старшинству в роду 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Б) возрастание числа половецких набегов 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В) натуральный характер хозяйства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Г) различия в культурном развитии земель</a:t>
            </a:r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Д) сохранение языческих верований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-36513" y="0"/>
            <a:ext cx="9144001" cy="6973888"/>
            <a:chOff x="0" y="-73"/>
            <a:chExt cx="5760" cy="4393"/>
          </a:xfrm>
        </p:grpSpPr>
        <p:grpSp>
          <p:nvGrpSpPr>
            <p:cNvPr id="35849" name="Group 5"/>
            <p:cNvGrpSpPr>
              <a:grpSpLocks/>
            </p:cNvGrpSpPr>
            <p:nvPr/>
          </p:nvGrpSpPr>
          <p:grpSpPr bwMode="auto">
            <a:xfrm>
              <a:off x="0" y="-73"/>
              <a:ext cx="4966" cy="4393"/>
              <a:chOff x="0" y="-73"/>
              <a:chExt cx="4966" cy="4393"/>
            </a:xfrm>
          </p:grpSpPr>
          <p:grpSp>
            <p:nvGrpSpPr>
              <p:cNvPr id="35851" name="Group 6"/>
              <p:cNvGrpSpPr>
                <a:grpSpLocks/>
              </p:cNvGrpSpPr>
              <p:nvPr/>
            </p:nvGrpSpPr>
            <p:grpSpPr bwMode="auto">
              <a:xfrm>
                <a:off x="0" y="-73"/>
                <a:ext cx="4298" cy="4393"/>
                <a:chOff x="0" y="-73"/>
                <a:chExt cx="5012" cy="4393"/>
              </a:xfrm>
            </p:grpSpPr>
            <p:grpSp>
              <p:nvGrpSpPr>
                <p:cNvPr id="35853" name="Group 7"/>
                <p:cNvGrpSpPr>
                  <a:grpSpLocks/>
                </p:cNvGrpSpPr>
                <p:nvPr/>
              </p:nvGrpSpPr>
              <p:grpSpPr bwMode="auto">
                <a:xfrm>
                  <a:off x="0" y="-73"/>
                  <a:ext cx="4014" cy="4393"/>
                  <a:chOff x="0" y="-73"/>
                  <a:chExt cx="4014" cy="4393"/>
                </a:xfrm>
              </p:grpSpPr>
              <p:grpSp>
                <p:nvGrpSpPr>
                  <p:cNvPr id="3585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-73"/>
                    <a:ext cx="3162" cy="4393"/>
                    <a:chOff x="0" y="-73"/>
                    <a:chExt cx="3162" cy="4393"/>
                  </a:xfrm>
                </p:grpSpPr>
                <p:grpSp>
                  <p:nvGrpSpPr>
                    <p:cNvPr id="3585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73"/>
                      <a:ext cx="1983" cy="4393"/>
                      <a:chOff x="0" y="-73"/>
                      <a:chExt cx="1983" cy="4393"/>
                    </a:xfrm>
                  </p:grpSpPr>
                  <p:grpSp>
                    <p:nvGrpSpPr>
                      <p:cNvPr id="3586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73"/>
                        <a:ext cx="1383" cy="4393"/>
                        <a:chOff x="0" y="-73"/>
                        <a:chExt cx="1383" cy="4393"/>
                      </a:xfrm>
                    </p:grpSpPr>
                    <p:pic>
                      <p:nvPicPr>
                        <p:cNvPr id="35862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-73"/>
                          <a:ext cx="431" cy="43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35863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5861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5858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5859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5856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5854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5852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850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5" name="Picture 20" descr="7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05850" y="0"/>
            <a:ext cx="438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65" name="Freeform 21"/>
          <p:cNvSpPr>
            <a:spLocks/>
          </p:cNvSpPr>
          <p:nvPr/>
        </p:nvSpPr>
        <p:spPr bwMode="auto">
          <a:xfrm>
            <a:off x="468313" y="2852738"/>
            <a:ext cx="8207375" cy="1152525"/>
          </a:xfrm>
          <a:custGeom>
            <a:avLst/>
            <a:gdLst>
              <a:gd name="T0" fmla="*/ 296520211 w 3813"/>
              <a:gd name="T1" fmla="*/ 1076634715 h 562"/>
              <a:gd name="T2" fmla="*/ 593040422 w 3813"/>
              <a:gd name="T3" fmla="*/ 656073831 h 562"/>
              <a:gd name="T4" fmla="*/ 1186082997 w 3813"/>
              <a:gd name="T5" fmla="*/ 349065370 h 562"/>
              <a:gd name="T6" fmla="*/ 2147483647 w 3813"/>
              <a:gd name="T7" fmla="*/ 307008461 h 562"/>
              <a:gd name="T8" fmla="*/ 2147483647 w 3813"/>
              <a:gd name="T9" fmla="*/ 424764934 h 562"/>
              <a:gd name="T10" fmla="*/ 2147483647 w 3813"/>
              <a:gd name="T11" fmla="*/ 618223023 h 562"/>
              <a:gd name="T12" fmla="*/ 2147483647 w 3813"/>
              <a:gd name="T13" fmla="*/ 1000933100 h 562"/>
              <a:gd name="T14" fmla="*/ 2147483647 w 3813"/>
              <a:gd name="T15" fmla="*/ 1732708546 h 562"/>
              <a:gd name="T16" fmla="*/ 2147483647 w 3813"/>
              <a:gd name="T17" fmla="*/ 1921960534 h 562"/>
              <a:gd name="T18" fmla="*/ 2147483647 w 3813"/>
              <a:gd name="T19" fmla="*/ 2147483647 h 562"/>
              <a:gd name="T20" fmla="*/ 2147483647 w 3813"/>
              <a:gd name="T21" fmla="*/ 2147483647 h 562"/>
              <a:gd name="T22" fmla="*/ 2147483647 w 3813"/>
              <a:gd name="T23" fmla="*/ 2039717007 h 562"/>
              <a:gd name="T24" fmla="*/ 1227780681 w 3813"/>
              <a:gd name="T25" fmla="*/ 1921960534 h 562"/>
              <a:gd name="T26" fmla="*/ 296520211 w 3813"/>
              <a:gd name="T27" fmla="*/ 1770557303 h 562"/>
              <a:gd name="T28" fmla="*/ 171425007 w 3813"/>
              <a:gd name="T29" fmla="*/ 1652800829 h 562"/>
              <a:gd name="T30" fmla="*/ 83395368 w 3813"/>
              <a:gd name="T31" fmla="*/ 1425698034 h 562"/>
              <a:gd name="T32" fmla="*/ 296520211 w 3813"/>
              <a:gd name="T33" fmla="*/ 1076634715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66" name="Freeform 22"/>
          <p:cNvSpPr>
            <a:spLocks/>
          </p:cNvSpPr>
          <p:nvPr/>
        </p:nvSpPr>
        <p:spPr bwMode="auto">
          <a:xfrm>
            <a:off x="468313" y="3789363"/>
            <a:ext cx="8064500" cy="892175"/>
          </a:xfrm>
          <a:custGeom>
            <a:avLst/>
            <a:gdLst>
              <a:gd name="T0" fmla="*/ 286286577 w 3813"/>
              <a:gd name="T1" fmla="*/ 645160000 h 562"/>
              <a:gd name="T2" fmla="*/ 572573155 w 3813"/>
              <a:gd name="T3" fmla="*/ 393144375 h 562"/>
              <a:gd name="T4" fmla="*/ 1145146310 w 3813"/>
              <a:gd name="T5" fmla="*/ 209173763 h 562"/>
              <a:gd name="T6" fmla="*/ 2147483647 w 3813"/>
              <a:gd name="T7" fmla="*/ 183972200 h 562"/>
              <a:gd name="T8" fmla="*/ 2147483647 w 3813"/>
              <a:gd name="T9" fmla="*/ 254536575 h 562"/>
              <a:gd name="T10" fmla="*/ 2147483647 w 3813"/>
              <a:gd name="T11" fmla="*/ 370463763 h 562"/>
              <a:gd name="T12" fmla="*/ 2147483647 w 3813"/>
              <a:gd name="T13" fmla="*/ 599797188 h 562"/>
              <a:gd name="T14" fmla="*/ 2147483647 w 3813"/>
              <a:gd name="T15" fmla="*/ 1038304375 h 562"/>
              <a:gd name="T16" fmla="*/ 2147483647 w 3813"/>
              <a:gd name="T17" fmla="*/ 1151712200 h 562"/>
              <a:gd name="T18" fmla="*/ 2147483647 w 3813"/>
              <a:gd name="T19" fmla="*/ 1383566575 h 562"/>
              <a:gd name="T20" fmla="*/ 2147483647 w 3813"/>
              <a:gd name="T21" fmla="*/ 1290320000 h 562"/>
              <a:gd name="T22" fmla="*/ 2147483647 w 3813"/>
              <a:gd name="T23" fmla="*/ 1222276575 h 562"/>
              <a:gd name="T24" fmla="*/ 1185405360 w 3813"/>
              <a:gd name="T25" fmla="*/ 1151712200 h 562"/>
              <a:gd name="T26" fmla="*/ 286286577 w 3813"/>
              <a:gd name="T27" fmla="*/ 1060986575 h 562"/>
              <a:gd name="T28" fmla="*/ 165509428 w 3813"/>
              <a:gd name="T29" fmla="*/ 990422200 h 562"/>
              <a:gd name="T30" fmla="*/ 80518100 w 3813"/>
              <a:gd name="T31" fmla="*/ 854333763 h 562"/>
              <a:gd name="T32" fmla="*/ 286286577 w 3813"/>
              <a:gd name="T33" fmla="*/ 645160000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67" name="Freeform 23"/>
          <p:cNvSpPr>
            <a:spLocks/>
          </p:cNvSpPr>
          <p:nvPr/>
        </p:nvSpPr>
        <p:spPr bwMode="auto">
          <a:xfrm>
            <a:off x="684213" y="4437063"/>
            <a:ext cx="7848600" cy="576262"/>
          </a:xfrm>
          <a:custGeom>
            <a:avLst/>
            <a:gdLst>
              <a:gd name="T0" fmla="*/ 271162646 w 3813"/>
              <a:gd name="T1" fmla="*/ 269158445 h 562"/>
              <a:gd name="T2" fmla="*/ 542327351 w 3813"/>
              <a:gd name="T3" fmla="*/ 164018315 h 562"/>
              <a:gd name="T4" fmla="*/ 1084652643 w 3813"/>
              <a:gd name="T5" fmla="*/ 87265754 h 562"/>
              <a:gd name="T6" fmla="*/ 2147483647 w 3813"/>
              <a:gd name="T7" fmla="*/ 76752561 h 562"/>
              <a:gd name="T8" fmla="*/ 2147483647 w 3813"/>
              <a:gd name="T9" fmla="*/ 106191141 h 562"/>
              <a:gd name="T10" fmla="*/ 2147483647 w 3813"/>
              <a:gd name="T11" fmla="*/ 154555109 h 562"/>
              <a:gd name="T12" fmla="*/ 2147483647 w 3813"/>
              <a:gd name="T13" fmla="*/ 250233058 h 562"/>
              <a:gd name="T14" fmla="*/ 2147483647 w 3813"/>
              <a:gd name="T15" fmla="*/ 433175735 h 562"/>
              <a:gd name="T16" fmla="*/ 2147483647 w 3813"/>
              <a:gd name="T17" fmla="*/ 480488691 h 562"/>
              <a:gd name="T18" fmla="*/ 2147483647 w 3813"/>
              <a:gd name="T19" fmla="*/ 577217652 h 562"/>
              <a:gd name="T20" fmla="*/ 2147483647 w 3813"/>
              <a:gd name="T21" fmla="*/ 538315865 h 562"/>
              <a:gd name="T22" fmla="*/ 2147483647 w 3813"/>
              <a:gd name="T23" fmla="*/ 509928297 h 562"/>
              <a:gd name="T24" fmla="*/ 1122784118 w 3813"/>
              <a:gd name="T25" fmla="*/ 480488691 h 562"/>
              <a:gd name="T26" fmla="*/ 271162646 w 3813"/>
              <a:gd name="T27" fmla="*/ 442638942 h 562"/>
              <a:gd name="T28" fmla="*/ 156766162 w 3813"/>
              <a:gd name="T29" fmla="*/ 413199336 h 562"/>
              <a:gd name="T30" fmla="*/ 76265009 w 3813"/>
              <a:gd name="T31" fmla="*/ 356424199 h 562"/>
              <a:gd name="T32" fmla="*/ 271162646 w 3813"/>
              <a:gd name="T33" fmla="*/ 269158445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13" h="562">
                <a:moveTo>
                  <a:pt x="64" y="256"/>
                </a:moveTo>
                <a:cubicBezTo>
                  <a:pt x="36" y="172"/>
                  <a:pt x="62" y="172"/>
                  <a:pt x="128" y="156"/>
                </a:cubicBezTo>
                <a:cubicBezTo>
                  <a:pt x="145" y="104"/>
                  <a:pt x="203" y="83"/>
                  <a:pt x="256" y="83"/>
                </a:cubicBezTo>
                <a:cubicBezTo>
                  <a:pt x="997" y="77"/>
                  <a:pt x="1737" y="76"/>
                  <a:pt x="2478" y="73"/>
                </a:cubicBezTo>
                <a:cubicBezTo>
                  <a:pt x="2825" y="67"/>
                  <a:pt x="3381" y="0"/>
                  <a:pt x="3694" y="101"/>
                </a:cubicBezTo>
                <a:cubicBezTo>
                  <a:pt x="3722" y="119"/>
                  <a:pt x="3749" y="128"/>
                  <a:pt x="3776" y="147"/>
                </a:cubicBezTo>
                <a:cubicBezTo>
                  <a:pt x="3798" y="214"/>
                  <a:pt x="3785" y="184"/>
                  <a:pt x="3813" y="238"/>
                </a:cubicBezTo>
                <a:cubicBezTo>
                  <a:pt x="3810" y="296"/>
                  <a:pt x="3809" y="354"/>
                  <a:pt x="3804" y="412"/>
                </a:cubicBezTo>
                <a:cubicBezTo>
                  <a:pt x="3801" y="445"/>
                  <a:pt x="3790" y="438"/>
                  <a:pt x="3767" y="457"/>
                </a:cubicBezTo>
                <a:cubicBezTo>
                  <a:pt x="3639" y="562"/>
                  <a:pt x="3605" y="539"/>
                  <a:pt x="3420" y="549"/>
                </a:cubicBezTo>
                <a:cubicBezTo>
                  <a:pt x="2956" y="542"/>
                  <a:pt x="2493" y="525"/>
                  <a:pt x="2030" y="512"/>
                </a:cubicBezTo>
                <a:cubicBezTo>
                  <a:pt x="1859" y="491"/>
                  <a:pt x="1692" y="490"/>
                  <a:pt x="1518" y="485"/>
                </a:cubicBezTo>
                <a:cubicBezTo>
                  <a:pt x="1061" y="374"/>
                  <a:pt x="1744" y="469"/>
                  <a:pt x="265" y="457"/>
                </a:cubicBezTo>
                <a:cubicBezTo>
                  <a:pt x="200" y="435"/>
                  <a:pt x="130" y="442"/>
                  <a:pt x="64" y="421"/>
                </a:cubicBezTo>
                <a:cubicBezTo>
                  <a:pt x="55" y="412"/>
                  <a:pt x="43" y="404"/>
                  <a:pt x="37" y="393"/>
                </a:cubicBezTo>
                <a:cubicBezTo>
                  <a:pt x="28" y="376"/>
                  <a:pt x="18" y="339"/>
                  <a:pt x="18" y="339"/>
                </a:cubicBezTo>
                <a:cubicBezTo>
                  <a:pt x="29" y="203"/>
                  <a:pt x="0" y="192"/>
                  <a:pt x="64" y="256"/>
                </a:cubicBezTo>
                <a:close/>
              </a:path>
            </a:pathLst>
          </a:custGeom>
          <a:noFill/>
          <a:ln w="38100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5" grpId="0" animBg="1"/>
      <p:bldP spid="236566" grpId="0" animBg="1"/>
      <p:bldP spid="2365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latin typeface="Arial Black" pitchFamily="34" charset="0"/>
              </a:rPr>
              <a:t>Литература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755650" y="1600200"/>
            <a:ext cx="7920038" cy="5257800"/>
          </a:xfrm>
        </p:spPr>
        <p:txBody>
          <a:bodyPr/>
          <a:lstStyle/>
          <a:p>
            <a:pPr marL="0" indent="0" algn="just"/>
            <a:r>
              <a:rPr lang="ru-RU" sz="240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990000"/>
                </a:solidFill>
              </a:rPr>
              <a:t>Данилов А.А. История России IX–XIX вв. Справочные материалы. М, 1998. </a:t>
            </a:r>
          </a:p>
          <a:p>
            <a:pPr marL="0" indent="0" algn="just"/>
            <a:r>
              <a:rPr lang="ru-RU" sz="2000" smtClean="0">
                <a:solidFill>
                  <a:srgbClr val="990000"/>
                </a:solidFill>
              </a:rPr>
              <a:t>Журавлева О. Н. История России,10 класс, Тестовые задания.</a:t>
            </a:r>
          </a:p>
          <a:p>
            <a:pPr marL="0" indent="0" algn="just"/>
            <a:r>
              <a:rPr lang="ru-RU" sz="2000" smtClean="0">
                <a:solidFill>
                  <a:srgbClr val="990000"/>
                </a:solidFill>
              </a:rPr>
              <a:t>Карамзин Н.М. История государства российского. </a:t>
            </a:r>
            <a:r>
              <a:rPr lang="ru-RU" sz="2000" smtClean="0">
                <a:solidFill>
                  <a:srgbClr val="990000"/>
                </a:solidFill>
                <a:hlinkClick r:id="rId2"/>
              </a:rPr>
              <a:t>http://www.bibliotekar.ru/karamzin/index.htm</a:t>
            </a:r>
            <a:endParaRPr lang="ru-RU" sz="2000" smtClean="0">
              <a:solidFill>
                <a:srgbClr val="990000"/>
              </a:solidFill>
            </a:endParaRPr>
          </a:p>
          <a:p>
            <a:pPr marL="0" indent="0" algn="just"/>
            <a:r>
              <a:rPr lang="ru-RU" sz="2000" smtClean="0">
                <a:solidFill>
                  <a:srgbClr val="990000"/>
                </a:solidFill>
              </a:rPr>
              <a:t> Ключевский В.О. Русская история. Полный курс лекций. </a:t>
            </a:r>
            <a:r>
              <a:rPr lang="ru-RU" sz="2000" smtClean="0">
                <a:solidFill>
                  <a:srgbClr val="990000"/>
                </a:solidFill>
                <a:hlinkClick r:id="rId3"/>
              </a:rPr>
              <a:t>http://www.bibliotekar.ru/rusKluch/</a:t>
            </a:r>
            <a:endParaRPr lang="ru-RU" sz="2000" smtClean="0">
              <a:solidFill>
                <a:srgbClr val="990000"/>
              </a:solidFill>
            </a:endParaRPr>
          </a:p>
          <a:p>
            <a:pPr marL="0" indent="0" eaLnBrk="1" hangingPunct="1"/>
            <a:r>
              <a:rPr lang="ru-RU" sz="2000" smtClean="0">
                <a:solidFill>
                  <a:srgbClr val="990000"/>
                </a:solidFill>
              </a:rPr>
              <a:t>Козленко С.И., Тороп В.В. История России с древнейших времен до конца </a:t>
            </a:r>
            <a:r>
              <a:rPr lang="en-US" sz="2000" smtClean="0">
                <a:solidFill>
                  <a:srgbClr val="990000"/>
                </a:solidFill>
              </a:rPr>
              <a:t>XVII</a:t>
            </a:r>
            <a:r>
              <a:rPr lang="ru-RU" sz="2000" smtClean="0">
                <a:solidFill>
                  <a:srgbClr val="990000"/>
                </a:solidFill>
              </a:rPr>
              <a:t> в., М. «Просвещение», 2006</a:t>
            </a:r>
          </a:p>
          <a:p>
            <a:pPr marL="0" indent="0" eaLnBrk="1" hangingPunct="1"/>
            <a:r>
              <a:rPr lang="ru-RU" sz="2000" smtClean="0">
                <a:solidFill>
                  <a:srgbClr val="990000"/>
                </a:solidFill>
                <a:cs typeface="Times New Roman" pitchFamily="18" charset="0"/>
              </a:rPr>
              <a:t>Сахаров А.Н. История России с древнейших времен до конца </a:t>
            </a:r>
            <a:r>
              <a:rPr lang="en-US" sz="2000" smtClean="0">
                <a:solidFill>
                  <a:srgbClr val="990000"/>
                </a:solidFill>
                <a:cs typeface="Times New Roman" pitchFamily="18" charset="0"/>
              </a:rPr>
              <a:t>XVII</a:t>
            </a:r>
            <a:r>
              <a:rPr lang="ru-RU" sz="2000" smtClean="0">
                <a:solidFill>
                  <a:srgbClr val="990000"/>
                </a:solidFill>
                <a:cs typeface="Times New Roman" pitchFamily="18" charset="0"/>
              </a:rPr>
              <a:t> века.  10 класс. – М. ;«Русское слово», 2012.</a:t>
            </a:r>
          </a:p>
          <a:p>
            <a:pPr marL="0" indent="0" eaLnBrk="1" hangingPunct="1"/>
            <a:r>
              <a:rPr lang="ru-RU" sz="2000" smtClean="0">
                <a:solidFill>
                  <a:srgbClr val="990000"/>
                </a:solidFill>
                <a:cs typeface="Times New Roman" pitchFamily="18" charset="0"/>
              </a:rPr>
              <a:t>Серов Б.Н., Лагно А.Р., Поурочные разработки по истории России. 10 кл., М., «Вако», 2005</a:t>
            </a:r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38" y="-20638"/>
            <a:ext cx="58737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 Black" pitchFamily="34" charset="0"/>
              </a:rPr>
              <a:t>Термины и понятия</a:t>
            </a:r>
            <a:r>
              <a:rPr lang="ru-RU" b="1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8388350" cy="4565650"/>
          </a:xfrm>
          <a:ln>
            <a:solidFill>
              <a:srgbClr val="FFFF99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Боярская республика</a:t>
            </a:r>
            <a:endParaRPr lang="en-US" sz="2800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Вотчина</a:t>
            </a:r>
            <a:endParaRPr lang="en-US" sz="2800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Вече  </a:t>
            </a:r>
            <a:endParaRPr lang="en-US" sz="2800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Княжеский съезд (снем</a:t>
            </a:r>
            <a:r>
              <a:rPr lang="en-US" sz="2800" b="1" smtClean="0">
                <a:solidFill>
                  <a:srgbClr val="663300"/>
                </a:solidFill>
              </a:rPr>
              <a:t>)</a:t>
            </a:r>
            <a:endParaRPr lang="ru-RU" sz="2800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Натуральное хозяйство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Политическая раздробленность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Посадник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Тысяцкий 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Уделы</a:t>
            </a:r>
            <a:endParaRPr lang="en-US" sz="2800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663300"/>
                </a:solidFill>
              </a:rPr>
              <a:t>Феодальный иммунитет</a:t>
            </a:r>
            <a:endParaRPr lang="ru-RU" b="1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b="1" smtClean="0">
              <a:solidFill>
                <a:srgbClr val="663300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6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5128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513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513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513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5137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5139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5140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5138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5135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136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5133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131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9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7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20" descr="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Arial Black" pitchFamily="34" charset="0"/>
              </a:rPr>
              <a:t>Основные даты и события</a:t>
            </a:r>
            <a:r>
              <a:rPr lang="ru-RU" sz="4000" smtClean="0">
                <a:solidFill>
                  <a:srgbClr val="663300"/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rgbClr val="663300"/>
                </a:solidFill>
                <a:latin typeface="Arial Black" pitchFamily="34" charset="0"/>
              </a:rPr>
            </a:br>
            <a:endParaRPr lang="ru-RU" sz="4000" smtClean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5183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30-е гг. XII в.</a:t>
            </a:r>
            <a:r>
              <a:rPr lang="ru-RU" sz="2400" smtClean="0">
                <a:solidFill>
                  <a:srgbClr val="663300"/>
                </a:solidFill>
              </a:rPr>
              <a:t> — условная дата начала феодальной раздробленности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1097 г.</a:t>
            </a:r>
            <a:r>
              <a:rPr lang="ru-RU" sz="2400" smtClean="0">
                <a:solidFill>
                  <a:srgbClr val="663300"/>
                </a:solidFill>
              </a:rPr>
              <a:t> – княжеский съезд(снем) в Любече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1125-1157гг.-</a:t>
            </a:r>
            <a:r>
              <a:rPr lang="ru-RU" sz="2400" smtClean="0">
                <a:solidFill>
                  <a:srgbClr val="663300"/>
                </a:solidFill>
              </a:rPr>
              <a:t> Правление князя Юрия Долгорукого в Киеве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663300"/>
                </a:solidFill>
              </a:rPr>
              <a:t>1136 г. – Изгнание князя Всевоволода из Новгорода</a:t>
            </a:r>
            <a:endParaRPr lang="en-US" sz="2400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1147 г.</a:t>
            </a:r>
            <a:r>
              <a:rPr lang="ru-RU" sz="2400" smtClean="0">
                <a:solidFill>
                  <a:srgbClr val="663300"/>
                </a:solidFill>
              </a:rPr>
              <a:t> — первое летописное упоминание о Москве</a:t>
            </a:r>
            <a:endParaRPr lang="en-US" sz="2400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1157—1174 гг.</a:t>
            </a:r>
            <a:r>
              <a:rPr lang="ru-RU" sz="2400" smtClean="0">
                <a:solidFill>
                  <a:srgbClr val="663300"/>
                </a:solidFill>
              </a:rPr>
              <a:t> — княжение Андрея Боголюбского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1176—1212 гг.</a:t>
            </a:r>
            <a:r>
              <a:rPr lang="ru-RU" sz="2400" smtClean="0">
                <a:solidFill>
                  <a:srgbClr val="663300"/>
                </a:solidFill>
              </a:rPr>
              <a:t> — княжение Всеволода Большое Гнездо</a:t>
            </a:r>
            <a:endParaRPr lang="en-US" sz="2400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663300"/>
                </a:solidFill>
              </a:rPr>
              <a:t>1211- 1264 </a:t>
            </a:r>
            <a:r>
              <a:rPr lang="ru-RU" sz="2400" b="1" i="1" smtClean="0">
                <a:solidFill>
                  <a:srgbClr val="663300"/>
                </a:solidFill>
              </a:rPr>
              <a:t>гг.-</a:t>
            </a:r>
            <a:r>
              <a:rPr lang="ru-RU" sz="2400" smtClean="0">
                <a:solidFill>
                  <a:srgbClr val="663300"/>
                </a:solidFill>
              </a:rPr>
              <a:t> княжение Даниила Галицкого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1216 г</a:t>
            </a:r>
            <a:r>
              <a:rPr lang="ru-RU" sz="2400" smtClean="0">
                <a:solidFill>
                  <a:srgbClr val="663300"/>
                </a:solidFill>
              </a:rPr>
              <a:t>.- битва русских князей  на р. Липице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663300"/>
                </a:solidFill>
              </a:rPr>
              <a:t>1223 г.</a:t>
            </a:r>
            <a:r>
              <a:rPr lang="ru-RU" sz="2400" smtClean="0">
                <a:solidFill>
                  <a:srgbClr val="663300"/>
                </a:solidFill>
              </a:rPr>
              <a:t> – битва на р. Калке русско-половецких и монгольских войск.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solidFill>
                <a:srgbClr val="663300"/>
              </a:solidFill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50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615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6154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615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615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6161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6163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6164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6162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6159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160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6157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6155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53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1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20" descr="7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Arial Black" pitchFamily="34" charset="0"/>
              </a:rPr>
              <a:t>ПРИЧИНЫ  РАСПАДА ЕДИНОГО ГОСУДАРСТВА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7786688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Задание: По ходу лекции, заполнить таблицу «Причины политической раздробленности стран</a:t>
            </a:r>
            <a:r>
              <a:rPr lang="ru-RU" sz="2000" smtClean="0">
                <a:solidFill>
                  <a:srgbClr val="663300"/>
                </a:solidFill>
              </a:rPr>
              <a:t> »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90" name="Group 5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719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7194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719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719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7201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7203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7204" name="Picture 12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7202" name="Picture 13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7199" name="Picture 14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200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7197" name="Picture 16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7195" name="Picture 17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193" name="Picture 18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91" name="Picture 19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9724" name="Group 44"/>
          <p:cNvGraphicFramePr>
            <a:graphicFrameLocks noGrp="1"/>
          </p:cNvGraphicFramePr>
          <p:nvPr>
            <p:ph sz="half" idx="2"/>
          </p:nvPr>
        </p:nvGraphicFramePr>
        <p:xfrm>
          <a:off x="755650" y="2492375"/>
          <a:ext cx="7921625" cy="938213"/>
        </p:xfrm>
        <a:graphic>
          <a:graphicData uri="http://schemas.openxmlformats.org/drawingml/2006/table">
            <a:tbl>
              <a:tblPr/>
              <a:tblGrid>
                <a:gridCol w="2640013"/>
                <a:gridCol w="2641600"/>
                <a:gridCol w="26400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Русь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Германия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2051050" y="3860800"/>
            <a:ext cx="5976938" cy="2089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Вспомните, что означает понятие 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«</a:t>
            </a:r>
            <a:r>
              <a:rPr lang="ru-RU" sz="2400" b="1">
                <a:solidFill>
                  <a:srgbClr val="663300"/>
                </a:solidFill>
                <a:hlinkClick r:id="rId5" action="ppaction://hlinksldjump"/>
              </a:rPr>
              <a:t>феодальная раздробленность</a:t>
            </a:r>
            <a:r>
              <a:rPr lang="ru-RU" sz="2400" b="1">
                <a:solidFill>
                  <a:srgbClr val="663300"/>
                </a:solidFill>
              </a:rPr>
              <a:t>?»,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 чем она вызвана, где, когда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 мы знакомились с ее проявлением?</a:t>
            </a:r>
          </a:p>
        </p:txBody>
      </p:sp>
      <p:sp>
        <p:nvSpPr>
          <p:cNvPr id="199722" name="Text Box 42"/>
          <p:cNvSpPr txBox="1">
            <a:spLocks noChangeArrowheads="1"/>
          </p:cNvSpPr>
          <p:nvPr/>
        </p:nvSpPr>
        <p:spPr bwMode="auto">
          <a:xfrm>
            <a:off x="900113" y="3716338"/>
            <a:ext cx="930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6633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7189" name="Picture 43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9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9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21" grpId="0" animBg="1"/>
      <p:bldP spid="199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49" name="Picture 21" descr="europe-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0"/>
            <a:ext cx="633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50" name="Picture 22" descr="e9b125153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0"/>
            <a:ext cx="6983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2" name="Picture 4" descr="france1337_14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6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820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8204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820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82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8211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8213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8214" name="Picture 13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6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8212" name="Picture 14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7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8209" name="Picture 15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7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210" name="Picture 1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7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8207" name="Picture 17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205" name="Picture 18" descr="136"/>
                <p:cNvPicPr>
                  <a:picLocks noChangeAspect="1" noChangeArrowheads="1" noCrop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03" name="Picture 19" descr="136"/>
              <p:cNvPicPr>
                <a:picLocks noChangeAspect="1" noChangeArrowheads="1" noCrop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1" name="Picture 20" descr="136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1751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4868863"/>
            <a:ext cx="485775" cy="615950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24" descr="7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601075" y="0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Arial Black" pitchFamily="34" charset="0"/>
              </a:rPr>
              <a:t>ПРИЧИНЫ  РАСПАДА ЕДИНОГО ГОСУДАРСТВА</a:t>
            </a:r>
          </a:p>
        </p:txBody>
      </p:sp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42" name="Group 27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9244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9246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924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925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9253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9255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9256" name="Picture 34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9254" name="Picture 35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9251" name="Picture 3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9252" name="Picture 37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9249" name="Picture 38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9247" name="Picture 39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245" name="Picture 40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43" name="Picture 41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0" name="Picture 42" descr="73">
            <a:hlinkClick r:id="rId5" action="ppaction://hlinksldjump"/>
          </p:cNvPr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601075" y="188913"/>
            <a:ext cx="542925" cy="752475"/>
          </a:xfrm>
        </p:spPr>
      </p:pic>
      <p:sp>
        <p:nvSpPr>
          <p:cNvPr id="9221" name="Text Box 43"/>
          <p:cNvSpPr txBox="1">
            <a:spLocks noChangeArrowheads="1"/>
          </p:cNvSpPr>
          <p:nvPr/>
        </p:nvSpPr>
        <p:spPr bwMode="auto">
          <a:xfrm>
            <a:off x="1908175" y="1557338"/>
            <a:ext cx="5172075" cy="5286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663300"/>
                </a:solidFill>
                <a:latin typeface="Arial Black" pitchFamily="34" charset="0"/>
              </a:rPr>
              <a:t>начало </a:t>
            </a:r>
            <a:r>
              <a:rPr lang="en-US" sz="2800" b="1">
                <a:solidFill>
                  <a:srgbClr val="663300"/>
                </a:solidFill>
                <a:latin typeface="Arial Black" pitchFamily="34" charset="0"/>
              </a:rPr>
              <a:t>XII –</a:t>
            </a:r>
            <a:r>
              <a:rPr lang="ru-RU" sz="2800" b="1">
                <a:solidFill>
                  <a:srgbClr val="663300"/>
                </a:solidFill>
                <a:latin typeface="Arial Black" pitchFamily="34" charset="0"/>
              </a:rPr>
              <a:t>конец </a:t>
            </a:r>
            <a:r>
              <a:rPr lang="en-US" sz="2800" b="1">
                <a:solidFill>
                  <a:srgbClr val="663300"/>
                </a:solidFill>
                <a:latin typeface="Arial Black" pitchFamily="34" charset="0"/>
              </a:rPr>
              <a:t>XV </a:t>
            </a:r>
            <a:r>
              <a:rPr lang="ru-RU" sz="2800" b="1">
                <a:solidFill>
                  <a:srgbClr val="663300"/>
                </a:solidFill>
                <a:latin typeface="Arial Black" pitchFamily="34" charset="0"/>
              </a:rPr>
              <a:t>вв.</a:t>
            </a:r>
          </a:p>
        </p:txBody>
      </p:sp>
      <p:sp>
        <p:nvSpPr>
          <p:cNvPr id="9222" name="Oval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7088" y="2492375"/>
            <a:ext cx="792162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1.</a:t>
            </a:r>
            <a:endParaRPr lang="ru-RU" sz="24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3" name="Oval 5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5963" y="2636838"/>
            <a:ext cx="792162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5.</a:t>
            </a:r>
            <a:endParaRPr lang="ru-RU" sz="24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4" name="Oval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2708275"/>
            <a:ext cx="792162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2.</a:t>
            </a:r>
            <a:endParaRPr lang="ru-RU" sz="24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5" name="Oval 5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32138" y="2781300"/>
            <a:ext cx="792162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3.</a:t>
            </a:r>
            <a:endParaRPr lang="ru-RU" sz="24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6" name="Oval 5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356100" y="2781300"/>
            <a:ext cx="792163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4.</a:t>
            </a:r>
            <a:endParaRPr lang="ru-RU" sz="24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7" name="Oval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35825" y="2205038"/>
            <a:ext cx="792163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663300"/>
                </a:solidFill>
                <a:latin typeface="Arial Black" pitchFamily="34" charset="0"/>
                <a:hlinkClick r:id="rId8" action="ppaction://hlinksldjump"/>
              </a:rPr>
              <a:t>6.</a:t>
            </a:r>
            <a:endParaRPr lang="ru-RU" sz="240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9228" name="Line 59"/>
          <p:cNvSpPr>
            <a:spLocks noChangeShapeType="1"/>
          </p:cNvSpPr>
          <p:nvPr/>
        </p:nvSpPr>
        <p:spPr bwMode="auto">
          <a:xfrm flipH="1">
            <a:off x="1547813" y="2205038"/>
            <a:ext cx="503237" cy="36036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60"/>
          <p:cNvSpPr>
            <a:spLocks noChangeShapeType="1"/>
          </p:cNvSpPr>
          <p:nvPr/>
        </p:nvSpPr>
        <p:spPr bwMode="auto">
          <a:xfrm flipH="1">
            <a:off x="2411413" y="2205038"/>
            <a:ext cx="431800" cy="50323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61"/>
          <p:cNvSpPr>
            <a:spLocks noChangeShapeType="1"/>
          </p:cNvSpPr>
          <p:nvPr/>
        </p:nvSpPr>
        <p:spPr bwMode="auto">
          <a:xfrm>
            <a:off x="6588125" y="2133600"/>
            <a:ext cx="647700" cy="360363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62"/>
          <p:cNvSpPr>
            <a:spLocks noChangeShapeType="1"/>
          </p:cNvSpPr>
          <p:nvPr/>
        </p:nvSpPr>
        <p:spPr bwMode="auto">
          <a:xfrm>
            <a:off x="5795963" y="2133600"/>
            <a:ext cx="215900" cy="5048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2" name="Line 63"/>
          <p:cNvSpPr>
            <a:spLocks noChangeShapeType="1"/>
          </p:cNvSpPr>
          <p:nvPr/>
        </p:nvSpPr>
        <p:spPr bwMode="auto">
          <a:xfrm flipH="1">
            <a:off x="3563938" y="2133600"/>
            <a:ext cx="71437" cy="5746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3" name="Line 64"/>
          <p:cNvSpPr>
            <a:spLocks noChangeShapeType="1"/>
          </p:cNvSpPr>
          <p:nvPr/>
        </p:nvSpPr>
        <p:spPr bwMode="auto">
          <a:xfrm flipH="1">
            <a:off x="4716463" y="2133600"/>
            <a:ext cx="0" cy="5746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65" name="Text Box 65"/>
          <p:cNvSpPr txBox="1">
            <a:spLocks noChangeArrowheads="1"/>
          </p:cNvSpPr>
          <p:nvPr/>
        </p:nvSpPr>
        <p:spPr bwMode="auto">
          <a:xfrm>
            <a:off x="3276600" y="5013325"/>
            <a:ext cx="3360738" cy="5889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3300"/>
                </a:solidFill>
              </a:rPr>
              <a:t>ПОСЛЕДСТВИЯ</a:t>
            </a:r>
          </a:p>
        </p:txBody>
      </p:sp>
      <p:sp>
        <p:nvSpPr>
          <p:cNvPr id="128066" name="Text Box 66"/>
          <p:cNvSpPr txBox="1">
            <a:spLocks noChangeArrowheads="1"/>
          </p:cNvSpPr>
          <p:nvPr/>
        </p:nvSpPr>
        <p:spPr bwMode="auto">
          <a:xfrm>
            <a:off x="1258888" y="3789363"/>
            <a:ext cx="6924675" cy="11969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Феодальная раздробленность- закономерный, 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неизбежный этап в развитии феодализма по </a:t>
            </a:r>
          </a:p>
          <a:p>
            <a:pPr algn="ctr"/>
            <a:r>
              <a:rPr lang="ru-RU" sz="2400">
                <a:solidFill>
                  <a:srgbClr val="663300"/>
                </a:solidFill>
              </a:rPr>
              <a:t>восходящей линии</a:t>
            </a:r>
          </a:p>
        </p:txBody>
      </p:sp>
      <p:sp>
        <p:nvSpPr>
          <p:cNvPr id="128067" name="Line 67"/>
          <p:cNvSpPr>
            <a:spLocks noChangeShapeType="1"/>
          </p:cNvSpPr>
          <p:nvPr/>
        </p:nvSpPr>
        <p:spPr bwMode="auto">
          <a:xfrm flipH="1">
            <a:off x="2339975" y="5445125"/>
            <a:ext cx="6477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68" name="Line 68"/>
          <p:cNvSpPr>
            <a:spLocks noChangeShapeType="1"/>
          </p:cNvSpPr>
          <p:nvPr/>
        </p:nvSpPr>
        <p:spPr bwMode="auto">
          <a:xfrm>
            <a:off x="6659563" y="5445125"/>
            <a:ext cx="6477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69" name="Oval 6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96188" y="5084763"/>
            <a:ext cx="792162" cy="914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800" b="1">
                <a:solidFill>
                  <a:srgbClr val="663300"/>
                </a:solidFill>
                <a:latin typeface="Arial Black" pitchFamily="34" charset="0"/>
                <a:hlinkClick r:id="rId9" action="ppaction://hlinksldjump"/>
              </a:rPr>
              <a:t>-</a:t>
            </a:r>
            <a:endParaRPr lang="ru-RU" sz="88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28071" name="Oval 7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87450" y="5084763"/>
            <a:ext cx="792163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663300"/>
                </a:solidFill>
                <a:latin typeface="Arial Black" pitchFamily="34" charset="0"/>
                <a:hlinkClick r:id="rId10" action="ppaction://hlinksldjump"/>
              </a:rPr>
              <a:t>+</a:t>
            </a:r>
            <a:endParaRPr lang="ru-RU" sz="7200" b="1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128072" name="Line 72"/>
          <p:cNvSpPr>
            <a:spLocks noChangeShapeType="1"/>
          </p:cNvSpPr>
          <p:nvPr/>
        </p:nvSpPr>
        <p:spPr bwMode="auto">
          <a:xfrm flipH="1">
            <a:off x="5003800" y="5661025"/>
            <a:ext cx="0" cy="360363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73" name="Text Box 73"/>
          <p:cNvSpPr txBox="1">
            <a:spLocks noChangeArrowheads="1"/>
          </p:cNvSpPr>
          <p:nvPr/>
        </p:nvSpPr>
        <p:spPr bwMode="auto">
          <a:xfrm>
            <a:off x="3348038" y="5851525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990000"/>
                </a:solidFill>
                <a:latin typeface="Arial Black" pitchFamily="34" charset="0"/>
                <a:hlinkClick r:id="rId11" action="ppaction://hlinksldjump"/>
              </a:rPr>
              <a:t>НО !!!</a:t>
            </a:r>
            <a:endParaRPr lang="ru-RU" sz="6000" b="1">
              <a:solidFill>
                <a:srgbClr val="99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65" grpId="0" animBg="1"/>
      <p:bldP spid="128066" grpId="0" animBg="1"/>
      <p:bldP spid="128067" grpId="0" animBg="1"/>
      <p:bldP spid="128068" grpId="0" animBg="1"/>
      <p:bldP spid="128069" grpId="0" animBg="1"/>
      <p:bldP spid="128071" grpId="0" animBg="1"/>
      <p:bldP spid="128072" grpId="0" animBg="1"/>
      <p:bldP spid="128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848600" cy="17859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3300"/>
                </a:solidFill>
                <a:latin typeface="Arial Black" pitchFamily="34" charset="0"/>
              </a:rPr>
              <a:t>Позитивные последствия феодальной раздробленности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8066087" cy="4032250"/>
          </a:xfrm>
          <a:ln>
            <a:solidFill>
              <a:srgbClr val="663300"/>
            </a:solidFill>
          </a:ln>
        </p:spPr>
        <p:txBody>
          <a:bodyPr/>
          <a:lstStyle/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Подъем экономики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Рост числа городов (швед. </a:t>
            </a:r>
            <a:r>
              <a:rPr lang="sv-SE" sz="2400" i="1" smtClean="0">
                <a:solidFill>
                  <a:srgbClr val="663300"/>
                </a:solidFill>
              </a:rPr>
              <a:t>Gårdarike</a:t>
            </a:r>
            <a:r>
              <a:rPr lang="ru-RU" sz="2400" smtClean="0">
                <a:solidFill>
                  <a:srgbClr val="663300"/>
                </a:solidFill>
              </a:rPr>
              <a:t>) — древнее скандинавское название Древнерусского государства. Термин переводился как «страна городов»)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Расцвет культуры.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Сокращение круговорота князей.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Политическая стабилизация на местах.</a:t>
            </a:r>
          </a:p>
          <a:p>
            <a:pPr marL="0" indent="179388" eaLnBrk="1" hangingPunct="1"/>
            <a:r>
              <a:rPr lang="ru-RU" sz="2400" smtClean="0">
                <a:solidFill>
                  <a:srgbClr val="663300"/>
                </a:solidFill>
              </a:rPr>
              <a:t>Княжество – не объект добычи. В основе –хозяйственный  расчет.</a:t>
            </a:r>
          </a:p>
        </p:txBody>
      </p:sp>
      <p:grpSp>
        <p:nvGrpSpPr>
          <p:cNvPr id="10244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47" name="Group 27"/>
            <p:cNvGrpSpPr>
              <a:grpSpLocks/>
            </p:cNvGrpSpPr>
            <p:nvPr/>
          </p:nvGrpSpPr>
          <p:grpSpPr bwMode="auto">
            <a:xfrm>
              <a:off x="0" y="0"/>
              <a:ext cx="4966" cy="4320"/>
              <a:chOff x="0" y="0"/>
              <a:chExt cx="4966" cy="4320"/>
            </a:xfrm>
          </p:grpSpPr>
          <p:grpSp>
            <p:nvGrpSpPr>
              <p:cNvPr id="10249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4298" cy="4320"/>
                <a:chOff x="0" y="0"/>
                <a:chExt cx="5012" cy="4320"/>
              </a:xfrm>
            </p:grpSpPr>
            <p:grpSp>
              <p:nvGrpSpPr>
                <p:cNvPr id="10251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14" cy="4320"/>
                  <a:chOff x="0" y="0"/>
                  <a:chExt cx="4014" cy="4320"/>
                </a:xfrm>
              </p:grpSpPr>
              <p:grpSp>
                <p:nvGrpSpPr>
                  <p:cNvPr id="1025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162" cy="4320"/>
                    <a:chOff x="0" y="0"/>
                    <a:chExt cx="3162" cy="4320"/>
                  </a:xfrm>
                </p:grpSpPr>
                <p:grpSp>
                  <p:nvGrpSpPr>
                    <p:cNvPr id="1025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1983" cy="4320"/>
                      <a:chOff x="0" y="0"/>
                      <a:chExt cx="1983" cy="4320"/>
                    </a:xfrm>
                  </p:grpSpPr>
                  <p:grpSp>
                    <p:nvGrpSpPr>
                      <p:cNvPr id="10258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1383" cy="4320"/>
                        <a:chOff x="0" y="0"/>
                        <a:chExt cx="1383" cy="4320"/>
                      </a:xfrm>
                    </p:grpSpPr>
                    <p:pic>
                      <p:nvPicPr>
                        <p:cNvPr id="1026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31" cy="43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10261" name="Picture 34" descr="13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3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888"/>
                          <a:ext cx="952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0259" name="Picture 35" descr="13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" y="3888"/>
                        <a:ext cx="600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10256" name="Picture 36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973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257" name="Picture 37" descr="136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562" y="3888"/>
                      <a:ext cx="600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0254" name="Picture 38" descr="136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107" y="3888"/>
                    <a:ext cx="907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0252" name="Picture 39" descr="136"/>
                <p:cNvPicPr>
                  <a:picLocks noChangeAspect="1" noChangeArrowheads="1" noCrop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14" y="3888"/>
                  <a:ext cx="998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250" name="Picture 40" descr="136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286" y="3888"/>
                <a:ext cx="6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8" name="Picture 41" descr="136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1" y="3888"/>
              <a:ext cx="83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AutoShape 4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165850"/>
            <a:ext cx="485775" cy="4762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6" name="Picture 43" descr="7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1075" y="188913"/>
            <a:ext cx="542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1224</Words>
  <Application>Microsoft Office PowerPoint</Application>
  <PresentationFormat>Экран (4:3)</PresentationFormat>
  <Paragraphs>320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Arial Black</vt:lpstr>
      <vt:lpstr>Wingdings</vt:lpstr>
      <vt:lpstr>Times New Roman</vt:lpstr>
      <vt:lpstr>Оформление по умолчанию</vt:lpstr>
      <vt:lpstr>Слайд 1</vt:lpstr>
      <vt:lpstr>Цель</vt:lpstr>
      <vt:lpstr>План</vt:lpstr>
      <vt:lpstr>Термины и понятия </vt:lpstr>
      <vt:lpstr>Основные даты и события </vt:lpstr>
      <vt:lpstr>ПРИЧИНЫ  РАСПАДА ЕДИНОГО ГОСУДАРСТВА</vt:lpstr>
      <vt:lpstr>Слайд 7</vt:lpstr>
      <vt:lpstr>ПРИЧИНЫ  РАСПАДА ЕДИНОГО ГОСУДАРСТВА</vt:lpstr>
      <vt:lpstr>Позитивные последствия феодальной раздробленности</vt:lpstr>
      <vt:lpstr>Негативные последствия феодальной раздробленности</vt:lpstr>
      <vt:lpstr>Предпосылки к единству:</vt:lpstr>
      <vt:lpstr>Крупнейшие русские земли и княжества (начало XIIв. -1243 г.)</vt:lpstr>
      <vt:lpstr>Слайд 13</vt:lpstr>
      <vt:lpstr>Политический строй русских земель и княжеств в период феодальной раздробленности</vt:lpstr>
      <vt:lpstr>Слайд 15</vt:lpstr>
      <vt:lpstr>Слайд 16</vt:lpstr>
      <vt:lpstr>Проект: « Развитие отдельных русских земель в период политической раздробленности». </vt:lpstr>
      <vt:lpstr>Домашнее задание </vt:lpstr>
      <vt:lpstr>Понятие</vt:lpstr>
      <vt:lpstr>Франция </vt:lpstr>
      <vt:lpstr> Германия </vt:lpstr>
      <vt:lpstr>Причины политической раздробленности стран </vt:lpstr>
      <vt:lpstr>Слайд 23</vt:lpstr>
      <vt:lpstr> Заполнить таблицу:</vt:lpstr>
      <vt:lpstr>Рефлексия</vt:lpstr>
      <vt:lpstr>Рефлексия</vt:lpstr>
      <vt:lpstr>Рефлексия</vt:lpstr>
      <vt:lpstr>Рефлексия </vt:lpstr>
      <vt:lpstr>Рефлексия</vt:lpstr>
      <vt:lpstr>Рефлексия </vt:lpstr>
      <vt:lpstr>Рефлексия </vt:lpstr>
      <vt:lpstr>Рефлексия </vt:lpstr>
      <vt:lpstr>Рефлексия </vt:lpstr>
      <vt:lpstr>Рефлексия</vt:lpstr>
      <vt:lpstr>Литература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Феодальная раздробленность</dc:title>
  <dc:creator>Ведмедовская</dc:creator>
  <cp:lastModifiedBy>re</cp:lastModifiedBy>
  <cp:revision>32</cp:revision>
  <dcterms:created xsi:type="dcterms:W3CDTF">2010-12-02T17:52:46Z</dcterms:created>
  <dcterms:modified xsi:type="dcterms:W3CDTF">2014-05-06T21:44:06Z</dcterms:modified>
</cp:coreProperties>
</file>