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2"/>
  </p:notesMasterIdLst>
  <p:sldIdLst>
    <p:sldId id="256" r:id="rId2"/>
    <p:sldId id="272" r:id="rId3"/>
    <p:sldId id="273" r:id="rId4"/>
    <p:sldId id="274" r:id="rId5"/>
    <p:sldId id="275" r:id="rId6"/>
    <p:sldId id="276" r:id="rId7"/>
    <p:sldId id="278" r:id="rId8"/>
    <p:sldId id="280" r:id="rId9"/>
    <p:sldId id="279" r:id="rId10"/>
    <p:sldId id="282" r:id="rId11"/>
    <p:sldId id="283" r:id="rId12"/>
    <p:sldId id="281" r:id="rId13"/>
    <p:sldId id="284" r:id="rId14"/>
    <p:sldId id="285" r:id="rId15"/>
    <p:sldId id="286" r:id="rId16"/>
    <p:sldId id="287" r:id="rId17"/>
    <p:sldId id="289" r:id="rId18"/>
    <p:sldId id="288" r:id="rId19"/>
    <p:sldId id="290" r:id="rId20"/>
    <p:sldId id="291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8000"/>
    <a:srgbClr val="99BDB7"/>
    <a:srgbClr val="4FBD5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39" autoAdjust="0"/>
    <p:restoredTop sz="94660"/>
  </p:normalViewPr>
  <p:slideViewPr>
    <p:cSldViewPr>
      <p:cViewPr>
        <p:scale>
          <a:sx n="50" d="100"/>
          <a:sy n="50" d="100"/>
        </p:scale>
        <p:origin x="-1752" y="-107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558B1D0-A43B-4796-BBFA-536ACFB1B06B}" type="datetimeFigureOut">
              <a:rPr lang="ru-RU"/>
              <a:pPr>
                <a:defRPr/>
              </a:pPr>
              <a:t>28.04.2014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10C52F8-2D53-4F83-AACE-9EFAD23CE2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6F127B-29F5-4AFE-ADF2-7CCF46CC6A3F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0A74280-7DEA-4B19-BB17-EC31523A1FEA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gray">
          <a:xfrm>
            <a:off x="-9525" y="1447800"/>
            <a:ext cx="9164638" cy="3832225"/>
          </a:xfrm>
          <a:custGeom>
            <a:avLst/>
            <a:gdLst>
              <a:gd name="T0" fmla="*/ 12 w 5773"/>
              <a:gd name="T1" fmla="*/ 124 h 2414"/>
              <a:gd name="T2" fmla="*/ 1381 w 5773"/>
              <a:gd name="T3" fmla="*/ 12 h 2414"/>
              <a:gd name="T4" fmla="*/ 4064 w 5773"/>
              <a:gd name="T5" fmla="*/ 581 h 2414"/>
              <a:gd name="T6" fmla="*/ 5773 w 5773"/>
              <a:gd name="T7" fmla="*/ 118 h 2414"/>
              <a:gd name="T8" fmla="*/ 5766 w 5773"/>
              <a:gd name="T9" fmla="*/ 2151 h 2414"/>
              <a:gd name="T10" fmla="*/ 3966 w 5773"/>
              <a:gd name="T11" fmla="*/ 2263 h 2414"/>
              <a:gd name="T12" fmla="*/ 1963 w 5773"/>
              <a:gd name="T13" fmla="*/ 1897 h 2414"/>
              <a:gd name="T14" fmla="*/ 6 w 5773"/>
              <a:gd name="T15" fmla="*/ 2407 h 2414"/>
              <a:gd name="T16" fmla="*/ 12 w 5773"/>
              <a:gd name="T17" fmla="*/ 124 h 2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3" h="2414">
                <a:moveTo>
                  <a:pt x="12" y="124"/>
                </a:moveTo>
                <a:cubicBezTo>
                  <a:pt x="150" y="76"/>
                  <a:pt x="581" y="0"/>
                  <a:pt x="1381" y="12"/>
                </a:cubicBezTo>
                <a:cubicBezTo>
                  <a:pt x="2181" y="23"/>
                  <a:pt x="3370" y="437"/>
                  <a:pt x="4064" y="581"/>
                </a:cubicBezTo>
                <a:cubicBezTo>
                  <a:pt x="4758" y="725"/>
                  <a:pt x="5635" y="219"/>
                  <a:pt x="5773" y="118"/>
                </a:cubicBezTo>
                <a:lnTo>
                  <a:pt x="5766" y="2151"/>
                </a:lnTo>
                <a:cubicBezTo>
                  <a:pt x="4994" y="2407"/>
                  <a:pt x="4326" y="2311"/>
                  <a:pt x="3966" y="2263"/>
                </a:cubicBezTo>
                <a:cubicBezTo>
                  <a:pt x="3606" y="2215"/>
                  <a:pt x="2715" y="1873"/>
                  <a:pt x="1963" y="1897"/>
                </a:cubicBezTo>
                <a:cubicBezTo>
                  <a:pt x="1305" y="1893"/>
                  <a:pt x="0" y="2402"/>
                  <a:pt x="6" y="2407"/>
                </a:cubicBezTo>
                <a:cubicBezTo>
                  <a:pt x="12" y="2414"/>
                  <a:pt x="12" y="568"/>
                  <a:pt x="12" y="124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" name="Freeform 18"/>
          <p:cNvSpPr>
            <a:spLocks/>
          </p:cNvSpPr>
          <p:nvPr/>
        </p:nvSpPr>
        <p:spPr bwMode="gray">
          <a:xfrm>
            <a:off x="-9525" y="1730375"/>
            <a:ext cx="9150350" cy="3265488"/>
          </a:xfrm>
          <a:custGeom>
            <a:avLst/>
            <a:gdLst>
              <a:gd name="T0" fmla="*/ 6 w 5764"/>
              <a:gd name="T1" fmla="*/ 272 h 2057"/>
              <a:gd name="T2" fmla="*/ 1453 w 5764"/>
              <a:gd name="T3" fmla="*/ 10 h 2057"/>
              <a:gd name="T4" fmla="*/ 4182 w 5764"/>
              <a:gd name="T5" fmla="*/ 482 h 2057"/>
              <a:gd name="T6" fmla="*/ 5764 w 5764"/>
              <a:gd name="T7" fmla="*/ 154 h 2057"/>
              <a:gd name="T8" fmla="*/ 5764 w 5764"/>
              <a:gd name="T9" fmla="*/ 1806 h 2057"/>
              <a:gd name="T10" fmla="*/ 4005 w 5764"/>
              <a:gd name="T11" fmla="*/ 1994 h 2057"/>
              <a:gd name="T12" fmla="*/ 1891 w 5764"/>
              <a:gd name="T13" fmla="*/ 1522 h 2057"/>
              <a:gd name="T14" fmla="*/ 6 w 5764"/>
              <a:gd name="T15" fmla="*/ 1967 h 2057"/>
              <a:gd name="T16" fmla="*/ 6 w 5764"/>
              <a:gd name="T17" fmla="*/ 272 h 20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7086600" y="1947863"/>
            <a:ext cx="533400" cy="533400"/>
            <a:chOff x="4752" y="1200"/>
            <a:chExt cx="288" cy="288"/>
          </a:xfrm>
        </p:grpSpPr>
        <p:sp>
          <p:nvSpPr>
            <p:cNvPr id="7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Oval 21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9" name="Group 22"/>
          <p:cNvGrpSpPr>
            <a:grpSpLocks/>
          </p:cNvGrpSpPr>
          <p:nvPr/>
        </p:nvGrpSpPr>
        <p:grpSpPr bwMode="auto">
          <a:xfrm>
            <a:off x="7620000" y="1371600"/>
            <a:ext cx="914400" cy="914400"/>
            <a:chOff x="4992" y="816"/>
            <a:chExt cx="576" cy="576"/>
          </a:xfrm>
        </p:grpSpPr>
        <p:sp>
          <p:nvSpPr>
            <p:cNvPr id="10" name="Oval 23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" name="Oval 24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2" name="Group 25"/>
          <p:cNvGrpSpPr>
            <a:grpSpLocks/>
          </p:cNvGrpSpPr>
          <p:nvPr/>
        </p:nvGrpSpPr>
        <p:grpSpPr bwMode="auto">
          <a:xfrm>
            <a:off x="304800" y="3429000"/>
            <a:ext cx="1295400" cy="1371600"/>
            <a:chOff x="4992" y="816"/>
            <a:chExt cx="576" cy="576"/>
          </a:xfrm>
        </p:grpSpPr>
        <p:sp>
          <p:nvSpPr>
            <p:cNvPr id="13" name="Oval 26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" name="Oval 27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228600" y="304800"/>
            <a:ext cx="1079500" cy="633413"/>
            <a:chOff x="2680" y="3678"/>
            <a:chExt cx="680" cy="399"/>
          </a:xfrm>
        </p:grpSpPr>
        <p:sp>
          <p:nvSpPr>
            <p:cNvPr id="16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tx2"/>
                  </a:solidFill>
                </a:rPr>
                <a:t>LOGO</a:t>
              </a:r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3000" y="2590800"/>
            <a:ext cx="7086600" cy="1012825"/>
          </a:xfrm>
          <a:effectLst>
            <a:outerShdw dist="53882" dir="2700000" algn="ctr" rotWithShape="0">
              <a:schemeClr val="tx1"/>
            </a:outerShdw>
          </a:effectLst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295400" y="3581400"/>
            <a:ext cx="6705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3981F30C-5CAA-4A35-8F93-5EEAC50C2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AF655-FAB3-409B-AA7F-F36546722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33A93-50CC-411B-BCDE-263C6238F9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828800"/>
            <a:ext cx="8229600" cy="4495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5AFE79-A724-43B1-AF7A-88656B18B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5A335-00E3-4243-A0A2-7D264510D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C9E1C-9308-49EB-AB7A-B7C576275B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A3028-A76F-4709-B681-A602F1AF0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53D73-811A-421D-8885-6B8E2FC49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4BEFA4-C5FC-49A3-A13B-37F0E281C2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731588-DF82-4A1C-AC83-0597ED4712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991697-38B8-44CD-ABC6-35A3CF712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D2D53-0B36-4DBA-B994-607920B0F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7"/>
          <p:cNvGraphicFramePr>
            <a:graphicFrameLocks noChangeAspect="1"/>
          </p:cNvGraphicFramePr>
          <p:nvPr/>
        </p:nvGraphicFramePr>
        <p:xfrm>
          <a:off x="0" y="0"/>
          <a:ext cx="9144000" cy="1200150"/>
        </p:xfrm>
        <a:graphic>
          <a:graphicData uri="http://schemas.openxmlformats.org/presentationml/2006/ole">
            <p:oleObj spid="_x0000_s1026" name="Image" r:id="rId15" imgW="9561905" imgH="1600000" progId="Photoshop.Image.6">
              <p:embed/>
            </p:oleObj>
          </a:graphicData>
        </a:graphic>
      </p:graphicFrame>
      <p:sp>
        <p:nvSpPr>
          <p:cNvPr id="1027" name="Freeform 16"/>
          <p:cNvSpPr>
            <a:spLocks/>
          </p:cNvSpPr>
          <p:nvPr/>
        </p:nvSpPr>
        <p:spPr bwMode="gray">
          <a:xfrm>
            <a:off x="-11113" y="280988"/>
            <a:ext cx="9155113" cy="1620837"/>
          </a:xfrm>
          <a:custGeom>
            <a:avLst/>
            <a:gdLst>
              <a:gd name="T0" fmla="*/ 6 w 5767"/>
              <a:gd name="T1" fmla="*/ 109 h 1021"/>
              <a:gd name="T2" fmla="*/ 1427 w 5767"/>
              <a:gd name="T3" fmla="*/ 46 h 1021"/>
              <a:gd name="T4" fmla="*/ 4032 w 5767"/>
              <a:gd name="T5" fmla="*/ 255 h 1021"/>
              <a:gd name="T6" fmla="*/ 5767 w 5767"/>
              <a:gd name="T7" fmla="*/ 0 h 1021"/>
              <a:gd name="T8" fmla="*/ 5767 w 5767"/>
              <a:gd name="T9" fmla="*/ 776 h 1021"/>
              <a:gd name="T10" fmla="*/ 4065 w 5767"/>
              <a:gd name="T11" fmla="*/ 831 h 1021"/>
              <a:gd name="T12" fmla="*/ 1984 w 5767"/>
              <a:gd name="T13" fmla="*/ 674 h 1021"/>
              <a:gd name="T14" fmla="*/ 14 w 5767"/>
              <a:gd name="T15" fmla="*/ 995 h 1021"/>
              <a:gd name="T16" fmla="*/ 6 w 5767"/>
              <a:gd name="T17" fmla="*/ 109 h 102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7" h="1021">
                <a:moveTo>
                  <a:pt x="6" y="109"/>
                </a:moveTo>
                <a:cubicBezTo>
                  <a:pt x="144" y="93"/>
                  <a:pt x="626" y="42"/>
                  <a:pt x="1427" y="46"/>
                </a:cubicBezTo>
                <a:cubicBezTo>
                  <a:pt x="2228" y="50"/>
                  <a:pt x="3321" y="224"/>
                  <a:pt x="4032" y="255"/>
                </a:cubicBezTo>
                <a:cubicBezTo>
                  <a:pt x="4742" y="286"/>
                  <a:pt x="5649" y="91"/>
                  <a:pt x="5767" y="0"/>
                </a:cubicBezTo>
                <a:lnTo>
                  <a:pt x="5767" y="776"/>
                </a:lnTo>
                <a:cubicBezTo>
                  <a:pt x="4948" y="879"/>
                  <a:pt x="4543" y="844"/>
                  <a:pt x="4065" y="831"/>
                </a:cubicBezTo>
                <a:cubicBezTo>
                  <a:pt x="3587" y="818"/>
                  <a:pt x="2973" y="694"/>
                  <a:pt x="1984" y="674"/>
                </a:cubicBezTo>
                <a:cubicBezTo>
                  <a:pt x="995" y="654"/>
                  <a:pt x="28" y="969"/>
                  <a:pt x="14" y="995"/>
                </a:cubicBezTo>
                <a:cubicBezTo>
                  <a:pt x="0" y="1021"/>
                  <a:pt x="6" y="255"/>
                  <a:pt x="6" y="109"/>
                </a:cubicBezTo>
                <a:close/>
              </a:path>
            </a:pathLst>
          </a:custGeom>
          <a:solidFill>
            <a:schemeClr val="accent1">
              <a:alpha val="41176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8" name="Freeform 17"/>
          <p:cNvSpPr>
            <a:spLocks/>
          </p:cNvSpPr>
          <p:nvPr/>
        </p:nvSpPr>
        <p:spPr bwMode="gray">
          <a:xfrm>
            <a:off x="-20638" y="533400"/>
            <a:ext cx="9161463" cy="1006475"/>
          </a:xfrm>
          <a:custGeom>
            <a:avLst/>
            <a:gdLst>
              <a:gd name="T0" fmla="*/ 20 w 5771"/>
              <a:gd name="T1" fmla="*/ 109 h 634"/>
              <a:gd name="T2" fmla="*/ 1442 w 5771"/>
              <a:gd name="T3" fmla="*/ 3 h 634"/>
              <a:gd name="T4" fmla="*/ 4150 w 5771"/>
              <a:gd name="T5" fmla="*/ 148 h 634"/>
              <a:gd name="T6" fmla="*/ 5771 w 5771"/>
              <a:gd name="T7" fmla="*/ 37 h 634"/>
              <a:gd name="T8" fmla="*/ 5771 w 5771"/>
              <a:gd name="T9" fmla="*/ 557 h 634"/>
              <a:gd name="T10" fmla="*/ 3942 w 5771"/>
              <a:gd name="T11" fmla="*/ 592 h 634"/>
              <a:gd name="T12" fmla="*/ 1839 w 5771"/>
              <a:gd name="T13" fmla="*/ 456 h 634"/>
              <a:gd name="T14" fmla="*/ 6 w 5771"/>
              <a:gd name="T15" fmla="*/ 620 h 634"/>
              <a:gd name="T16" fmla="*/ 20 w 5771"/>
              <a:gd name="T17" fmla="*/ 109 h 63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71" h="634">
                <a:moveTo>
                  <a:pt x="20" y="109"/>
                </a:moveTo>
                <a:cubicBezTo>
                  <a:pt x="26" y="109"/>
                  <a:pt x="645" y="0"/>
                  <a:pt x="1442" y="3"/>
                </a:cubicBezTo>
                <a:cubicBezTo>
                  <a:pt x="2239" y="6"/>
                  <a:pt x="3443" y="123"/>
                  <a:pt x="4150" y="148"/>
                </a:cubicBezTo>
                <a:cubicBezTo>
                  <a:pt x="4858" y="173"/>
                  <a:pt x="5633" y="63"/>
                  <a:pt x="5771" y="37"/>
                </a:cubicBezTo>
                <a:lnTo>
                  <a:pt x="5771" y="557"/>
                </a:lnTo>
                <a:cubicBezTo>
                  <a:pt x="4926" y="634"/>
                  <a:pt x="4422" y="612"/>
                  <a:pt x="3942" y="592"/>
                </a:cubicBezTo>
                <a:cubicBezTo>
                  <a:pt x="3463" y="572"/>
                  <a:pt x="2588" y="450"/>
                  <a:pt x="1839" y="456"/>
                </a:cubicBezTo>
                <a:cubicBezTo>
                  <a:pt x="1182" y="455"/>
                  <a:pt x="0" y="618"/>
                  <a:pt x="6" y="620"/>
                </a:cubicBezTo>
                <a:cubicBezTo>
                  <a:pt x="12" y="621"/>
                  <a:pt x="14" y="109"/>
                  <a:pt x="20" y="109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029" name="Group 18"/>
          <p:cNvGrpSpPr>
            <a:grpSpLocks/>
          </p:cNvGrpSpPr>
          <p:nvPr/>
        </p:nvGrpSpPr>
        <p:grpSpPr bwMode="auto">
          <a:xfrm>
            <a:off x="7740650" y="347663"/>
            <a:ext cx="387350" cy="366712"/>
            <a:chOff x="4752" y="1200"/>
            <a:chExt cx="288" cy="288"/>
          </a:xfrm>
        </p:grpSpPr>
        <p:sp>
          <p:nvSpPr>
            <p:cNvPr id="1043" name="Oval 19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tx2">
                    <a:gamma/>
                    <a:tint val="25490"/>
                    <a:invGamma/>
                  </a:schemeClr>
                </a:gs>
                <a:gs pos="100000">
                  <a:schemeClr val="tx2">
                    <a:alpha val="31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Oval 20"/>
            <p:cNvSpPr>
              <a:spLocks noChangeArrowheads="1"/>
            </p:cNvSpPr>
            <p:nvPr userDrawn="1"/>
          </p:nvSpPr>
          <p:spPr bwMode="gray">
            <a:xfrm>
              <a:off x="4752" y="1200"/>
              <a:ext cx="192" cy="192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0" name="Group 21"/>
          <p:cNvGrpSpPr>
            <a:grpSpLocks/>
          </p:cNvGrpSpPr>
          <p:nvPr/>
        </p:nvGrpSpPr>
        <p:grpSpPr bwMode="auto">
          <a:xfrm>
            <a:off x="8153400" y="53975"/>
            <a:ext cx="609600" cy="592138"/>
            <a:chOff x="4992" y="816"/>
            <a:chExt cx="576" cy="576"/>
          </a:xfrm>
        </p:grpSpPr>
        <p:sp>
          <p:nvSpPr>
            <p:cNvPr id="1039" name="Oval 22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alpha val="5294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Oval 23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5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1" name="Group 24"/>
          <p:cNvGrpSpPr>
            <a:grpSpLocks/>
          </p:cNvGrpSpPr>
          <p:nvPr/>
        </p:nvGrpSpPr>
        <p:grpSpPr bwMode="auto">
          <a:xfrm>
            <a:off x="171450" y="819150"/>
            <a:ext cx="720725" cy="762000"/>
            <a:chOff x="4992" y="816"/>
            <a:chExt cx="576" cy="576"/>
          </a:xfrm>
        </p:grpSpPr>
        <p:sp>
          <p:nvSpPr>
            <p:cNvPr id="3" name="Oval 25"/>
            <p:cNvSpPr>
              <a:spLocks noChangeArrowheads="1"/>
            </p:cNvSpPr>
            <p:nvPr userDrawn="1"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tx2">
                <a:alpha val="52940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0" name="Oval 26"/>
            <p:cNvSpPr>
              <a:spLocks noChangeArrowheads="1"/>
            </p:cNvSpPr>
            <p:nvPr userDrawn="1"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34902"/>
                    <a:invGamma/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398E3DE-4355-4A30-B81D-299684822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7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685800"/>
            <a:ext cx="7391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  <p:sldLayoutId id="2147483861" r:id="rId12"/>
  </p:sldLayoutIdLst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37" grpId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2060575"/>
            <a:ext cx="8424862" cy="2736850"/>
          </a:xfrm>
          <a:effectLst/>
        </p:spPr>
        <p:txBody>
          <a:bodyPr/>
          <a:lstStyle/>
          <a:p>
            <a:pPr>
              <a:defRPr/>
            </a:pPr>
            <a:r>
              <a:rPr lang="ru-RU" sz="6000" kern="10" dirty="0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Bookman Old Style"/>
              </a:rPr>
              <a:t>ДЕЛЬФИЙСКИЕ </a:t>
            </a:r>
            <a:br>
              <a:rPr lang="ru-RU" sz="6000" kern="10" dirty="0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Bookman Old Style"/>
              </a:rPr>
            </a:br>
            <a:r>
              <a:rPr lang="ru-RU" sz="6000" kern="10" dirty="0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Bookman Old Style"/>
              </a:rPr>
              <a:t>ИГРЫ - 2013</a:t>
            </a:r>
            <a:endParaRPr lang="ru-RU" sz="6000" kern="10" dirty="0">
              <a:ln w="9525"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latin typeface="Bookman Old Styl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1550" y="5229225"/>
            <a:ext cx="7561263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chemeClr val="bg1">
                    <a:lumMod val="85000"/>
                  </a:schemeClr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ГОДУ ОХРАНЫ ПРИРОДЫ В РОССИИ ПОСВЯЩАЮТСЯ</a:t>
            </a:r>
          </a:p>
        </p:txBody>
      </p:sp>
      <p:pic>
        <p:nvPicPr>
          <p:cNvPr id="3076" name="Picture 6" descr="C:\Users\User\Desktop\ДЕЛЬФИЙСКИЕ ИГРЫ 2013\ЭКОФОРУМ\28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260350"/>
            <a:ext cx="2232025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773238"/>
            <a:ext cx="8424862" cy="3024187"/>
          </a:xfrm>
          <a:effectLst/>
        </p:spPr>
        <p:txBody>
          <a:bodyPr/>
          <a:lstStyle/>
          <a:p>
            <a:pPr>
              <a:defRPr/>
            </a:pPr>
            <a:r>
              <a:rPr lang="ru-RU" sz="6000" kern="10" dirty="0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Bookman Old Style"/>
              </a:rPr>
              <a:t>ДЕЛЬФИЙСКИЕ </a:t>
            </a:r>
            <a:br>
              <a:rPr lang="ru-RU" sz="6000" kern="10" dirty="0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Bookman Old Style"/>
              </a:rPr>
            </a:br>
            <a:r>
              <a:rPr lang="ru-RU" sz="6000" kern="10" dirty="0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Bookman Old Style"/>
              </a:rPr>
              <a:t>ИГРЫ - 2013</a:t>
            </a:r>
            <a:endParaRPr lang="ru-RU" sz="6000" kern="10" dirty="0">
              <a:ln w="9525"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latin typeface="Bookman Old Style"/>
            </a:endParaRPr>
          </a:p>
        </p:txBody>
      </p:sp>
      <p:pic>
        <p:nvPicPr>
          <p:cNvPr id="12291" name="Picture 6" descr="C:\Users\User\Desktop\ДЕЛЬФИЙСКИЕ ИГРЫ 2013\ЭКОФОРУМ\28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181610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59832" y="620688"/>
            <a:ext cx="5400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КОНКУРС </a:t>
            </a:r>
          </a:p>
          <a:p>
            <a:pPr algn="ctr">
              <a:defRPr/>
            </a:pP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"ЮНЫЙ ИСКУССТВОВЕД</a:t>
            </a: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288" y="5300663"/>
            <a:ext cx="8424862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tabLst>
                <a:tab pos="228600" algn="l"/>
              </a:tabLs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ТРЕТИЙ ТУР</a:t>
            </a:r>
          </a:p>
          <a:p>
            <a:pPr marL="342900" indent="-342900" algn="ctr">
              <a:tabLst>
                <a:tab pos="228600" algn="l"/>
              </a:tabLst>
              <a:defRPr/>
            </a:pPr>
            <a:r>
              <a:rPr lang="ru-RU" sz="2800" b="1" dirty="0">
                <a:solidFill>
                  <a:srgbClr val="FF0000"/>
                </a:solidFill>
                <a:latin typeface="Book Antiqua" pitchFamily="18" charset="0"/>
              </a:rPr>
              <a:t>«Анализ </a:t>
            </a:r>
            <a:r>
              <a:rPr lang="ru-RU" sz="2800" b="1" dirty="0">
                <a:solidFill>
                  <a:srgbClr val="FF0000"/>
                </a:solidFill>
                <a:latin typeface="Book Antiqua" pitchFamily="18" charset="0"/>
              </a:rPr>
              <a:t>произведения </a:t>
            </a:r>
            <a:r>
              <a:rPr lang="ru-RU" sz="2800" b="1" dirty="0">
                <a:solidFill>
                  <a:srgbClr val="FF0000"/>
                </a:solidFill>
                <a:latin typeface="Book Antiqua" pitchFamily="18" charset="0"/>
              </a:rPr>
              <a:t>искусства»</a:t>
            </a:r>
            <a:r>
              <a:rPr lang="ru-RU" sz="3600" b="1" dirty="0">
                <a:solidFill>
                  <a:srgbClr val="FF0000"/>
                </a:solidFill>
                <a:latin typeface="Book Antiqua" pitchFamily="18" charset="0"/>
              </a:rPr>
              <a:t>                                </a:t>
            </a:r>
            <a:endParaRPr lang="ru-RU" sz="36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773238"/>
            <a:ext cx="8424862" cy="3024187"/>
          </a:xfrm>
          <a:effectLst/>
        </p:spPr>
        <p:txBody>
          <a:bodyPr/>
          <a:lstStyle/>
          <a:p>
            <a:pPr>
              <a:defRPr/>
            </a:pPr>
            <a:r>
              <a:rPr lang="ru-RU" sz="6000" kern="10" dirty="0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Bookman Old Style"/>
              </a:rPr>
              <a:t>ДЕЛЬФИЙСКИЕ </a:t>
            </a:r>
            <a:br>
              <a:rPr lang="ru-RU" sz="6000" kern="10" dirty="0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Bookman Old Style"/>
              </a:rPr>
            </a:br>
            <a:r>
              <a:rPr lang="ru-RU" sz="6000" kern="10" dirty="0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Bookman Old Style"/>
              </a:rPr>
              <a:t>ИГРЫ - 2013</a:t>
            </a:r>
            <a:endParaRPr lang="ru-RU" sz="6000" kern="10" dirty="0">
              <a:ln w="9525"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latin typeface="Bookman Old Style"/>
            </a:endParaRPr>
          </a:p>
        </p:txBody>
      </p:sp>
      <p:pic>
        <p:nvPicPr>
          <p:cNvPr id="13315" name="Picture 6" descr="C:\Users\User\Desktop\ДЕЛЬФИЙСКИЕ ИГРЫ 2013\ЭКОФОРУМ\28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181610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59832" y="620688"/>
            <a:ext cx="5400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КОНКУРС </a:t>
            </a:r>
          </a:p>
          <a:p>
            <a:pPr algn="ctr">
              <a:defRPr/>
            </a:pP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"ЮНЫЙ МУЗЫКАНТ</a:t>
            </a: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288" y="5300663"/>
            <a:ext cx="8424862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tabLst>
                <a:tab pos="228600" algn="l"/>
              </a:tabLs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«</a:t>
            </a:r>
            <a:r>
              <a:rPr lang="ru-RU" sz="2800" b="1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УГАДАЙ МЕЛОДИЮ»</a:t>
            </a:r>
            <a:r>
              <a:rPr lang="ru-RU" sz="3600" b="1">
                <a:solidFill>
                  <a:srgbClr val="FF0000"/>
                </a:solidFill>
                <a:latin typeface="Book Antiqua" pitchFamily="18" charset="0"/>
              </a:rPr>
              <a:t>                                </a:t>
            </a:r>
            <a:endParaRPr lang="ru-RU" sz="36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604250" cy="1008063"/>
          </a:xfrm>
        </p:spPr>
        <p:txBody>
          <a:bodyPr/>
          <a:lstStyle/>
          <a:p>
            <a:r>
              <a:rPr lang="ru-RU" sz="2400" i="1" smtClean="0"/>
              <a:t>Прослушай фрагмент и угадай мелодию из списка: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1. «Наш край» Д. </a:t>
            </a: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Кобалевский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2. «Не дразните собак» Е. Птичкин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3. «Калинка» народная песня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4. «Раненая птица» А. Пахмутова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5. «Во поле берёза стояла» народная песня</a:t>
            </a:r>
          </a:p>
          <a:p>
            <a:pPr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6. «Беловежская пуща» А. Пахмутова</a:t>
            </a:r>
          </a:p>
          <a:p>
            <a:pPr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14340" name="Picture 2" descr="C:\Users\User\Desktop\ДЕЛЬФИЙСКИЕ ИГРЫ 2013\ЭКОФОРУМ\cropped-3D-0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941888"/>
            <a:ext cx="8229600" cy="173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773238"/>
            <a:ext cx="8424862" cy="3024187"/>
          </a:xfrm>
          <a:effectLst/>
        </p:spPr>
        <p:txBody>
          <a:bodyPr/>
          <a:lstStyle/>
          <a:p>
            <a:pPr>
              <a:defRPr/>
            </a:pPr>
            <a:r>
              <a:rPr lang="ru-RU" sz="6000" kern="10" dirty="0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Bookman Old Style"/>
              </a:rPr>
              <a:t>ДЕЛЬФИЙСКИЕ </a:t>
            </a:r>
            <a:br>
              <a:rPr lang="ru-RU" sz="6000" kern="10" dirty="0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Bookman Old Style"/>
              </a:rPr>
            </a:br>
            <a:r>
              <a:rPr lang="ru-RU" sz="6000" kern="10" dirty="0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Bookman Old Style"/>
              </a:rPr>
              <a:t>ИГРЫ - 2013</a:t>
            </a:r>
            <a:endParaRPr lang="ru-RU" sz="6000" kern="10" dirty="0">
              <a:ln w="9525"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latin typeface="Bookman Old Style"/>
            </a:endParaRPr>
          </a:p>
        </p:txBody>
      </p:sp>
      <p:pic>
        <p:nvPicPr>
          <p:cNvPr id="15363" name="Picture 6" descr="C:\Users\User\Desktop\ДЕЛЬФИЙСКИЕ ИГРЫ 2013\ЭКОФОРУМ\28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181610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59832" y="620688"/>
            <a:ext cx="5400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КОНКУРС </a:t>
            </a:r>
          </a:p>
          <a:p>
            <a:pPr algn="ctr">
              <a:defRPr/>
            </a:pP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"ЮНЫЙ ИСКУССТВОВЕД</a:t>
            </a: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288" y="5300663"/>
            <a:ext cx="8424862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tabLst>
                <a:tab pos="228600" algn="l"/>
              </a:tabLs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ТРЕТИЙ ТУР</a:t>
            </a:r>
          </a:p>
          <a:p>
            <a:pPr marL="342900" indent="-342900" algn="ctr">
              <a:tabLst>
                <a:tab pos="228600" algn="l"/>
              </a:tabLst>
              <a:defRPr/>
            </a:pPr>
            <a:r>
              <a:rPr lang="ru-RU" sz="2800" b="1" dirty="0">
                <a:solidFill>
                  <a:srgbClr val="FF0000"/>
                </a:solidFill>
                <a:latin typeface="Book Antiqua" pitchFamily="18" charset="0"/>
              </a:rPr>
              <a:t>«Анализ </a:t>
            </a:r>
            <a:r>
              <a:rPr lang="ru-RU" sz="2800" b="1" dirty="0">
                <a:solidFill>
                  <a:srgbClr val="FF0000"/>
                </a:solidFill>
                <a:latin typeface="Book Antiqua" pitchFamily="18" charset="0"/>
              </a:rPr>
              <a:t>произведения </a:t>
            </a:r>
            <a:r>
              <a:rPr lang="ru-RU" sz="2800" b="1" dirty="0">
                <a:solidFill>
                  <a:srgbClr val="FF0000"/>
                </a:solidFill>
                <a:latin typeface="Book Antiqua" pitchFamily="18" charset="0"/>
              </a:rPr>
              <a:t>искусства»</a:t>
            </a:r>
            <a:r>
              <a:rPr lang="ru-RU" sz="3600" b="1" dirty="0">
                <a:solidFill>
                  <a:srgbClr val="FF0000"/>
                </a:solidFill>
                <a:latin typeface="Book Antiqua" pitchFamily="18" charset="0"/>
              </a:rPr>
              <a:t>                                </a:t>
            </a:r>
            <a:endParaRPr lang="ru-RU" sz="36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971550" y="692150"/>
            <a:ext cx="7391400" cy="563563"/>
          </a:xfrm>
        </p:spPr>
        <p:txBody>
          <a:bodyPr/>
          <a:lstStyle/>
          <a:p>
            <a:r>
              <a:rPr lang="ru-RU" sz="2800" i="1" smtClean="0"/>
              <a:t>И.И. Шишкин «Утро в сосновом бору»</a:t>
            </a:r>
          </a:p>
        </p:txBody>
      </p:sp>
      <p:pic>
        <p:nvPicPr>
          <p:cNvPr id="16387" name="Picture 2" descr="C:\Users\User\Desktop\ДЕЛЬФИЙСКИЕ ИГРЫ 2013\картинки\shish_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22388" y="1828800"/>
            <a:ext cx="6499225" cy="4495800"/>
          </a:xfr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827088" y="692150"/>
            <a:ext cx="7391400" cy="563563"/>
          </a:xfrm>
        </p:spPr>
        <p:txBody>
          <a:bodyPr/>
          <a:lstStyle/>
          <a:p>
            <a:r>
              <a:rPr lang="ru-RU" sz="2800" i="1" smtClean="0"/>
              <a:t>В.Д. Поленов «Московский дворик»</a:t>
            </a:r>
          </a:p>
        </p:txBody>
      </p:sp>
      <p:pic>
        <p:nvPicPr>
          <p:cNvPr id="17411" name="Picture 2" descr="C:\Users\User\Desktop\ДЕЛЬФИЙСКИЕ ИГРЫ 2013\картинки\16317843_pic_resiz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763713" y="1628775"/>
            <a:ext cx="5988050" cy="4899025"/>
          </a:xfr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827088" y="692150"/>
            <a:ext cx="7391400" cy="563563"/>
          </a:xfrm>
        </p:spPr>
        <p:txBody>
          <a:bodyPr/>
          <a:lstStyle/>
          <a:p>
            <a:r>
              <a:rPr lang="ru-RU" sz="2800" i="1" smtClean="0"/>
              <a:t>   И.И. Левитан «Март»</a:t>
            </a:r>
          </a:p>
        </p:txBody>
      </p:sp>
      <p:pic>
        <p:nvPicPr>
          <p:cNvPr id="18435" name="Picture 2" descr="C:\Users\User\Desktop\ДЕЛЬФИЙСКИЕ ИГРЫ 2013\картинки\5256114378571510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1539875"/>
            <a:ext cx="6264275" cy="5132388"/>
          </a:xfr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827088" y="692150"/>
            <a:ext cx="7391400" cy="563563"/>
          </a:xfrm>
        </p:spPr>
        <p:txBody>
          <a:bodyPr/>
          <a:lstStyle/>
          <a:p>
            <a:r>
              <a:rPr lang="ru-RU" sz="2800" i="1" smtClean="0"/>
              <a:t>   Г.Г. Нисский «Февраль.Подмосковье»</a:t>
            </a:r>
          </a:p>
        </p:txBody>
      </p:sp>
      <p:pic>
        <p:nvPicPr>
          <p:cNvPr id="19459" name="Picture 2" descr="C:\Users\User\Desktop\ДЕЛЬФИЙСКИЕ ИГРЫ 2013\картинки\NIS-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63638" y="1828800"/>
            <a:ext cx="6816725" cy="4495800"/>
          </a:xfr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50825" y="685800"/>
            <a:ext cx="8893175" cy="563563"/>
          </a:xfrm>
        </p:spPr>
        <p:txBody>
          <a:bodyPr/>
          <a:lstStyle/>
          <a:p>
            <a:r>
              <a:rPr lang="ru-RU" sz="3200" i="1" smtClean="0"/>
              <a:t>К.А.Коровин «Москворецкий мост»</a:t>
            </a:r>
          </a:p>
        </p:txBody>
      </p:sp>
      <p:pic>
        <p:nvPicPr>
          <p:cNvPr id="20483" name="Picture 2" descr="C:\Users\User\Desktop\ДЕЛЬФИЙСКИЕ ИГРЫ 2013\картинки\moscow-bridge_700x7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628775"/>
            <a:ext cx="6702425" cy="4968875"/>
          </a:xfr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773238"/>
            <a:ext cx="8424862" cy="3024187"/>
          </a:xfrm>
          <a:effectLst/>
        </p:spPr>
        <p:txBody>
          <a:bodyPr/>
          <a:lstStyle/>
          <a:p>
            <a:pPr>
              <a:defRPr/>
            </a:pPr>
            <a:r>
              <a:rPr lang="ru-RU" sz="6000" kern="10" dirty="0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Bookman Old Style"/>
              </a:rPr>
              <a:t>ДЕЛЬФИЙСКИЕ </a:t>
            </a:r>
            <a:br>
              <a:rPr lang="ru-RU" sz="6000" kern="10" dirty="0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Bookman Old Style"/>
              </a:rPr>
            </a:br>
            <a:r>
              <a:rPr lang="ru-RU" sz="6000" kern="10" dirty="0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Bookman Old Style"/>
              </a:rPr>
              <a:t>ИГРЫ - 2013</a:t>
            </a:r>
            <a:endParaRPr lang="ru-RU" sz="6000" kern="10" dirty="0">
              <a:ln w="9525"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latin typeface="Bookman Old Style"/>
            </a:endParaRPr>
          </a:p>
        </p:txBody>
      </p:sp>
      <p:pic>
        <p:nvPicPr>
          <p:cNvPr id="21507" name="Picture 6" descr="C:\Users\User\Desktop\ДЕЛЬФИЙСКИЕ ИГРЫ 2013\ЭКОФОРУМ\28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181610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59832" y="62068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КОНКУРС </a:t>
            </a:r>
          </a:p>
          <a:p>
            <a:pPr algn="ctr">
              <a:defRPr/>
            </a:pP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"ЮНЫЙ ХУДОЖНИК</a:t>
            </a: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"</a:t>
            </a:r>
          </a:p>
        </p:txBody>
      </p:sp>
      <p:sp>
        <p:nvSpPr>
          <p:cNvPr id="21509" name="Прямоугольник 4"/>
          <p:cNvSpPr>
            <a:spLocks noChangeArrowheads="1"/>
          </p:cNvSpPr>
          <p:nvPr/>
        </p:nvSpPr>
        <p:spPr bwMode="auto">
          <a:xfrm>
            <a:off x="395288" y="5589588"/>
            <a:ext cx="84248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tabLst>
                <a:tab pos="228600" algn="l"/>
              </a:tabLst>
            </a:pPr>
            <a:r>
              <a:rPr lang="ru-RU" sz="3600" b="1">
                <a:solidFill>
                  <a:srgbClr val="FF0000"/>
                </a:solidFill>
                <a:latin typeface="Book Antiqua" pitchFamily="18" charset="0"/>
              </a:rPr>
              <a:t>«СОХРАНИМ ПРИРОДУ УРАЛА»                               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620713"/>
            <a:ext cx="7391400" cy="563562"/>
          </a:xfrm>
        </p:spPr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chemeClr val="bg2">
                    <a:lumMod val="50000"/>
                  </a:schemeClr>
                </a:solidFill>
              </a:rPr>
              <a:t>ПРОЛОГ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СОХРАНИМ НАШУ ПЛАНЕТУ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9" name="Picture 2" descr="C:\Users\User\Desktop\ДЕЛЬФИЙСКИЕ ИГРЫ 2013\ЭКОФОРУМ\cropped-3D-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68313" y="4508500"/>
            <a:ext cx="8229600" cy="1733550"/>
          </a:xfrm>
          <a:noFill/>
        </p:spPr>
      </p:pic>
      <p:pic>
        <p:nvPicPr>
          <p:cNvPr id="4100" name="Picture 3" descr="C:\Users\User\Desktop\ДЕЛЬФИЙСКИЕ ИГРЫ 2013\ЭКОФОРУМ\плакат на экофорум\фото034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938" y="1700213"/>
            <a:ext cx="2284412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4" descr="C:\Users\User\Desktop\ДЕЛЬФИЙСКИЕ ИГРЫ 2013\ЭКОФОРУМ\плакат на экофорум\фото027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27763" y="1700213"/>
            <a:ext cx="2344737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5" descr="C:\Users\User\Desktop\ДЕЛЬФИЙСКИЕ ИГРЫ 2013\ЭКОФОРУМ\плакат на экофорум\фото033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3850" y="1628775"/>
            <a:ext cx="29083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1042988" y="476250"/>
            <a:ext cx="8101012" cy="1081088"/>
          </a:xfrm>
        </p:spPr>
        <p:txBody>
          <a:bodyPr/>
          <a:lstStyle/>
          <a:p>
            <a:r>
              <a:rPr lang="ru-RU" sz="2800" i="1" smtClean="0"/>
              <a:t>2013 - ГОД ОХРАНЫ ПРИРОДЫ В РОССИИ</a:t>
            </a: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2" name="Picture 7" descr="C:\Users\User\Desktop\изо\099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628775"/>
            <a:ext cx="8340725" cy="493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6" descr="C:\Users\User\Desktop\ДЕЛЬФИЙСКИЕ ИГРЫ 2013\ЭКОФОРУМ\286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1628775"/>
            <a:ext cx="1584325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45041217_rossiy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113" y="3573463"/>
            <a:ext cx="316865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773238"/>
            <a:ext cx="8424862" cy="3024187"/>
          </a:xfrm>
          <a:effectLst/>
        </p:spPr>
        <p:txBody>
          <a:bodyPr/>
          <a:lstStyle/>
          <a:p>
            <a:pPr>
              <a:defRPr/>
            </a:pPr>
            <a:r>
              <a:rPr lang="ru-RU" sz="6000" kern="10" dirty="0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Bookman Old Style"/>
              </a:rPr>
              <a:t>ДЕЛЬФИЙСКИЕ </a:t>
            </a:r>
            <a:br>
              <a:rPr lang="ru-RU" sz="6000" kern="10" dirty="0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Bookman Old Style"/>
              </a:rPr>
            </a:br>
            <a:r>
              <a:rPr lang="ru-RU" sz="6000" kern="10" dirty="0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Bookman Old Style"/>
              </a:rPr>
              <a:t>ИГРЫ - 2013</a:t>
            </a:r>
            <a:endParaRPr lang="ru-RU" sz="6000" kern="10" dirty="0">
              <a:ln w="9525"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latin typeface="Bookman Old Style"/>
            </a:endParaRPr>
          </a:p>
        </p:txBody>
      </p:sp>
      <p:pic>
        <p:nvPicPr>
          <p:cNvPr id="5123" name="Picture 6" descr="C:\Users\User\Desktop\ДЕЛЬФИЙСКИЕ ИГРЫ 2013\ЭКОФОРУМ\28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181610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59832" y="62068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КОНКУРС </a:t>
            </a:r>
          </a:p>
          <a:p>
            <a:pPr algn="ctr">
              <a:defRPr/>
            </a:pP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"ЮНЫЙ ХУДОЖНИК</a:t>
            </a: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"</a:t>
            </a:r>
          </a:p>
        </p:txBody>
      </p:sp>
      <p:sp>
        <p:nvSpPr>
          <p:cNvPr id="5125" name="Прямоугольник 4"/>
          <p:cNvSpPr>
            <a:spLocks noChangeArrowheads="1"/>
          </p:cNvSpPr>
          <p:nvPr/>
        </p:nvSpPr>
        <p:spPr bwMode="auto">
          <a:xfrm>
            <a:off x="395288" y="5589588"/>
            <a:ext cx="84248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tabLst>
                <a:tab pos="228600" algn="l"/>
              </a:tabLst>
            </a:pPr>
            <a:r>
              <a:rPr lang="ru-RU" sz="3600" b="1">
                <a:solidFill>
                  <a:srgbClr val="FF0000"/>
                </a:solidFill>
                <a:latin typeface="Book Antiqua" pitchFamily="18" charset="0"/>
              </a:rPr>
              <a:t>«СОХРАНИМ ПРИРОДУ УРАЛА»                               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400" dirty="0" smtClean="0">
                <a:solidFill>
                  <a:schemeClr val="bg1">
                    <a:lumMod val="95000"/>
                  </a:schemeClr>
                </a:solidFill>
                <a:latin typeface="Book Antiqua" pitchFamily="18" charset="0"/>
              </a:rPr>
              <a:t>ЗАДАНИЕ КОНКУРСА «ЮНЫЙ ХУДОЖНИК»</a:t>
            </a:r>
            <a:endParaRPr lang="ru-RU" sz="2400" dirty="0">
              <a:solidFill>
                <a:schemeClr val="bg1">
                  <a:lumMod val="95000"/>
                </a:schemeClr>
              </a:solidFill>
              <a:latin typeface="Book Antiqua" pitchFamily="18" charset="0"/>
            </a:endParaRPr>
          </a:p>
        </p:txBody>
      </p:sp>
      <p:pic>
        <p:nvPicPr>
          <p:cNvPr id="6147" name="Рисунок 5" descr="http://www.saveplanet.su/files/images/ura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3141663"/>
            <a:ext cx="223202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Прямоугольник 7"/>
          <p:cNvSpPr>
            <a:spLocks noChangeArrowheads="1"/>
          </p:cNvSpPr>
          <p:nvPr/>
        </p:nvSpPr>
        <p:spPr bwMode="auto">
          <a:xfrm>
            <a:off x="250825" y="2205038"/>
            <a:ext cx="85693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 b="1" i="1">
                <a:solidFill>
                  <a:srgbClr val="0B1487"/>
                </a:solidFill>
                <a:latin typeface="Book Antiqua" pitchFamily="18" charset="0"/>
              </a:rPr>
              <a:t>ЗАВЕРШИТЬ ПЕЙЗАЖ УРАЛЬСКОЙ ПРИРОДЫ НА ПРЕДЛОЖЕННОМ ПОДМАЛЁВКЕ, ПОДГОТОВИТЬ УСТНУЮ ЗАЩИТУ И ПРЕДСТАВИТЬ РАБОТУ.</a:t>
            </a:r>
            <a:endParaRPr lang="ru-RU" i="1"/>
          </a:p>
        </p:txBody>
      </p:sp>
      <p:sp>
        <p:nvSpPr>
          <p:cNvPr id="6149" name="Прямоугольник 8"/>
          <p:cNvSpPr>
            <a:spLocks noChangeArrowheads="1"/>
          </p:cNvSpPr>
          <p:nvPr/>
        </p:nvSpPr>
        <p:spPr bwMode="auto">
          <a:xfrm>
            <a:off x="566738" y="1628775"/>
            <a:ext cx="7270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r">
              <a:tabLst>
                <a:tab pos="228600" algn="l"/>
              </a:tabLst>
            </a:pPr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«СОХРАНИМ ПРИРОДУ УРАЛА!» </a:t>
            </a:r>
            <a:r>
              <a:rPr lang="ru-RU" b="1">
                <a:solidFill>
                  <a:srgbClr val="FF0000"/>
                </a:solidFill>
                <a:latin typeface="Book Antiqua" pitchFamily="18" charset="0"/>
              </a:rPr>
              <a:t>                               </a:t>
            </a:r>
          </a:p>
        </p:txBody>
      </p:sp>
      <p:pic>
        <p:nvPicPr>
          <p:cNvPr id="6150" name="Picture 4" descr="C:\Users\User\Desktop\ДЕЛЬФИЙСКИЕ ИГРЫ 2013\ЭКОФОРУМ\0_6e0d6_4e7e8086_X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25" y="4868863"/>
            <a:ext cx="246697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 descr="C:\Users\User\Desktop\ДЕЛЬФИЙСКИЕ ИГРЫ 2013\картинки\post-1497544-128958277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00563" y="3068638"/>
            <a:ext cx="1727200" cy="234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7" descr="C:\Users\User\Desktop\ДЕЛЬФИЙСКИЕ ИГРЫ 2013\картинки\f_1196538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8175" y="4797425"/>
            <a:ext cx="2524125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773238"/>
            <a:ext cx="8424862" cy="3024187"/>
          </a:xfrm>
          <a:effectLst/>
        </p:spPr>
        <p:txBody>
          <a:bodyPr/>
          <a:lstStyle/>
          <a:p>
            <a:pPr>
              <a:defRPr/>
            </a:pPr>
            <a:r>
              <a:rPr lang="ru-RU" sz="6000" kern="10" dirty="0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Bookman Old Style"/>
              </a:rPr>
              <a:t>ДЕЛЬФИЙСКИЕ </a:t>
            </a:r>
            <a:br>
              <a:rPr lang="ru-RU" sz="6000" kern="10" dirty="0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Bookman Old Style"/>
              </a:rPr>
            </a:br>
            <a:r>
              <a:rPr lang="ru-RU" sz="6000" kern="10" dirty="0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Bookman Old Style"/>
              </a:rPr>
              <a:t>ИГРЫ - 2013</a:t>
            </a:r>
            <a:endParaRPr lang="ru-RU" sz="6000" kern="10" dirty="0">
              <a:ln w="9525"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latin typeface="Bookman Old Style"/>
            </a:endParaRPr>
          </a:p>
        </p:txBody>
      </p:sp>
      <p:pic>
        <p:nvPicPr>
          <p:cNvPr id="7171" name="Picture 6" descr="C:\Users\User\Desktop\ДЕЛЬФИЙСКИЕ ИГРЫ 2013\ЭКОФОРУМ\28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181610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59832" y="62068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КОНКУРС </a:t>
            </a:r>
          </a:p>
          <a:p>
            <a:pPr algn="ctr">
              <a:defRPr/>
            </a:pP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"ЮНЫЙ МУЗЫКАНТ</a:t>
            </a: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288" y="5300663"/>
            <a:ext cx="8424862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tabLst>
                <a:tab pos="228600" algn="l"/>
              </a:tabLs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ДОМАШНЕЕ ЗАДАНИЕ</a:t>
            </a:r>
          </a:p>
          <a:p>
            <a:pPr marL="342900" indent="-342900" algn="ctr">
              <a:tabLst>
                <a:tab pos="228600" algn="l"/>
              </a:tabLst>
              <a:defRPr/>
            </a:pPr>
            <a:r>
              <a:rPr lang="ru-RU" sz="3600" b="1" dirty="0">
                <a:solidFill>
                  <a:srgbClr val="FF0000"/>
                </a:solidFill>
                <a:latin typeface="Book Antiqua" pitchFamily="18" charset="0"/>
              </a:rPr>
              <a:t>«ГИМН РОДНОЙ ПРИРОДЕ»                                </a:t>
            </a: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773238"/>
            <a:ext cx="8424862" cy="3024187"/>
          </a:xfrm>
          <a:effectLst/>
        </p:spPr>
        <p:txBody>
          <a:bodyPr/>
          <a:lstStyle/>
          <a:p>
            <a:pPr>
              <a:defRPr/>
            </a:pPr>
            <a:r>
              <a:rPr lang="ru-RU" sz="6000" kern="10" dirty="0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Bookman Old Style"/>
              </a:rPr>
              <a:t>ДЕЛЬФИЙСКИЕ </a:t>
            </a:r>
            <a:br>
              <a:rPr lang="ru-RU" sz="6000" kern="10" dirty="0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Bookman Old Style"/>
              </a:rPr>
            </a:br>
            <a:r>
              <a:rPr lang="ru-RU" sz="6000" kern="10" dirty="0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Bookman Old Style"/>
              </a:rPr>
              <a:t>ИГРЫ - 2013</a:t>
            </a:r>
            <a:endParaRPr lang="ru-RU" sz="6000" kern="10" dirty="0">
              <a:ln w="9525"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latin typeface="Bookman Old Style"/>
            </a:endParaRPr>
          </a:p>
        </p:txBody>
      </p:sp>
      <p:pic>
        <p:nvPicPr>
          <p:cNvPr id="8195" name="Picture 6" descr="C:\Users\User\Desktop\ДЕЛЬФИЙСКИЕ ИГРЫ 2013\ЭКОФОРУМ\28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181610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59832" y="620688"/>
            <a:ext cx="5400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КОНКУРС </a:t>
            </a:r>
          </a:p>
          <a:p>
            <a:pPr algn="ctr">
              <a:defRPr/>
            </a:pP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"ЮНЫЙ ИСКУССТВОВЕД</a:t>
            </a: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288" y="5300663"/>
            <a:ext cx="8424862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tabLst>
                <a:tab pos="228600" algn="l"/>
              </a:tabLs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ПЕРВЫЙ ТУР</a:t>
            </a:r>
          </a:p>
          <a:p>
            <a:pPr marL="342900" indent="-342900" algn="ctr">
              <a:tabLst>
                <a:tab pos="228600" algn="l"/>
              </a:tabLst>
              <a:defRPr/>
            </a:pPr>
            <a:r>
              <a:rPr lang="ru-RU" sz="2800" b="1" dirty="0">
                <a:solidFill>
                  <a:srgbClr val="FF0000"/>
                </a:solidFill>
                <a:latin typeface="Book Antiqua" pitchFamily="18" charset="0"/>
              </a:rPr>
              <a:t>«Певцы </a:t>
            </a:r>
            <a:r>
              <a:rPr lang="ru-RU" sz="2800" b="1" dirty="0">
                <a:solidFill>
                  <a:srgbClr val="FF0000"/>
                </a:solidFill>
                <a:latin typeface="Book Antiqua" pitchFamily="18" charset="0"/>
              </a:rPr>
              <a:t>русского </a:t>
            </a:r>
            <a:r>
              <a:rPr lang="ru-RU" sz="2800" b="1" dirty="0">
                <a:solidFill>
                  <a:srgbClr val="FF0000"/>
                </a:solidFill>
                <a:latin typeface="Book Antiqua" pitchFamily="18" charset="0"/>
              </a:rPr>
              <a:t>пейзажа»</a:t>
            </a:r>
            <a:r>
              <a:rPr lang="ru-RU" sz="3600" b="1" dirty="0">
                <a:solidFill>
                  <a:srgbClr val="FF0000"/>
                </a:solidFill>
                <a:latin typeface="Book Antiqua" pitchFamily="18" charset="0"/>
              </a:rPr>
              <a:t>                                </a:t>
            </a:r>
            <a:endParaRPr lang="ru-RU" sz="36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19088" y="-14288"/>
            <a:ext cx="8362950" cy="2016126"/>
          </a:xfrm>
        </p:spPr>
        <p:txBody>
          <a:bodyPr/>
          <a:lstStyle/>
          <a:p>
            <a:pPr>
              <a:defRPr/>
            </a:pPr>
            <a:r>
              <a:rPr lang="ru-RU" sz="3200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Сопоставь портрет пейзажиста с именем изображённого художника</a:t>
            </a:r>
            <a:r>
              <a:rPr lang="ru-RU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Book Antiqua" pitchFamily="18" charset="0"/>
              </a:rPr>
              <a:t>     1                2                 3                 4</a:t>
            </a:r>
          </a:p>
        </p:txBody>
      </p:sp>
      <p:pic>
        <p:nvPicPr>
          <p:cNvPr id="9219" name="Picture 2" descr="C:\Users\User\Desktop\ДЕЛЬФИЙСКИЕ ИГРЫ 2013\картинки\0_3f196_e484cc05_X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844675"/>
            <a:ext cx="2041525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 descr="C:\Users\User\Desktop\ДЕЛЬФИЙСКИЕ ИГРЫ 2013\картинки\aa293a29d1756620ede6ea025bb4a713bc5f6c12884408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68538" y="1844675"/>
            <a:ext cx="2232025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4" descr="C:\Users\User\Desktop\ДЕЛЬФИЙСКИЕ ИГРЫ 2013\картинки\284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1844675"/>
            <a:ext cx="2016125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Прямоугольник 12"/>
          <p:cNvSpPr>
            <a:spLocks noChangeArrowheads="1"/>
          </p:cNvSpPr>
          <p:nvPr/>
        </p:nvSpPr>
        <p:spPr bwMode="auto">
          <a:xfrm>
            <a:off x="1619250" y="4941888"/>
            <a:ext cx="6985000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А - Алексей Кондратьевич Саврасов</a:t>
            </a:r>
          </a:p>
          <a:p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Б - Исаак Ильич Левитан</a:t>
            </a:r>
          </a:p>
          <a:p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В - Иван Иванович Шишкин</a:t>
            </a:r>
          </a:p>
          <a:p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Г - Иван Константинович Айвазовский</a:t>
            </a:r>
            <a:endParaRPr lang="ru-RU" sz="2400" b="1"/>
          </a:p>
        </p:txBody>
      </p:sp>
      <p:pic>
        <p:nvPicPr>
          <p:cNvPr id="9223" name="Picture 6" descr="C:\Users\User\Desktop\ДЕЛЬФИЙСКИЕ ИГРЫ 2013\картинки\K0809_066_20_123_Перов_Василий_Григорьевич_-_Портрет_художника_А.К.Саврасова-1000x100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9563" y="1844675"/>
            <a:ext cx="231775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1773238"/>
            <a:ext cx="8424862" cy="3024187"/>
          </a:xfrm>
          <a:effectLst/>
        </p:spPr>
        <p:txBody>
          <a:bodyPr/>
          <a:lstStyle/>
          <a:p>
            <a:pPr>
              <a:defRPr/>
            </a:pPr>
            <a:r>
              <a:rPr lang="ru-RU" sz="6000" kern="10" dirty="0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Bookman Old Style"/>
              </a:rPr>
              <a:t>ДЕЛЬФИЙСКИЕ </a:t>
            </a:r>
            <a:br>
              <a:rPr lang="ru-RU" sz="6000" kern="10" dirty="0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Bookman Old Style"/>
              </a:rPr>
            </a:br>
            <a:r>
              <a:rPr lang="ru-RU" sz="6000" kern="10" dirty="0" smtClean="0">
                <a:ln w="9525">
                  <a:round/>
                  <a:headEnd/>
                  <a:tailEnd/>
                </a:ln>
                <a:solidFill>
                  <a:schemeClr val="bg1">
                    <a:lumMod val="95000"/>
                  </a:schemeClr>
                </a:solidFill>
                <a:latin typeface="Bookman Old Style"/>
              </a:rPr>
              <a:t>ИГРЫ - 2013</a:t>
            </a:r>
            <a:endParaRPr lang="ru-RU" sz="6000" kern="10" dirty="0">
              <a:ln w="9525">
                <a:round/>
                <a:headEnd/>
                <a:tailEnd/>
              </a:ln>
              <a:solidFill>
                <a:schemeClr val="bg1">
                  <a:lumMod val="95000"/>
                </a:schemeClr>
              </a:solidFill>
              <a:latin typeface="Bookman Old Style"/>
            </a:endParaRPr>
          </a:p>
        </p:txBody>
      </p:sp>
      <p:pic>
        <p:nvPicPr>
          <p:cNvPr id="10243" name="Picture 6" descr="C:\Users\User\Desktop\ДЕЛЬФИЙСКИЕ ИГРЫ 2013\ЭКОФОРУМ\286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88913"/>
            <a:ext cx="1816100" cy="156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059832" y="620688"/>
            <a:ext cx="5400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КОНКУРС </a:t>
            </a:r>
          </a:p>
          <a:p>
            <a:pPr algn="ctr">
              <a:defRPr/>
            </a:pP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"ЮНЫЙ ИСКУССТВОВЕД</a:t>
            </a:r>
            <a:r>
              <a:rPr lang="ru-RU" sz="2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Bookman Old Style"/>
              </a:rPr>
              <a:t>"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288" y="5300663"/>
            <a:ext cx="8424862" cy="107791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>
              <a:tabLst>
                <a:tab pos="228600" algn="l"/>
              </a:tabLst>
              <a:defRPr/>
            </a:pPr>
            <a:r>
              <a:rPr lang="ru-RU" sz="28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ВТОРОЙ ТУР</a:t>
            </a:r>
          </a:p>
          <a:p>
            <a:pPr marL="342900" indent="-342900" algn="ctr">
              <a:tabLst>
                <a:tab pos="228600" algn="l"/>
              </a:tabLst>
              <a:defRPr/>
            </a:pPr>
            <a:r>
              <a:rPr lang="ru-RU" sz="2800" b="1" dirty="0">
                <a:solidFill>
                  <a:srgbClr val="FF0000"/>
                </a:solidFill>
                <a:latin typeface="Book Antiqua" pitchFamily="18" charset="0"/>
              </a:rPr>
              <a:t>«Шедевры </a:t>
            </a:r>
            <a:r>
              <a:rPr lang="ru-RU" sz="2800" b="1" dirty="0">
                <a:solidFill>
                  <a:srgbClr val="FF0000"/>
                </a:solidFill>
                <a:latin typeface="Book Antiqua" pitchFamily="18" charset="0"/>
              </a:rPr>
              <a:t>русского </a:t>
            </a:r>
            <a:r>
              <a:rPr lang="ru-RU" sz="2800" b="1" dirty="0">
                <a:solidFill>
                  <a:srgbClr val="FF0000"/>
                </a:solidFill>
                <a:latin typeface="Book Antiqua" pitchFamily="18" charset="0"/>
              </a:rPr>
              <a:t>пейзажа»</a:t>
            </a:r>
            <a:r>
              <a:rPr lang="ru-RU" sz="3600" b="1" dirty="0">
                <a:solidFill>
                  <a:srgbClr val="FF0000"/>
                </a:solidFill>
                <a:latin typeface="Book Antiqua" pitchFamily="18" charset="0"/>
              </a:rPr>
              <a:t>                                </a:t>
            </a:r>
            <a:endParaRPr lang="ru-RU" sz="36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23850" y="-171450"/>
            <a:ext cx="8362950" cy="2016125"/>
          </a:xfrm>
        </p:spPr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Сопоставь пейзаж с названием картины и именем автора</a:t>
            </a:r>
            <a:r>
              <a:rPr lang="ru-RU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ru-RU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Book Antiqua" pitchFamily="18" charset="0"/>
              </a:rPr>
              <a:t>     1                2                 3                 4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6088" y="3598863"/>
            <a:ext cx="8353425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latin typeface="Book Antiqua" pitchFamily="18" charset="0"/>
              </a:rPr>
              <a:t>А – «Золотая осень»</a:t>
            </a:r>
            <a:endParaRPr lang="ru-RU" sz="2400" b="1" dirty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latin typeface="Book Antiqua" pitchFamily="18" charset="0"/>
              </a:rPr>
              <a:t>Б – «Девятый вал»</a:t>
            </a:r>
            <a:endParaRPr lang="ru-RU" sz="2400" b="1" dirty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latin typeface="Book Antiqua" pitchFamily="18" charset="0"/>
              </a:rPr>
              <a:t>В – «Грачи прилетели»</a:t>
            </a:r>
            <a:endParaRPr lang="ru-RU" sz="2400" b="1" dirty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rgbClr val="FF0000"/>
                </a:solidFill>
                <a:latin typeface="Book Antiqua" pitchFamily="18" charset="0"/>
              </a:rPr>
              <a:t>Г – «Рожь»</a:t>
            </a:r>
            <a:endParaRPr lang="ru-RU" sz="2400" b="1" dirty="0">
              <a:solidFill>
                <a:srgbClr val="FF0000"/>
              </a:solidFill>
              <a:latin typeface="Book Antiqua" pitchFamily="18" charset="0"/>
            </a:endParaRP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Д -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Алексей Кондратьевич Саврасов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Ж -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Исаак Ильич Левитан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З -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Иван Иванович Шишкин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И -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  <a:latin typeface="Book Antiqua" pitchFamily="18" charset="0"/>
              </a:rPr>
              <a:t>Иван Константинович Айвазовский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268" name="Picture 2" descr="C:\Users\User\Desktop\ДЕЛЬФИЙСКИЕ ИГРЫ 2013\картинки\479dcdd0-469c-21e6-2a52-ad956ce9c4f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24750" y="1916113"/>
            <a:ext cx="1274763" cy="166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C:\Users\User\Desktop\ДЕЛЬФИЙСКИЕ ИГРЫ 2013\картинки\31175859_1219660617_shishkin_rozh_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32363" y="1916113"/>
            <a:ext cx="2392362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C:\Users\User\Desktop\ДЕЛЬФИЙСКИЕ ИГРЫ 2013\картинки\630907980 (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775" y="1844675"/>
            <a:ext cx="2073275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C:\Users\User\Desktop\ДЕЛЬФИЙСКИЕ ИГРЫ 2013\картинки\normal_9val1224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1844675"/>
            <a:ext cx="244792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опия cdb2004169gl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ема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233DA9"/>
        </a:dk2>
        <a:lt2>
          <a:srgbClr val="DDDDDD"/>
        </a:lt2>
        <a:accent1>
          <a:srgbClr val="65AAE9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B8D2F2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37737F"/>
        </a:dk2>
        <a:lt2>
          <a:srgbClr val="DDDDDD"/>
        </a:lt2>
        <a:accent1>
          <a:srgbClr val="52BCB2"/>
        </a:accent1>
        <a:accent2>
          <a:srgbClr val="E0A56A"/>
        </a:accent2>
        <a:accent3>
          <a:srgbClr val="FFFFFF"/>
        </a:accent3>
        <a:accent4>
          <a:srgbClr val="000000"/>
        </a:accent4>
        <a:accent5>
          <a:srgbClr val="B3DAD5"/>
        </a:accent5>
        <a:accent6>
          <a:srgbClr val="CB955F"/>
        </a:accent6>
        <a:hlink>
          <a:srgbClr val="A0C264"/>
        </a:hlink>
        <a:folHlink>
          <a:srgbClr val="DCDC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</TotalTime>
  <Words>315</Words>
  <Application>Microsoft PowerPoint</Application>
  <PresentationFormat>Экран (4:3)</PresentationFormat>
  <Paragraphs>72</Paragraphs>
  <Slides>20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Verdana</vt:lpstr>
      <vt:lpstr>Arial</vt:lpstr>
      <vt:lpstr>Wingdings</vt:lpstr>
      <vt:lpstr>Calibri</vt:lpstr>
      <vt:lpstr>Bookman Old Style</vt:lpstr>
      <vt:lpstr>Arial Unicode MS</vt:lpstr>
      <vt:lpstr>Book Antiqua</vt:lpstr>
      <vt:lpstr>Копия cdb2004169gl</vt:lpstr>
      <vt:lpstr>Adobe Photoshop Image</vt:lpstr>
      <vt:lpstr>ДЕЛЬФИЙСКИЕ  ИГРЫ - 2013</vt:lpstr>
      <vt:lpstr>ПРОЛОГ СОХРАНИМ НАШУ ПЛАНЕТУ</vt:lpstr>
      <vt:lpstr>ДЕЛЬФИЙСКИЕ  ИГРЫ - 2013</vt:lpstr>
      <vt:lpstr>ЗАДАНИЕ КОНКУРСА «ЮНЫЙ ХУДОЖНИК»</vt:lpstr>
      <vt:lpstr>ДЕЛЬФИЙСКИЕ  ИГРЫ - 2013</vt:lpstr>
      <vt:lpstr>ДЕЛЬФИЙСКИЕ  ИГРЫ - 2013</vt:lpstr>
      <vt:lpstr>Сопоставь портрет пейзажиста с именем изображённого художника      1                2                 3                 4</vt:lpstr>
      <vt:lpstr>ДЕЛЬФИЙСКИЕ  ИГРЫ - 2013</vt:lpstr>
      <vt:lpstr>Сопоставь пейзаж с названием картины и именем автора      1                2                 3                 4</vt:lpstr>
      <vt:lpstr>ДЕЛЬФИЙСКИЕ  ИГРЫ - 2013</vt:lpstr>
      <vt:lpstr>ДЕЛЬФИЙСКИЕ  ИГРЫ - 2013</vt:lpstr>
      <vt:lpstr>Прослушай фрагмент и угадай мелодию из списка:</vt:lpstr>
      <vt:lpstr>ДЕЛЬФИЙСКИЕ  ИГРЫ - 2013</vt:lpstr>
      <vt:lpstr>И.И. Шишкин «Утро в сосновом бору»</vt:lpstr>
      <vt:lpstr>В.Д. Поленов «Московский дворик»</vt:lpstr>
      <vt:lpstr>   И.И. Левитан «Март»</vt:lpstr>
      <vt:lpstr>   Г.Г. Нисский «Февраль.Подмосковье»</vt:lpstr>
      <vt:lpstr>К.А.Коровин «Москворецкий мост»</vt:lpstr>
      <vt:lpstr>ДЕЛЬФИЙСКИЕ  ИГРЫ - 2013</vt:lpstr>
      <vt:lpstr>2013 - ГОД ОХРАНЫ ПРИРОДЫ В РОССИИ</vt:lpstr>
    </vt:vector>
  </TitlesOfParts>
  <Company>ВЫСО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Окружной Центр  психолого-педагогического  и медико-социального сопровождения Западного управленческого округа</dc:title>
  <dc:creator>Сергей</dc:creator>
  <cp:lastModifiedBy>Tata</cp:lastModifiedBy>
  <cp:revision>84</cp:revision>
  <dcterms:created xsi:type="dcterms:W3CDTF">2008-08-27T18:47:13Z</dcterms:created>
  <dcterms:modified xsi:type="dcterms:W3CDTF">2014-04-28T15:59:37Z</dcterms:modified>
</cp:coreProperties>
</file>