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36C70-B8F8-4AB0-8135-08AAEE9D0E00}" type="datetimeFigureOut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7A8B3-A106-43E1-B79A-BBD43B805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3C41C-6583-499C-9E86-F9D652C009CA}" type="datetimeFigureOut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DE698-359F-4793-AA40-5B1F593B1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1475F-C90A-4A26-9972-51241E308E13}" type="datetimeFigureOut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C9CEE-1C05-4FAB-943C-6C812AD2D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BD7FD-F0EA-4B68-ABE5-4B67E18521CD}" type="datetimeFigureOut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D8CD4-E22E-45DA-AEAE-E215C8140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B7FCA-527F-4AA9-9ECE-CFEA19DC97AE}" type="datetimeFigureOut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4D41D-EB2B-4CCC-8E13-FA35D6B5A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27F03-D295-4495-BF81-B263937C75CD}" type="datetimeFigureOut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A799B-EE69-4328-B24C-65FB5D0C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A886-700C-466A-B33F-B292A6533D52}" type="datetimeFigureOut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A8945-E0E5-4550-ABF9-0E0CC5A3A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812BA-860C-40CA-AD28-D23CD591DCED}" type="datetimeFigureOut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18C44-D4BA-4E29-B7F0-F0C3C1874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7A8C7-FD69-4390-AC76-5DFAE8AB9D57}" type="datetimeFigureOut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38075-8E98-4C5C-98D1-ED0241A77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E5317-2531-47B7-8DC3-6F1EA4B956D7}" type="datetimeFigureOut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04C2E-8EE4-496D-A971-87FA73C5DF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34F2-58AD-4967-A94A-0191F9F5B623}" type="datetimeFigureOut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C8E2A-D319-4AE8-B4B2-124066636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D911B0-8A79-4007-9E03-7BCCD51A6A8D}" type="datetimeFigureOut">
              <a:rPr lang="en-US"/>
              <a:pPr>
                <a:defRPr/>
              </a:pPr>
              <a:t>7/17/2014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479A17-7196-4B6C-A944-0076D3930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48" r:id="rId4"/>
    <p:sldLayoutId id="2147483854" r:id="rId5"/>
    <p:sldLayoutId id="2147483849" r:id="rId6"/>
    <p:sldLayoutId id="2147483855" r:id="rId7"/>
    <p:sldLayoutId id="2147483856" r:id="rId8"/>
    <p:sldLayoutId id="2147483857" r:id="rId9"/>
    <p:sldLayoutId id="2147483850" r:id="rId10"/>
    <p:sldLayoutId id="214748385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292225"/>
            <a:ext cx="8458200" cy="1222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dirty="0" smtClean="0"/>
              <a:t>Фигурное плавание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4582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az-Cyrl-AZ" dirty="0" smtClean="0"/>
              <a:t>внеурочная деятельность</a:t>
            </a:r>
            <a:endParaRPr lang="en-US" dirty="0"/>
          </a:p>
        </p:txBody>
      </p:sp>
      <p:pic>
        <p:nvPicPr>
          <p:cNvPr id="4" name="Picture 3" descr="img56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53000" y="2438400"/>
            <a:ext cx="4038600" cy="27148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304800" y="2743200"/>
            <a:ext cx="4191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«Человек не воспитывается по частям,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он создается синтетически всей суммой влияний,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>
                <a:latin typeface="Times New Roman" pitchFamily="18" charset="0"/>
                <a:cs typeface="Times New Roman" pitchFamily="18" charset="0"/>
              </a:rPr>
              <a:t>которым подвергается»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А.С.Макаренко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>
              <a:latin typeface="Franklin Gothic Book" pitchFamily="34" charset="0"/>
            </a:endParaRPr>
          </a:p>
        </p:txBody>
      </p:sp>
      <p:sp>
        <p:nvSpPr>
          <p:cNvPr id="10246" name="TextBox 5"/>
          <p:cNvSpPr txBox="1">
            <a:spLocks noChangeArrowheads="1"/>
          </p:cNvSpPr>
          <p:nvPr/>
        </p:nvSpPr>
        <p:spPr bwMode="auto">
          <a:xfrm>
            <a:off x="0" y="6257925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Данильченко Галина Борисовна</a:t>
            </a:r>
            <a:r>
              <a:rPr lang="en-US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 БОУ г.Омска"Средняя общеобразовательная школа № 61".Омск 2013 .</a:t>
            </a:r>
            <a:endParaRPr lang="en-US" sz="14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Рефлексия</a:t>
            </a:r>
            <a:endParaRPr lang="en-US" dirty="0"/>
          </a:p>
        </p:txBody>
      </p:sp>
      <p:pic>
        <p:nvPicPr>
          <p:cNvPr id="4" name="Picture 3" descr="IMG_153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05400" y="1295400"/>
            <a:ext cx="3276600" cy="18823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381000" y="1447800"/>
            <a:ext cx="45942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u="sng">
                <a:latin typeface="Franklin Gothic Book" pitchFamily="34" charset="0"/>
              </a:rPr>
              <a:t>Отвечают на  Вопросы</a:t>
            </a:r>
            <a:r>
              <a:rPr lang="en-US" sz="2000">
                <a:latin typeface="Franklin Gothic Book" pitchFamily="34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000">
                <a:latin typeface="Franklin Gothic Book" pitchFamily="34" charset="0"/>
              </a:rPr>
              <a:t>чему я научился на занятии…</a:t>
            </a:r>
            <a:endParaRPr lang="en-US" sz="2000">
              <a:latin typeface="Franklin Gothic Book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>
                <a:latin typeface="Franklin Gothic Book" pitchFamily="34" charset="0"/>
              </a:rPr>
              <a:t>что нового узнал…</a:t>
            </a:r>
            <a:endParaRPr lang="en-US" sz="2000">
              <a:latin typeface="Franklin Gothic Book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>
                <a:latin typeface="Franklin Gothic Book" pitchFamily="34" charset="0"/>
              </a:rPr>
              <a:t>что самое удачное ,что самое трудное</a:t>
            </a:r>
            <a:endParaRPr lang="en-US" sz="2000">
              <a:latin typeface="Franklin Gothic Book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>
                <a:latin typeface="Franklin Gothic Book" pitchFamily="34" charset="0"/>
              </a:rPr>
              <a:t>пожелание себе</a:t>
            </a:r>
            <a:endParaRPr lang="en-US" sz="2000">
              <a:latin typeface="Franklin Gothic Book" pitchFamily="34" charset="0"/>
            </a:endParaRPr>
          </a:p>
        </p:txBody>
      </p:sp>
      <p:sp>
        <p:nvSpPr>
          <p:cNvPr id="19461" name="TextBox 7"/>
          <p:cNvSpPr txBox="1">
            <a:spLocks noChangeArrowheads="1"/>
          </p:cNvSpPr>
          <p:nvPr/>
        </p:nvSpPr>
        <p:spPr bwMode="auto">
          <a:xfrm>
            <a:off x="457200" y="3276600"/>
            <a:ext cx="6021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Franklin Gothic Book" pitchFamily="34" charset="0"/>
              </a:rPr>
              <a:t>Оценочная (рейтинговая )таблица активности  на занятии</a:t>
            </a:r>
            <a:r>
              <a:rPr lang="ru-RU">
                <a:latin typeface="Franklin Gothic Book" pitchFamily="34" charset="0"/>
              </a:rPr>
              <a:t>.</a:t>
            </a:r>
            <a:endParaRPr lang="en-US">
              <a:latin typeface="Franklin Gothic Book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3581400"/>
          <a:ext cx="8077200" cy="981456"/>
        </p:xfrm>
        <a:graphic>
          <a:graphicData uri="http://schemas.openxmlformats.org/drawingml/2006/table">
            <a:tbl>
              <a:tblPr/>
              <a:tblGrid>
                <a:gridCol w="838200"/>
                <a:gridCol w="1066800"/>
                <a:gridCol w="1066800"/>
                <a:gridCol w="1066800"/>
                <a:gridCol w="1371600"/>
                <a:gridCol w="1447800"/>
                <a:gridCol w="1219200"/>
              </a:tblGrid>
              <a:tr h="838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Фамилия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,имя.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86" marR="49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Проведение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разминки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86" marR="49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Показ упражнений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86" marR="49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Активность на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занятии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86" marR="49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Самооценка упражнения»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Плавание на боку»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86" marR="49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Творческая активность,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Инициативность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86" marR="49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Умение 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Удерживать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группировку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286" marR="492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9" descr="IMG_150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3400" y="4572000"/>
            <a:ext cx="8077200" cy="2157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Рефлексия</a:t>
            </a:r>
            <a:endParaRPr lang="en-US" dirty="0"/>
          </a:p>
        </p:txBody>
      </p:sp>
      <p:pic>
        <p:nvPicPr>
          <p:cNvPr id="4" name="Picture 3" descr="IMG_153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000" y="1447800"/>
            <a:ext cx="3262313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IMG_153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91200" y="3276600"/>
            <a:ext cx="314325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IMG_153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81400" y="4724400"/>
            <a:ext cx="2895600" cy="193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 descr="IMG_1539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81000" y="4419600"/>
            <a:ext cx="28575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487" name="TextBox 7"/>
          <p:cNvSpPr txBox="1">
            <a:spLocks noChangeArrowheads="1"/>
          </p:cNvSpPr>
          <p:nvPr/>
        </p:nvSpPr>
        <p:spPr bwMode="auto">
          <a:xfrm>
            <a:off x="152400" y="1676400"/>
            <a:ext cx="43291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u="sng">
                <a:solidFill>
                  <a:srgbClr val="C00000"/>
                </a:solidFill>
                <a:latin typeface="Franklin Gothic Book" pitchFamily="34" charset="0"/>
              </a:rPr>
              <a:t>Отмечают  настроение</a:t>
            </a:r>
            <a:r>
              <a:rPr lang="en-US" b="1" u="sng">
                <a:solidFill>
                  <a:srgbClr val="C00000"/>
                </a:solidFill>
                <a:latin typeface="Franklin Gothic Book" pitchFamily="34" charset="0"/>
              </a:rPr>
              <a:t>:</a:t>
            </a:r>
          </a:p>
          <a:p>
            <a:endParaRPr lang="en-US">
              <a:latin typeface="Franklin Gothic Book" pitchFamily="34" charset="0"/>
            </a:endParaRPr>
          </a:p>
          <a:p>
            <a:r>
              <a:rPr lang="ru-RU" b="1">
                <a:solidFill>
                  <a:srgbClr val="7030A0"/>
                </a:solidFill>
                <a:latin typeface="Franklin Gothic Book" pitchFamily="34" charset="0"/>
              </a:rPr>
              <a:t>-Я доволен собой, у меня все получилось!</a:t>
            </a:r>
            <a:endParaRPr lang="en-US" b="1">
              <a:solidFill>
                <a:srgbClr val="7030A0"/>
              </a:solidFill>
              <a:latin typeface="Franklin Gothic Book" pitchFamily="34" charset="0"/>
            </a:endParaRPr>
          </a:p>
          <a:p>
            <a:r>
              <a:rPr lang="ru-RU" b="1">
                <a:solidFill>
                  <a:srgbClr val="7030A0"/>
                </a:solidFill>
                <a:latin typeface="Franklin Gothic Book" pitchFamily="34" charset="0"/>
              </a:rPr>
              <a:t>-Было трудно, но я справился!</a:t>
            </a:r>
            <a:endParaRPr lang="en-US" b="1">
              <a:solidFill>
                <a:srgbClr val="7030A0"/>
              </a:solidFill>
              <a:latin typeface="Franklin Gothic Book" pitchFamily="34" charset="0"/>
            </a:endParaRPr>
          </a:p>
          <a:p>
            <a:r>
              <a:rPr lang="ru-RU" b="1">
                <a:solidFill>
                  <a:srgbClr val="7030A0"/>
                </a:solidFill>
                <a:latin typeface="Franklin Gothic Book" pitchFamily="34" charset="0"/>
              </a:rPr>
              <a:t>-Мне нужна помощь!</a:t>
            </a:r>
            <a:endParaRPr lang="en-US" b="1">
              <a:solidFill>
                <a:srgbClr val="7030A0"/>
              </a:solidFill>
              <a:latin typeface="Franklin Gothic Book" pitchFamily="34" charset="0"/>
            </a:endParaRPr>
          </a:p>
          <a:p>
            <a:endParaRPr lang="en-US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4911427-multicolored-smiling-face-symbol-on-white-backgroun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0"/>
            <a:ext cx="7086600" cy="838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z-Cyrl-AZ" sz="4000" b="1" dirty="0" smtClean="0">
                <a:solidFill>
                  <a:srgbClr val="FF0000"/>
                </a:solidFill>
              </a:rPr>
              <a:t>спасибо за внимание!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az-Cyrl-AZ" dirty="0" smtClean="0"/>
              <a:t>Проблемы и Цели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14400" y="1600200"/>
            <a:ext cx="3048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68" name="TextBox 5"/>
          <p:cNvSpPr txBox="1">
            <a:spLocks noChangeArrowheads="1"/>
          </p:cNvSpPr>
          <p:nvPr/>
        </p:nvSpPr>
        <p:spPr bwMode="auto">
          <a:xfrm>
            <a:off x="1403350" y="1676400"/>
            <a:ext cx="2070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z-Cyrl-AZ" sz="3200">
                <a:latin typeface="Times New Roman" pitchFamily="18" charset="0"/>
                <a:cs typeface="Times New Roman" pitchFamily="18" charset="0"/>
              </a:rPr>
              <a:t>Проблемы</a:t>
            </a:r>
            <a:r>
              <a:rPr lang="az-Cyrl-AZ">
                <a:latin typeface="Franklin Gothic Book" pitchFamily="34" charset="0"/>
              </a:rPr>
              <a:t> </a:t>
            </a:r>
            <a:endParaRPr lang="en-US">
              <a:latin typeface="Franklin Gothic Book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81600" y="1600200"/>
            <a:ext cx="30480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0" name="TextBox 7"/>
          <p:cNvSpPr txBox="1">
            <a:spLocks noChangeArrowheads="1"/>
          </p:cNvSpPr>
          <p:nvPr/>
        </p:nvSpPr>
        <p:spPr bwMode="auto">
          <a:xfrm>
            <a:off x="6110288" y="1676400"/>
            <a:ext cx="1190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z-Cyrl-AZ" sz="3200">
                <a:latin typeface="Times New Roman" pitchFamily="18" charset="0"/>
                <a:cs typeface="Times New Roman" pitchFamily="18" charset="0"/>
              </a:rPr>
              <a:t>Цели 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Connector 15"/>
          <p:cNvCxnSpPr>
            <a:stCxn id="4" idx="1"/>
          </p:cNvCxnSpPr>
          <p:nvPr/>
        </p:nvCxnSpPr>
        <p:spPr>
          <a:xfrm flipH="1">
            <a:off x="533400" y="19812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3400" y="1981200"/>
            <a:ext cx="0" cy="3733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90600" y="2971800"/>
            <a:ext cx="3048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20"/>
          <p:cNvSpPr txBox="1">
            <a:spLocks noChangeArrowheads="1"/>
          </p:cNvSpPr>
          <p:nvPr/>
        </p:nvSpPr>
        <p:spPr bwMode="auto">
          <a:xfrm>
            <a:off x="990600" y="2932113"/>
            <a:ext cx="304800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700" b="1" i="1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US" sz="1600">
                <a:latin typeface="Franklin Gothic Book" pitchFamily="34" charset="0"/>
              </a:rPr>
              <a:t> </a:t>
            </a:r>
            <a:r>
              <a:rPr lang="ru-RU" sz="1700" b="1" i="1">
                <a:latin typeface="Times New Roman" pitchFamily="18" charset="0"/>
                <a:cs typeface="Times New Roman" pitchFamily="18" charset="0"/>
              </a:rPr>
              <a:t>оценить деятельность учащихся в различных направлениях</a:t>
            </a:r>
            <a:r>
              <a:rPr lang="en-US" sz="1700" b="1" i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90600" y="4114800"/>
            <a:ext cx="3048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6" name="TextBox 23"/>
          <p:cNvSpPr txBox="1">
            <a:spLocks noChangeArrowheads="1"/>
          </p:cNvSpPr>
          <p:nvPr/>
        </p:nvSpPr>
        <p:spPr bwMode="auto">
          <a:xfrm>
            <a:off x="990600" y="4260850"/>
            <a:ext cx="30480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700" b="1" i="1">
                <a:latin typeface="Times New Roman" pitchFamily="18" charset="0"/>
                <a:cs typeface="Times New Roman" pitchFamily="18" charset="0"/>
              </a:rPr>
              <a:t>Какие оценочные процедуры при этом используются</a:t>
            </a:r>
            <a:r>
              <a:rPr lang="en-US" sz="1700" b="1" i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90600" y="5257800"/>
            <a:ext cx="3048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8" name="Rectangle 29"/>
          <p:cNvSpPr>
            <a:spLocks noChangeArrowheads="1"/>
          </p:cNvSpPr>
          <p:nvPr/>
        </p:nvSpPr>
        <p:spPr bwMode="auto">
          <a:xfrm>
            <a:off x="990600" y="5257800"/>
            <a:ext cx="30480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700" b="1" i="1">
                <a:latin typeface="Times New Roman" pitchFamily="18" charset="0"/>
                <a:cs typeface="Times New Roman" pitchFamily="18" charset="0"/>
              </a:rPr>
              <a:t>Какие способы оценивания применяются во внеурочной деятельности</a:t>
            </a:r>
            <a:r>
              <a:rPr lang="en-US" sz="1700" b="1" i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33" name="Straight Arrow Connector 32"/>
          <p:cNvCxnSpPr>
            <a:endCxn id="11278" idx="1"/>
          </p:cNvCxnSpPr>
          <p:nvPr/>
        </p:nvCxnSpPr>
        <p:spPr>
          <a:xfrm flipV="1">
            <a:off x="533400" y="5695950"/>
            <a:ext cx="457200" cy="190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11276" idx="1"/>
          </p:cNvCxnSpPr>
          <p:nvPr/>
        </p:nvCxnSpPr>
        <p:spPr>
          <a:xfrm flipV="1">
            <a:off x="533400" y="4568825"/>
            <a:ext cx="457200" cy="31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533400" y="3425825"/>
            <a:ext cx="457200" cy="31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5181600" y="2971800"/>
            <a:ext cx="3048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181600" y="4114800"/>
            <a:ext cx="3048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5181600" y="5257800"/>
            <a:ext cx="30480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85" name="TextBox 52"/>
          <p:cNvSpPr txBox="1">
            <a:spLocks noChangeArrowheads="1"/>
          </p:cNvSpPr>
          <p:nvPr/>
        </p:nvSpPr>
        <p:spPr bwMode="auto">
          <a:xfrm>
            <a:off x="5181600" y="3227388"/>
            <a:ext cx="29860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700" b="1" i="1">
                <a:latin typeface="Times New Roman" pitchFamily="18" charset="0"/>
                <a:cs typeface="Times New Roman" pitchFamily="18" charset="0"/>
              </a:rPr>
              <a:t>Физическое развитие детей</a:t>
            </a:r>
            <a:endParaRPr lang="en-US" sz="17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6" name="TextBox 53"/>
          <p:cNvSpPr txBox="1">
            <a:spLocks noChangeArrowheads="1"/>
          </p:cNvSpPr>
          <p:nvPr/>
        </p:nvSpPr>
        <p:spPr bwMode="auto">
          <a:xfrm>
            <a:off x="5410200" y="4370388"/>
            <a:ext cx="256063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700" b="1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700" b="1" i="1">
                <a:latin typeface="Times New Roman" pitchFamily="18" charset="0"/>
                <a:cs typeface="Times New Roman" pitchFamily="18" charset="0"/>
              </a:rPr>
              <a:t>ехническая подготовка</a:t>
            </a:r>
            <a:endParaRPr lang="en-US" sz="17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7" name="TextBox 54"/>
          <p:cNvSpPr txBox="1">
            <a:spLocks noChangeArrowheads="1"/>
          </p:cNvSpPr>
          <p:nvPr/>
        </p:nvSpPr>
        <p:spPr bwMode="auto">
          <a:xfrm>
            <a:off x="5181600" y="5181600"/>
            <a:ext cx="30480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700" b="1" i="1">
                <a:latin typeface="Times New Roman" pitchFamily="18" charset="0"/>
                <a:cs typeface="Times New Roman" pitchFamily="18" charset="0"/>
              </a:rPr>
              <a:t>Личностный рост  при  условиях, инициирующих детское творчество</a:t>
            </a:r>
            <a:endParaRPr lang="en-US" sz="1700" b="1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flipH="1">
            <a:off x="8229600" y="1981200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610600" y="1981200"/>
            <a:ext cx="0" cy="3657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endCxn id="11287" idx="3"/>
          </p:cNvCxnSpPr>
          <p:nvPr/>
        </p:nvCxnSpPr>
        <p:spPr>
          <a:xfrm flipH="1" flipV="1">
            <a:off x="8229600" y="5619750"/>
            <a:ext cx="381000" cy="190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 flipV="1">
            <a:off x="8229600" y="4552950"/>
            <a:ext cx="381000" cy="190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8229600" y="3409950"/>
            <a:ext cx="381000" cy="190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Объекты оценивания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371600"/>
            <a:ext cx="2057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38400" y="1676400"/>
            <a:ext cx="2057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00600" y="1676400"/>
            <a:ext cx="2057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81800" y="1371600"/>
            <a:ext cx="20574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" y="1219200"/>
            <a:ext cx="8763000" cy="12954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296" name="TextBox 8"/>
          <p:cNvSpPr txBox="1">
            <a:spLocks noChangeArrowheads="1"/>
          </p:cNvSpPr>
          <p:nvPr/>
        </p:nvSpPr>
        <p:spPr bwMode="auto">
          <a:xfrm>
            <a:off x="728663" y="1568450"/>
            <a:ext cx="1550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Регулятивные</a:t>
            </a:r>
            <a:endParaRPr lang="en-US">
              <a:latin typeface="Franklin Gothic Book" pitchFamily="34" charset="0"/>
            </a:endParaRPr>
          </a:p>
        </p:txBody>
      </p:sp>
      <p:sp>
        <p:nvSpPr>
          <p:cNvPr id="12297" name="TextBox 9"/>
          <p:cNvSpPr txBox="1">
            <a:spLocks noChangeArrowheads="1"/>
          </p:cNvSpPr>
          <p:nvPr/>
        </p:nvSpPr>
        <p:spPr bwMode="auto">
          <a:xfrm>
            <a:off x="2563813" y="1873250"/>
            <a:ext cx="18430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Познавательные</a:t>
            </a:r>
            <a:endParaRPr lang="en-US">
              <a:latin typeface="Franklin Gothic Book" pitchFamily="34" charset="0"/>
            </a:endParaRPr>
          </a:p>
        </p:txBody>
      </p:sp>
      <p:sp>
        <p:nvSpPr>
          <p:cNvPr id="12298" name="TextBox 10"/>
          <p:cNvSpPr txBox="1">
            <a:spLocks noChangeArrowheads="1"/>
          </p:cNvSpPr>
          <p:nvPr/>
        </p:nvSpPr>
        <p:spPr bwMode="auto">
          <a:xfrm>
            <a:off x="4816475" y="1873250"/>
            <a:ext cx="20621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Коммуникативные</a:t>
            </a:r>
            <a:endParaRPr lang="en-US">
              <a:latin typeface="Franklin Gothic Book" pitchFamily="34" charset="0"/>
            </a:endParaRPr>
          </a:p>
        </p:txBody>
      </p:sp>
      <p:sp>
        <p:nvSpPr>
          <p:cNvPr id="12299" name="TextBox 11"/>
          <p:cNvSpPr txBox="1">
            <a:spLocks noChangeArrowheads="1"/>
          </p:cNvSpPr>
          <p:nvPr/>
        </p:nvSpPr>
        <p:spPr bwMode="auto">
          <a:xfrm>
            <a:off x="7137400" y="1568450"/>
            <a:ext cx="13827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Franklin Gothic Book" pitchFamily="34" charset="0"/>
              </a:rPr>
              <a:t>Личностные</a:t>
            </a:r>
            <a:endParaRPr lang="en-US">
              <a:latin typeface="Franklin Gothic Book" pitchFamily="34" charset="0"/>
            </a:endParaRPr>
          </a:p>
        </p:txBody>
      </p:sp>
      <p:sp>
        <p:nvSpPr>
          <p:cNvPr id="12300" name="TextBox 12"/>
          <p:cNvSpPr txBox="1">
            <a:spLocks noChangeArrowheads="1"/>
          </p:cNvSpPr>
          <p:nvPr/>
        </p:nvSpPr>
        <p:spPr bwMode="auto">
          <a:xfrm>
            <a:off x="3836988" y="1219200"/>
            <a:ext cx="1546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Действия</a:t>
            </a:r>
            <a:endParaRPr lang="en-US" sz="2400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2819400"/>
            <a:ext cx="20574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362200" y="3124200"/>
            <a:ext cx="2133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8200" y="3124200"/>
            <a:ext cx="2133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705600" y="2819400"/>
            <a:ext cx="2057400" cy="1143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8600" y="2667000"/>
            <a:ext cx="8763000" cy="167640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306" name="TextBox 21"/>
          <p:cNvSpPr txBox="1">
            <a:spLocks noChangeArrowheads="1"/>
          </p:cNvSpPr>
          <p:nvPr/>
        </p:nvSpPr>
        <p:spPr bwMode="auto">
          <a:xfrm>
            <a:off x="533400" y="2901950"/>
            <a:ext cx="25146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Franklin Gothic Book" pitchFamily="34" charset="0"/>
              </a:rPr>
              <a:t>Самоконтроль</a:t>
            </a:r>
            <a:endParaRPr lang="en-US" sz="1400">
              <a:latin typeface="Franklin Gothic Book" pitchFamily="34" charset="0"/>
            </a:endParaRPr>
          </a:p>
          <a:p>
            <a:r>
              <a:rPr lang="ru-RU" sz="1400">
                <a:latin typeface="Franklin Gothic Book" pitchFamily="34" charset="0"/>
              </a:rPr>
              <a:t>Саморегуляция</a:t>
            </a:r>
            <a:endParaRPr lang="en-US" sz="1400">
              <a:latin typeface="Franklin Gothic Book" pitchFamily="34" charset="0"/>
            </a:endParaRPr>
          </a:p>
          <a:p>
            <a:r>
              <a:rPr lang="ru-RU" sz="1400">
                <a:latin typeface="Franklin Gothic Book" pitchFamily="34" charset="0"/>
              </a:rPr>
              <a:t>Взаимоконтроль</a:t>
            </a:r>
            <a:endParaRPr lang="en-US" sz="1400">
              <a:latin typeface="Franklin Gothic Book" pitchFamily="34" charset="0"/>
            </a:endParaRPr>
          </a:p>
          <a:p>
            <a:r>
              <a:rPr lang="ru-RU" sz="1400">
                <a:latin typeface="Franklin Gothic Book" pitchFamily="34" charset="0"/>
              </a:rPr>
              <a:t>Самооценка</a:t>
            </a:r>
            <a:endParaRPr lang="en-US" sz="1400">
              <a:latin typeface="Franklin Gothic Book" pitchFamily="34" charset="0"/>
            </a:endParaRPr>
          </a:p>
        </p:txBody>
      </p:sp>
      <p:sp>
        <p:nvSpPr>
          <p:cNvPr id="12307" name="TextBox 25"/>
          <p:cNvSpPr txBox="1">
            <a:spLocks noChangeArrowheads="1"/>
          </p:cNvSpPr>
          <p:nvPr/>
        </p:nvSpPr>
        <p:spPr bwMode="auto">
          <a:xfrm>
            <a:off x="3090863" y="2667000"/>
            <a:ext cx="3038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Способы оценивания</a:t>
            </a:r>
            <a:endParaRPr lang="en-US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8" name="TextBox 26"/>
          <p:cNvSpPr txBox="1">
            <a:spLocks noChangeArrowheads="1"/>
          </p:cNvSpPr>
          <p:nvPr/>
        </p:nvSpPr>
        <p:spPr bwMode="auto">
          <a:xfrm>
            <a:off x="2362200" y="3405188"/>
            <a:ext cx="2233613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>
                <a:latin typeface="Franklin Gothic Book" pitchFamily="34" charset="0"/>
              </a:rPr>
              <a:t>Самооценка</a:t>
            </a:r>
            <a:endParaRPr lang="en-US" sz="1600">
              <a:latin typeface="Franklin Gothic Book" pitchFamily="34" charset="0"/>
            </a:endParaRPr>
          </a:p>
          <a:p>
            <a:r>
              <a:rPr lang="ru-RU" sz="1600">
                <a:latin typeface="Franklin Gothic Book" pitchFamily="34" charset="0"/>
              </a:rPr>
              <a:t>Критериальная оценка</a:t>
            </a:r>
            <a:endParaRPr lang="en-US" sz="1600">
              <a:latin typeface="Franklin Gothic Book" pitchFamily="34" charset="0"/>
            </a:endParaRPr>
          </a:p>
          <a:p>
            <a:endParaRPr lang="en-US">
              <a:latin typeface="Franklin Gothic Book" pitchFamily="34" charset="0"/>
            </a:endParaRPr>
          </a:p>
        </p:txBody>
      </p:sp>
      <p:sp>
        <p:nvSpPr>
          <p:cNvPr id="12309" name="TextBox 27"/>
          <p:cNvSpPr txBox="1">
            <a:spLocks noChangeArrowheads="1"/>
          </p:cNvSpPr>
          <p:nvPr/>
        </p:nvSpPr>
        <p:spPr bwMode="auto">
          <a:xfrm>
            <a:off x="5019675" y="2971800"/>
            <a:ext cx="130492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>
              <a:latin typeface="Franklin Gothic Book" pitchFamily="34" charset="0"/>
            </a:endParaRPr>
          </a:p>
          <a:p>
            <a:r>
              <a:rPr lang="ru-RU" sz="1600">
                <a:latin typeface="Franklin Gothic Book" pitchFamily="34" charset="0"/>
              </a:rPr>
              <a:t>Наблюдения</a:t>
            </a:r>
            <a:endParaRPr lang="en-US" sz="1600">
              <a:latin typeface="Franklin Gothic Book" pitchFamily="34" charset="0"/>
            </a:endParaRPr>
          </a:p>
          <a:p>
            <a:r>
              <a:rPr lang="ru-RU" sz="1600">
                <a:latin typeface="Franklin Gothic Book" pitchFamily="34" charset="0"/>
              </a:rPr>
              <a:t>Обсуждение</a:t>
            </a:r>
            <a:endParaRPr lang="en-US" sz="1600">
              <a:latin typeface="Franklin Gothic Book" pitchFamily="34" charset="0"/>
            </a:endParaRPr>
          </a:p>
          <a:p>
            <a:r>
              <a:rPr lang="ru-RU" sz="1600">
                <a:latin typeface="Franklin Gothic Book" pitchFamily="34" charset="0"/>
              </a:rPr>
              <a:t>Оценки</a:t>
            </a:r>
            <a:endParaRPr lang="en-US" sz="1600">
              <a:latin typeface="Franklin Gothic Book" pitchFamily="34" charset="0"/>
            </a:endParaRPr>
          </a:p>
          <a:p>
            <a:endParaRPr lang="en-US">
              <a:latin typeface="Franklin Gothic Book" pitchFamily="34" charset="0"/>
            </a:endParaRPr>
          </a:p>
        </p:txBody>
      </p:sp>
      <p:sp>
        <p:nvSpPr>
          <p:cNvPr id="12310" name="TextBox 28"/>
          <p:cNvSpPr txBox="1">
            <a:spLocks noChangeArrowheads="1"/>
          </p:cNvSpPr>
          <p:nvPr/>
        </p:nvSpPr>
        <p:spPr bwMode="auto">
          <a:xfrm>
            <a:off x="6816725" y="2730500"/>
            <a:ext cx="197326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>
              <a:latin typeface="Franklin Gothic Book" pitchFamily="34" charset="0"/>
            </a:endParaRPr>
          </a:p>
          <a:p>
            <a:r>
              <a:rPr lang="ru-RU" sz="1400">
                <a:latin typeface="Franklin Gothic Book" pitchFamily="34" charset="0"/>
              </a:rPr>
              <a:t>Самооценка</a:t>
            </a:r>
            <a:endParaRPr lang="en-US" sz="1400">
              <a:latin typeface="Franklin Gothic Book" pitchFamily="34" charset="0"/>
            </a:endParaRPr>
          </a:p>
          <a:p>
            <a:r>
              <a:rPr lang="ru-RU" sz="1400">
                <a:latin typeface="Franklin Gothic Book" pitchFamily="34" charset="0"/>
              </a:rPr>
              <a:t>Ведение дневника</a:t>
            </a:r>
            <a:endParaRPr lang="en-US" sz="1400">
              <a:latin typeface="Franklin Gothic Book" pitchFamily="34" charset="0"/>
            </a:endParaRPr>
          </a:p>
          <a:p>
            <a:r>
              <a:rPr lang="en-US" sz="1400">
                <a:latin typeface="Franklin Gothic Book" pitchFamily="34" charset="0"/>
              </a:rPr>
              <a:t>       </a:t>
            </a:r>
            <a:r>
              <a:rPr lang="ru-RU" sz="1400">
                <a:latin typeface="Franklin Gothic Book" pitchFamily="34" charset="0"/>
              </a:rPr>
              <a:t> достижений</a:t>
            </a:r>
            <a:endParaRPr lang="en-US" sz="1400">
              <a:latin typeface="Franklin Gothic Book" pitchFamily="34" charset="0"/>
            </a:endParaRPr>
          </a:p>
          <a:p>
            <a:r>
              <a:rPr lang="ru-RU" sz="1400">
                <a:latin typeface="Franklin Gothic Book" pitchFamily="34" charset="0"/>
              </a:rPr>
              <a:t>Критериальная оценка</a:t>
            </a:r>
            <a:endParaRPr lang="en-US" sz="1400">
              <a:latin typeface="Franklin Gothic Book" pitchFamily="34" charset="0"/>
            </a:endParaRPr>
          </a:p>
          <a:p>
            <a:endParaRPr lang="en-US" sz="1400">
              <a:latin typeface="Franklin Gothic Book" pitchFamily="34" charset="0"/>
            </a:endParaRPr>
          </a:p>
        </p:txBody>
      </p:sp>
      <p:cxnSp>
        <p:nvCxnSpPr>
          <p:cNvPr id="31" name="Straight Arrow Connector 30"/>
          <p:cNvCxnSpPr>
            <a:stCxn id="4" idx="2"/>
          </p:cNvCxnSpPr>
          <p:nvPr/>
        </p:nvCxnSpPr>
        <p:spPr>
          <a:xfrm flipH="1">
            <a:off x="1066800" y="2133600"/>
            <a:ext cx="4191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971800" y="2438400"/>
            <a:ext cx="4191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867400" y="2438400"/>
            <a:ext cx="3429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7" idx="2"/>
          </p:cNvCxnSpPr>
          <p:nvPr/>
        </p:nvCxnSpPr>
        <p:spPr>
          <a:xfrm>
            <a:off x="7810500" y="2133600"/>
            <a:ext cx="4191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524000" y="5199063"/>
            <a:ext cx="2438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486400" y="5199063"/>
            <a:ext cx="2438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17" name="TextBox 43"/>
          <p:cNvSpPr txBox="1">
            <a:spLocks noChangeArrowheads="1"/>
          </p:cNvSpPr>
          <p:nvPr/>
        </p:nvSpPr>
        <p:spPr bwMode="auto">
          <a:xfrm>
            <a:off x="1524000" y="5199063"/>
            <a:ext cx="25146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Franklin Gothic Book" pitchFamily="34" charset="0"/>
              </a:rPr>
              <a:t>Качественная </a:t>
            </a:r>
            <a:r>
              <a:rPr lang="ru-RU" sz="1600">
                <a:latin typeface="Franklin Gothic Book" pitchFamily="34" charset="0"/>
              </a:rPr>
              <a:t>оценка</a:t>
            </a:r>
            <a:endParaRPr lang="en-US" sz="1400">
              <a:latin typeface="Franklin Gothic Book" pitchFamily="34" charset="0"/>
            </a:endParaRPr>
          </a:p>
        </p:txBody>
      </p:sp>
      <p:sp>
        <p:nvSpPr>
          <p:cNvPr id="12318" name="TextBox 44"/>
          <p:cNvSpPr txBox="1">
            <a:spLocks noChangeArrowheads="1"/>
          </p:cNvSpPr>
          <p:nvPr/>
        </p:nvSpPr>
        <p:spPr bwMode="auto">
          <a:xfrm>
            <a:off x="0" y="4665663"/>
            <a:ext cx="9236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Оценочные процедуры, применяемые во внеурочной деятельности</a:t>
            </a:r>
            <a:endParaRPr lang="en-US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9" name="TextBox 52"/>
          <p:cNvSpPr txBox="1">
            <a:spLocks noChangeArrowheads="1"/>
          </p:cNvSpPr>
          <p:nvPr/>
        </p:nvSpPr>
        <p:spPr bwMode="auto">
          <a:xfrm>
            <a:off x="5486400" y="5199063"/>
            <a:ext cx="24225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600" b="1">
                <a:latin typeface="Franklin Gothic Book" pitchFamily="34" charset="0"/>
              </a:rPr>
              <a:t>Колличественная</a:t>
            </a:r>
            <a:r>
              <a:rPr lang="ru-RU" sz="1600">
                <a:latin typeface="Franklin Gothic Book" pitchFamily="34" charset="0"/>
              </a:rPr>
              <a:t> оценка</a:t>
            </a:r>
            <a:endParaRPr lang="en-US" sz="1600">
              <a:latin typeface="Franklin Gothic Book" pitchFamily="34" charset="0"/>
            </a:endParaRPr>
          </a:p>
        </p:txBody>
      </p:sp>
      <p:sp>
        <p:nvSpPr>
          <p:cNvPr id="12320" name="TextBox 53"/>
          <p:cNvSpPr txBox="1">
            <a:spLocks noChangeArrowheads="1"/>
          </p:cNvSpPr>
          <p:nvPr/>
        </p:nvSpPr>
        <p:spPr bwMode="auto">
          <a:xfrm>
            <a:off x="1219200" y="5656263"/>
            <a:ext cx="3171825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Franklin Gothic Book" pitchFamily="34" charset="0"/>
              </a:rPr>
              <a:t>*</a:t>
            </a:r>
            <a:r>
              <a:rPr lang="ru-RU" sz="1600" i="1">
                <a:latin typeface="Franklin Gothic Book" pitchFamily="34" charset="0"/>
              </a:rPr>
              <a:t>Критериальная система оценки</a:t>
            </a:r>
            <a:endParaRPr lang="en-US" sz="1600" i="1">
              <a:latin typeface="Franklin Gothic Book" pitchFamily="34" charset="0"/>
            </a:endParaRPr>
          </a:p>
          <a:p>
            <a:r>
              <a:rPr lang="en-US" sz="1600" i="1">
                <a:latin typeface="Franklin Gothic Book" pitchFamily="34" charset="0"/>
              </a:rPr>
              <a:t>*</a:t>
            </a:r>
            <a:r>
              <a:rPr lang="ru-RU" sz="1600" i="1">
                <a:latin typeface="Franklin Gothic Book" pitchFamily="34" charset="0"/>
              </a:rPr>
              <a:t>Анализ продуктов деятельности</a:t>
            </a:r>
            <a:endParaRPr lang="en-US" sz="1600" i="1">
              <a:latin typeface="Franklin Gothic Book" pitchFamily="34" charset="0"/>
            </a:endParaRPr>
          </a:p>
          <a:p>
            <a:r>
              <a:rPr lang="en-US" sz="1600" i="1">
                <a:latin typeface="Franklin Gothic Book" pitchFamily="34" charset="0"/>
              </a:rPr>
              <a:t>*</a:t>
            </a:r>
            <a:r>
              <a:rPr lang="ru-RU" sz="1600" i="1">
                <a:latin typeface="Franklin Gothic Book" pitchFamily="34" charset="0"/>
              </a:rPr>
              <a:t>Результаты наблюдений</a:t>
            </a:r>
            <a:endParaRPr lang="en-US" sz="1600" i="1">
              <a:latin typeface="Franklin Gothic Book" pitchFamily="34" charset="0"/>
            </a:endParaRPr>
          </a:p>
          <a:p>
            <a:r>
              <a:rPr lang="en-US" sz="1600" i="1">
                <a:latin typeface="Franklin Gothic Book" pitchFamily="34" charset="0"/>
              </a:rPr>
              <a:t>*</a:t>
            </a:r>
            <a:r>
              <a:rPr lang="ru-RU" sz="1600" i="1">
                <a:latin typeface="Franklin Gothic Book" pitchFamily="34" charset="0"/>
              </a:rPr>
              <a:t>Оценочный лист</a:t>
            </a:r>
            <a:endParaRPr lang="en-US" sz="1600" i="1">
              <a:latin typeface="Franklin Gothic Book" pitchFamily="34" charset="0"/>
            </a:endParaRPr>
          </a:p>
          <a:p>
            <a:endParaRPr lang="en-US">
              <a:latin typeface="Franklin Gothic Book" pitchFamily="34" charset="0"/>
            </a:endParaRPr>
          </a:p>
        </p:txBody>
      </p:sp>
      <p:sp>
        <p:nvSpPr>
          <p:cNvPr id="12321" name="TextBox 54"/>
          <p:cNvSpPr txBox="1">
            <a:spLocks noChangeArrowheads="1"/>
          </p:cNvSpPr>
          <p:nvPr/>
        </p:nvSpPr>
        <p:spPr bwMode="auto">
          <a:xfrm>
            <a:off x="5667375" y="5784850"/>
            <a:ext cx="2181225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>
                <a:latin typeface="Franklin Gothic Book" pitchFamily="34" charset="0"/>
              </a:rPr>
              <a:t>*</a:t>
            </a:r>
            <a:r>
              <a:rPr lang="ru-RU" sz="1600" i="1">
                <a:latin typeface="Franklin Gothic Book" pitchFamily="34" charset="0"/>
              </a:rPr>
              <a:t>Рейтинговая оценка</a:t>
            </a:r>
            <a:r>
              <a:rPr lang="en-US" sz="1600" i="1">
                <a:latin typeface="Franklin Gothic Book" pitchFamily="34" charset="0"/>
              </a:rPr>
              <a:t/>
            </a:r>
            <a:br>
              <a:rPr lang="en-US" sz="1600" i="1">
                <a:latin typeface="Franklin Gothic Book" pitchFamily="34" charset="0"/>
              </a:rPr>
            </a:br>
            <a:r>
              <a:rPr lang="en-US" sz="1600" i="1">
                <a:latin typeface="Franklin Gothic Book" pitchFamily="34" charset="0"/>
              </a:rPr>
              <a:t>*</a:t>
            </a:r>
            <a:r>
              <a:rPr lang="ru-RU" sz="1600" i="1">
                <a:latin typeface="Franklin Gothic Book" pitchFamily="34" charset="0"/>
              </a:rPr>
              <a:t>Портфолио</a:t>
            </a:r>
            <a:r>
              <a:rPr lang="ru-RU" sz="1600" b="1" i="1">
                <a:latin typeface="Franklin Gothic Book" pitchFamily="34" charset="0"/>
              </a:rPr>
              <a:t>                  </a:t>
            </a:r>
            <a:endParaRPr lang="en-US" sz="1600" i="1">
              <a:latin typeface="Franklin Gothic Book" pitchFamily="34" charset="0"/>
            </a:endParaRPr>
          </a:p>
          <a:p>
            <a:endParaRPr lang="en-US">
              <a:latin typeface="Franklin Gothic Book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0" y="4648200"/>
            <a:ext cx="91440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8" name="Straight Arrow Connector 57"/>
          <p:cNvCxnSpPr>
            <a:endCxn id="56" idx="0"/>
          </p:cNvCxnSpPr>
          <p:nvPr/>
        </p:nvCxnSpPr>
        <p:spPr>
          <a:xfrm>
            <a:off x="1219200" y="3962400"/>
            <a:ext cx="33528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56" idx="0"/>
          </p:cNvCxnSpPr>
          <p:nvPr/>
        </p:nvCxnSpPr>
        <p:spPr>
          <a:xfrm>
            <a:off x="3429000" y="4191000"/>
            <a:ext cx="11430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56" idx="0"/>
          </p:cNvCxnSpPr>
          <p:nvPr/>
        </p:nvCxnSpPr>
        <p:spPr>
          <a:xfrm flipH="1">
            <a:off x="4572000" y="4191000"/>
            <a:ext cx="11430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endCxn id="56" idx="0"/>
          </p:cNvCxnSpPr>
          <p:nvPr/>
        </p:nvCxnSpPr>
        <p:spPr>
          <a:xfrm flipH="1">
            <a:off x="4572000" y="3962400"/>
            <a:ext cx="32766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«Фигурное плавание»   (2 класс)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31938" y="1219200"/>
            <a:ext cx="6088062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Тема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: « Модификационное  и композиционное плавание»  </a:t>
            </a:r>
            <a:endParaRPr lang="en-US" b="1" i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Раздел программы: «Фигурное плавание»</a:t>
            </a:r>
            <a:endParaRPr lang="en-US" b="1" i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Тип занятия: занятие развивающего контроля</a:t>
            </a:r>
            <a:endParaRPr lang="en-US" b="1" i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170113"/>
            <a:ext cx="4191000" cy="26146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Цель занятия:</a:t>
            </a:r>
            <a:r>
              <a:rPr lang="ru-RU" sz="2000" u="sng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endParaRPr lang="en-US" sz="2000" u="sng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Демонстрация способности </a:t>
            </a:r>
            <a:r>
              <a:rPr lang="ru-RU" dirty="0">
                <a:latin typeface="+mn-lt"/>
                <a:cs typeface="+mn-cs"/>
              </a:rPr>
              <a:t>младших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школьников </a:t>
            </a:r>
            <a:r>
              <a:rPr lang="ru-RU" dirty="0">
                <a:latin typeface="+mn-lt"/>
                <a:cs typeface="+mn-cs"/>
              </a:rPr>
              <a:t>к </a:t>
            </a:r>
            <a:r>
              <a:rPr lang="ru-RU" dirty="0">
                <a:latin typeface="+mn-lt"/>
                <a:cs typeface="+mn-cs"/>
              </a:rPr>
              <a:t>контрольно-</a:t>
            </a: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     </a:t>
            </a:r>
            <a:r>
              <a:rPr lang="ru-RU" dirty="0">
                <a:latin typeface="+mn-lt"/>
                <a:cs typeface="+mn-cs"/>
              </a:rPr>
              <a:t>оценочной </a:t>
            </a:r>
            <a:r>
              <a:rPr lang="ru-RU" dirty="0">
                <a:latin typeface="+mn-lt"/>
                <a:cs typeface="+mn-cs"/>
              </a:rPr>
              <a:t>самостоятельности.</a:t>
            </a: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Умение взаимодействовать во </a:t>
            </a:r>
            <a:r>
              <a:rPr lang="ru-RU" dirty="0">
                <a:latin typeface="+mn-lt"/>
                <a:cs typeface="+mn-cs"/>
              </a:rPr>
              <a:t>время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занятия</a:t>
            </a:r>
            <a:r>
              <a:rPr lang="en-US" dirty="0">
                <a:latin typeface="+mn-lt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Стремление </a:t>
            </a:r>
            <a:r>
              <a:rPr lang="ru-RU" dirty="0">
                <a:latin typeface="+mn-lt"/>
                <a:cs typeface="+mn-cs"/>
              </a:rPr>
              <a:t>к </a:t>
            </a:r>
            <a:r>
              <a:rPr lang="ru-RU" dirty="0">
                <a:latin typeface="+mn-lt"/>
                <a:cs typeface="+mn-cs"/>
              </a:rPr>
              <a:t>созидательной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деятельности</a:t>
            </a:r>
            <a:r>
              <a:rPr lang="en-US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2133600"/>
            <a:ext cx="4648200" cy="3446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Задачи:</a:t>
            </a:r>
            <a:endParaRPr lang="en-US" sz="2000" u="sng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Закрепить </a:t>
            </a:r>
            <a:r>
              <a:rPr lang="ru-RU" dirty="0">
                <a:latin typeface="+mn-lt"/>
                <a:cs typeface="+mn-cs"/>
              </a:rPr>
              <a:t>умение плавать с </a:t>
            </a:r>
            <a:r>
              <a:rPr lang="ru-RU" dirty="0">
                <a:latin typeface="+mn-lt"/>
                <a:cs typeface="+mn-cs"/>
              </a:rPr>
              <a:t>применением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базового</a:t>
            </a:r>
            <a:r>
              <a:rPr lang="ru-RU" dirty="0">
                <a:latin typeface="+mn-lt"/>
                <a:cs typeface="+mn-cs"/>
              </a:rPr>
              <a:t>, опорного </a:t>
            </a:r>
            <a:r>
              <a:rPr lang="ru-RU" dirty="0">
                <a:latin typeface="+mn-lt"/>
                <a:cs typeface="+mn-cs"/>
              </a:rPr>
              <a:t>гребка</a:t>
            </a: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Познакомиться </a:t>
            </a:r>
            <a:r>
              <a:rPr lang="ru-RU" dirty="0">
                <a:latin typeface="+mn-lt"/>
                <a:cs typeface="+mn-cs"/>
              </a:rPr>
              <a:t>с плаванием </a:t>
            </a:r>
            <a:r>
              <a:rPr lang="ru-RU" dirty="0">
                <a:latin typeface="+mn-lt"/>
                <a:cs typeface="+mn-cs"/>
              </a:rPr>
              <a:t>в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«группировке»</a:t>
            </a: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Использовать </a:t>
            </a:r>
            <a:r>
              <a:rPr lang="ru-RU" dirty="0">
                <a:latin typeface="+mn-lt"/>
                <a:cs typeface="+mn-cs"/>
              </a:rPr>
              <a:t>изученные элементы </a:t>
            </a:r>
            <a:r>
              <a:rPr lang="ru-RU" dirty="0">
                <a:latin typeface="+mn-lt"/>
                <a:cs typeface="+mn-cs"/>
              </a:rPr>
              <a:t>в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групповых  комбинациях.</a:t>
            </a: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Включаться </a:t>
            </a:r>
            <a:r>
              <a:rPr lang="ru-RU" dirty="0">
                <a:latin typeface="+mn-lt"/>
                <a:cs typeface="+mn-cs"/>
              </a:rPr>
              <a:t>в оценочные, </a:t>
            </a:r>
            <a:r>
              <a:rPr lang="ru-RU" dirty="0">
                <a:latin typeface="+mn-lt"/>
                <a:cs typeface="+mn-cs"/>
              </a:rPr>
              <a:t>рефлексивные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ru-RU" dirty="0">
                <a:latin typeface="+mn-lt"/>
                <a:cs typeface="+mn-cs"/>
              </a:rPr>
              <a:t>действия.</a:t>
            </a: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Воспитывать </a:t>
            </a:r>
            <a:r>
              <a:rPr lang="ru-RU" dirty="0">
                <a:latin typeface="+mn-lt"/>
                <a:cs typeface="+mn-cs"/>
              </a:rPr>
              <a:t>двигательные и эстетические кондиции.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349875"/>
            <a:ext cx="6577013" cy="1508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Оборудование:</a:t>
            </a:r>
            <a:endParaRPr lang="en-US" sz="2000" u="sng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Вопросы </a:t>
            </a:r>
            <a:r>
              <a:rPr lang="ru-RU" dirty="0">
                <a:latin typeface="+mn-lt"/>
                <a:cs typeface="+mn-cs"/>
              </a:rPr>
              <a:t>для анализа экспертной группы.</a:t>
            </a: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Алгоритм </a:t>
            </a:r>
            <a:r>
              <a:rPr lang="ru-RU" dirty="0">
                <a:latin typeface="+mn-lt"/>
                <a:cs typeface="+mn-cs"/>
              </a:rPr>
              <a:t>самооценки.</a:t>
            </a: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latin typeface="+mn-lt"/>
                <a:cs typeface="+mn-cs"/>
              </a:rPr>
              <a:t>Оценочная </a:t>
            </a:r>
            <a:r>
              <a:rPr lang="ru-RU" dirty="0">
                <a:latin typeface="+mn-lt"/>
                <a:cs typeface="+mn-cs"/>
              </a:rPr>
              <a:t>таблица «Рейтинг оценки активности на занятии</a:t>
            </a:r>
            <a:r>
              <a:rPr lang="ru-RU" dirty="0">
                <a:latin typeface="+mn-lt"/>
                <a:cs typeface="+mn-cs"/>
              </a:rPr>
              <a:t>»</a:t>
            </a:r>
            <a:r>
              <a:rPr lang="en-US" dirty="0">
                <a:latin typeface="+mn-lt"/>
                <a:cs typeface="+mn-cs"/>
              </a:rPr>
              <a:t>.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Целеполагание</a:t>
            </a:r>
            <a:endParaRPr lang="en-US" dirty="0"/>
          </a:p>
        </p:txBody>
      </p:sp>
      <p:pic>
        <p:nvPicPr>
          <p:cNvPr id="4" name="Picture 3" descr="IMG_145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00" y="1371600"/>
            <a:ext cx="81534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133600" y="4570413"/>
            <a:ext cx="4724400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+mn-lt"/>
                <a:cs typeface="+mn-cs"/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Находят  неизвестное понятие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Пытаются дать характеристику понятию (Плавание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группировке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Ставят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задачу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занятия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az-Cyrl-AZ" dirty="0" smtClean="0"/>
              <a:t>Самооценка</a:t>
            </a:r>
            <a:r>
              <a:rPr lang="en-US" dirty="0" smtClean="0"/>
              <a:t>: </a:t>
            </a:r>
            <a:r>
              <a:rPr lang="ru-RU" dirty="0" smtClean="0"/>
              <a:t>«</a:t>
            </a:r>
            <a:r>
              <a:rPr lang="az-Cyrl-AZ" dirty="0" smtClean="0"/>
              <a:t>ТОРПЕДА</a:t>
            </a:r>
            <a:r>
              <a:rPr lang="ru-RU" dirty="0" smtClean="0"/>
              <a:t> »</a:t>
            </a:r>
            <a:r>
              <a:rPr lang="az-Cyrl-AZ" dirty="0" smtClean="0"/>
              <a:t> НА БОКУ</a:t>
            </a:r>
            <a:endParaRPr lang="en-US" dirty="0"/>
          </a:p>
        </p:txBody>
      </p:sp>
      <p:pic>
        <p:nvPicPr>
          <p:cNvPr id="5" name="Picture 4" descr="101_002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743200" y="5334000"/>
            <a:ext cx="2032000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68288" y="3227388"/>
            <a:ext cx="2246312" cy="430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Торпеда на </a:t>
            </a:r>
            <a:r>
              <a:rPr lang="ru-RU" sz="22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боку</a:t>
            </a:r>
            <a:r>
              <a:rPr lang="en-US" sz="22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b="1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IMG_147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1600" y="1219200"/>
            <a:ext cx="25400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2514600" y="1295400"/>
            <a:ext cx="65532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u="sng" dirty="0">
                <a:latin typeface="+mn-lt"/>
                <a:cs typeface="+mn-cs"/>
              </a:rPr>
              <a:t>ОПРЕДЕЛЯЮТ</a:t>
            </a:r>
            <a:r>
              <a:rPr lang="en-US" u="sng" dirty="0">
                <a:latin typeface="+mn-lt"/>
                <a:cs typeface="+mn-cs"/>
              </a:rPr>
              <a:t> </a:t>
            </a:r>
            <a:r>
              <a:rPr lang="ru-RU" u="sng" dirty="0">
                <a:latin typeface="+mn-lt"/>
                <a:cs typeface="+mn-cs"/>
              </a:rPr>
              <a:t>КРИТЕРИИ</a:t>
            </a:r>
            <a:r>
              <a:rPr lang="ru-RU" dirty="0">
                <a:latin typeface="+mn-lt"/>
                <a:cs typeface="+mn-cs"/>
              </a:rPr>
              <a:t>:</a:t>
            </a: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  <a:cs typeface="+mn-cs"/>
              </a:rPr>
              <a:t>Активная работа ног в боковой плоскости</a:t>
            </a: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  <a:cs typeface="+mn-cs"/>
              </a:rPr>
              <a:t>Прямые руки вытянуты вдоль тела: одна  ладонь- на воде, вторая -на бедре</a:t>
            </a: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  <a:cs typeface="+mn-cs"/>
              </a:rPr>
              <a:t>Ухо -на руке, взгляд- «в потолок</a:t>
            </a:r>
            <a:r>
              <a:rPr lang="ru-RU" dirty="0">
                <a:latin typeface="+mn-lt"/>
                <a:cs typeface="+mn-cs"/>
              </a:rPr>
              <a:t>»</a:t>
            </a:r>
            <a:r>
              <a:rPr lang="en-US" dirty="0">
                <a:latin typeface="+mn-lt"/>
                <a:cs typeface="+mn-cs"/>
              </a:rPr>
              <a:t>.</a:t>
            </a: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latin typeface="+mn-lt"/>
                <a:cs typeface="+mn-cs"/>
              </a:rPr>
              <a:t>Верхнее плечо –«в потолок»,подбородок - у </a:t>
            </a:r>
            <a:r>
              <a:rPr lang="ru-RU" dirty="0">
                <a:latin typeface="+mn-lt"/>
                <a:cs typeface="+mn-cs"/>
              </a:rPr>
              <a:t>плеча</a:t>
            </a:r>
            <a:r>
              <a:rPr lang="en-US" dirty="0">
                <a:latin typeface="+mn-lt"/>
                <a:cs typeface="+mn-cs"/>
              </a:rPr>
              <a:t>.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9" name="Picture 8" descr="100_6409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715000" y="3124200"/>
            <a:ext cx="274320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IMG_147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800600" y="4724400"/>
            <a:ext cx="2819400" cy="187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TextBox 12"/>
          <p:cNvSpPr txBox="1"/>
          <p:nvPr/>
        </p:nvSpPr>
        <p:spPr>
          <a:xfrm>
            <a:off x="3962400" y="152400"/>
            <a:ext cx="5562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>
                <a:latin typeface="+mn-lt"/>
                <a:cs typeface="+mn-cs"/>
              </a:rPr>
              <a:t>Выполняют упражнение с целью самоконтроля </a:t>
            </a:r>
            <a:r>
              <a:rPr lang="en-US" sz="1400" i="1" dirty="0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+mn-lt"/>
                <a:cs typeface="+mn-cs"/>
              </a:rPr>
              <a:t> </a:t>
            </a:r>
            <a:r>
              <a:rPr lang="ru-RU" sz="1400" dirty="0">
                <a:latin typeface="+mn-lt"/>
                <a:cs typeface="+mn-cs"/>
              </a:rPr>
              <a:t>Оценивают </a:t>
            </a:r>
            <a:r>
              <a:rPr lang="ru-RU" sz="1400" dirty="0">
                <a:latin typeface="+mn-lt"/>
                <a:cs typeface="+mn-cs"/>
              </a:rPr>
              <a:t>себя</a:t>
            </a:r>
            <a:r>
              <a:rPr lang="en-US" sz="1400" dirty="0">
                <a:latin typeface="+mn-lt"/>
                <a:cs typeface="+mn-cs"/>
              </a:rPr>
              <a:t>: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*”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Все получилось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” , *”</a:t>
            </a:r>
            <a:r>
              <a:rPr lang="az-Cyrl-AZ" sz="1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Н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е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все  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получилось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”</a:t>
            </a:r>
            <a:endParaRPr lang="en-US" sz="140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18" name="Picture 17" descr="101_0022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743200" y="3124200"/>
            <a:ext cx="2514600" cy="18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100_6434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52400" y="3810000"/>
            <a:ext cx="2743200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z-Cyrl-AZ" dirty="0" smtClean="0"/>
              <a:t>Самооценка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ru-RU" dirty="0" smtClean="0"/>
              <a:t>плавание в «группировке» на спине </a:t>
            </a:r>
            <a:endParaRPr lang="en-US" dirty="0"/>
          </a:p>
        </p:txBody>
      </p:sp>
      <p:pic>
        <p:nvPicPr>
          <p:cNvPr id="4" name="Picture 3" descr="100_646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454732">
            <a:off x="5715000" y="1371600"/>
            <a:ext cx="3048000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IMG_148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09600" y="1295400"/>
            <a:ext cx="3662623" cy="20573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 descr="IMG_148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79903">
            <a:off x="2057400" y="4800600"/>
            <a:ext cx="3200400" cy="17977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IMG_148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 rot="21166416">
            <a:off x="323918" y="3518359"/>
            <a:ext cx="3039626" cy="17074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3657600" y="3684588"/>
            <a:ext cx="5410200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O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пробование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выполнения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упражнения (с помощью учителя)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5257800"/>
            <a:ext cx="3432175" cy="1108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Взаимопомощь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(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поддерживают друг друга</a:t>
            </a: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Взаимооценка 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ru-RU" dirty="0" smtClean="0"/>
              <a:t>Творческое задание</a:t>
            </a:r>
            <a:endParaRPr lang="en-US" dirty="0"/>
          </a:p>
        </p:txBody>
      </p:sp>
      <p:pic>
        <p:nvPicPr>
          <p:cNvPr id="4" name="Picture 3" descr="IMG_149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19400" y="1371600"/>
            <a:ext cx="2705100" cy="1905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IMG_149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4800" y="2667000"/>
            <a:ext cx="2739600" cy="1826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57200" y="1524000"/>
            <a:ext cx="1981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K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омпозиция  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«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Цветок»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7" name="Picture 6" descr="IMG_1490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657600" y="3429000"/>
            <a:ext cx="2628900" cy="1752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IMG_149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248400" y="2057400"/>
            <a:ext cx="2625725" cy="17494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IMG_1502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943600" y="4572000"/>
            <a:ext cx="2971800" cy="1981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6669088" y="1143000"/>
            <a:ext cx="1712912" cy="7699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K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омпозиция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«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Карусель»</a:t>
            </a:r>
            <a:endParaRPr lang="en-US" sz="2200" b="1" dirty="0">
              <a:solidFill>
                <a:schemeClr val="accent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4765675"/>
            <a:ext cx="5791200" cy="2092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O</a:t>
            </a: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ценивание </a:t>
            </a: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с </a:t>
            </a:r>
            <a:r>
              <a:rPr lang="ru-RU" sz="2000" b="1" u="sng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аргументацией</a:t>
            </a:r>
            <a:r>
              <a:rPr lang="en-US" dirty="0">
                <a:latin typeface="+mn-lt"/>
                <a:cs typeface="+mn-cs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b="1" dirty="0">
                <a:latin typeface="+mn-lt"/>
                <a:cs typeface="+mn-cs"/>
              </a:rPr>
              <a:t>отражение </a:t>
            </a:r>
            <a:r>
              <a:rPr lang="ru-RU" b="1" dirty="0">
                <a:latin typeface="+mn-lt"/>
                <a:cs typeface="+mn-cs"/>
              </a:rPr>
              <a:t>темы,</a:t>
            </a: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b="1" dirty="0">
                <a:latin typeface="+mn-lt"/>
                <a:cs typeface="+mn-cs"/>
              </a:rPr>
              <a:t>эстетическое </a:t>
            </a:r>
            <a:r>
              <a:rPr lang="ru-RU" b="1" dirty="0">
                <a:latin typeface="+mn-lt"/>
                <a:cs typeface="+mn-cs"/>
              </a:rPr>
              <a:t>оформление,</a:t>
            </a: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b="1" dirty="0">
                <a:latin typeface="+mn-lt"/>
                <a:cs typeface="+mn-cs"/>
              </a:rPr>
              <a:t>наполненность</a:t>
            </a:r>
            <a:r>
              <a:rPr lang="ru-RU" b="1" dirty="0">
                <a:latin typeface="+mn-lt"/>
                <a:cs typeface="+mn-cs"/>
              </a:rPr>
              <a:t>, применение  ранее  изученных упражнений фигурного </a:t>
            </a:r>
            <a:r>
              <a:rPr lang="ru-RU" b="1" dirty="0">
                <a:latin typeface="+mn-lt"/>
                <a:cs typeface="+mn-cs"/>
              </a:rPr>
              <a:t>плавания</a:t>
            </a:r>
            <a:r>
              <a:rPr lang="en-US" b="1" dirty="0">
                <a:latin typeface="+mn-lt"/>
                <a:cs typeface="+mn-cs"/>
              </a:rPr>
              <a:t>,</a:t>
            </a: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b="1" dirty="0">
                <a:latin typeface="+mn-lt"/>
                <a:cs typeface="+mn-cs"/>
              </a:rPr>
              <a:t>позитивное взаимодействие</a:t>
            </a:r>
            <a:r>
              <a:rPr lang="en-US" b="1" dirty="0">
                <a:latin typeface="+mn-lt"/>
                <a:cs typeface="+mn-cs"/>
              </a:rPr>
              <a:t>.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композиционное упражнение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IMG_150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00" y="1219200"/>
            <a:ext cx="3048000" cy="20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G_1509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67400" y="1295400"/>
            <a:ext cx="297180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2971800" y="1338263"/>
            <a:ext cx="30480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000">
              <a:solidFill>
                <a:srgbClr val="002060"/>
              </a:solidFill>
              <a:latin typeface="Franklin Gothic Book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000">
                <a:solidFill>
                  <a:srgbClr val="002060"/>
                </a:solidFill>
                <a:latin typeface="Franklin Gothic Book" pitchFamily="34" charset="0"/>
              </a:rPr>
              <a:t> Невербальная помощь обучающимся</a:t>
            </a:r>
            <a:r>
              <a:rPr lang="en-US" sz="2000">
                <a:solidFill>
                  <a:srgbClr val="002060"/>
                </a:solidFill>
                <a:latin typeface="Franklin Gothic Book" pitchFamily="34" charset="0"/>
              </a:rPr>
              <a:t> (</a:t>
            </a:r>
            <a:r>
              <a:rPr lang="az-Cyrl-AZ" sz="2000">
                <a:solidFill>
                  <a:srgbClr val="002060"/>
                </a:solidFill>
                <a:latin typeface="Franklin Gothic Book" pitchFamily="34" charset="0"/>
              </a:rPr>
              <a:t>умение читать схему</a:t>
            </a:r>
            <a:r>
              <a:rPr lang="en-US" sz="2000">
                <a:solidFill>
                  <a:srgbClr val="002060"/>
                </a:solidFill>
                <a:latin typeface="Franklin Gothic Book" pitchFamily="34" charset="0"/>
              </a:rPr>
              <a:t>)</a:t>
            </a:r>
          </a:p>
        </p:txBody>
      </p:sp>
      <p:pic>
        <p:nvPicPr>
          <p:cNvPr id="8" name="Picture 7" descr="IMG_152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34000" y="3276600"/>
            <a:ext cx="3120013" cy="1752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 descr="IMG_151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438400" y="3276600"/>
            <a:ext cx="2743200" cy="1828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 descr="IMG_1523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886200" y="4876800"/>
            <a:ext cx="2971800" cy="1828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152400" y="3657600"/>
            <a:ext cx="2590800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u="sng" dirty="0">
                <a:latin typeface="+mn-lt"/>
                <a:cs typeface="+mn-cs"/>
              </a:rPr>
              <a:t> </a:t>
            </a:r>
            <a:r>
              <a:rPr lang="ru-RU" b="1" u="sng" dirty="0">
                <a:latin typeface="+mn-lt"/>
                <a:cs typeface="+mn-cs"/>
              </a:rPr>
              <a:t>Выбор экспертной группы. </a:t>
            </a:r>
            <a:r>
              <a:rPr lang="en-US" b="1" u="sng" dirty="0">
                <a:latin typeface="+mn-lt"/>
                <a:cs typeface="+mn-cs"/>
              </a:rPr>
              <a:t>“</a:t>
            </a:r>
            <a:r>
              <a:rPr lang="ru-RU" b="1" u="sng" dirty="0">
                <a:latin typeface="+mn-lt"/>
                <a:cs typeface="+mn-cs"/>
              </a:rPr>
              <a:t>Взгляд со стороны</a:t>
            </a:r>
            <a:r>
              <a:rPr lang="en-US" b="1" u="sng" dirty="0">
                <a:latin typeface="+mn-lt"/>
                <a:cs typeface="+mn-cs"/>
              </a:rPr>
              <a:t>”: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rgbClr val="002060"/>
                </a:solidFill>
                <a:latin typeface="+mn-lt"/>
                <a:cs typeface="+mn-cs"/>
              </a:rPr>
              <a:t>Последовательность </a:t>
            </a:r>
            <a:r>
              <a:rPr lang="ru-RU" dirty="0">
                <a:solidFill>
                  <a:srgbClr val="002060"/>
                </a:solidFill>
                <a:latin typeface="+mn-lt"/>
                <a:cs typeface="+mn-cs"/>
              </a:rPr>
              <a:t>в соответствием со </a:t>
            </a:r>
            <a:r>
              <a:rPr lang="ru-RU" dirty="0">
                <a:solidFill>
                  <a:srgbClr val="002060"/>
                </a:solidFill>
                <a:latin typeface="+mn-lt"/>
                <a:cs typeface="+mn-cs"/>
              </a:rPr>
              <a:t>схемой</a:t>
            </a:r>
            <a:endParaRPr lang="en-US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rgbClr val="002060"/>
                </a:solidFill>
                <a:latin typeface="+mn-lt"/>
                <a:cs typeface="+mn-cs"/>
              </a:rPr>
              <a:t>Эстетичность</a:t>
            </a:r>
            <a:endParaRPr lang="en-US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>
                <a:solidFill>
                  <a:srgbClr val="002060"/>
                </a:solidFill>
                <a:latin typeface="+mn-lt"/>
                <a:cs typeface="+mn-cs"/>
              </a:rPr>
              <a:t>Качество выполнения</a:t>
            </a:r>
            <a:endParaRPr lang="en-US" dirty="0">
              <a:solidFill>
                <a:srgbClr val="002060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904</TotalTime>
  <Words>521</Words>
  <Application>Microsoft Office PowerPoint</Application>
  <PresentationFormat>Экран (4:3)</PresentationFormat>
  <Paragraphs>126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Franklin Gothic Book</vt:lpstr>
      <vt:lpstr>Arial</vt:lpstr>
      <vt:lpstr>Franklin Gothic Medium</vt:lpstr>
      <vt:lpstr>Wingdings 2</vt:lpstr>
      <vt:lpstr>Calibri</vt:lpstr>
      <vt:lpstr>Times New Roman</vt:lpstr>
      <vt:lpstr>Wingdings</vt:lpstr>
      <vt:lpstr>Trek</vt:lpstr>
      <vt:lpstr>Фигурное плавание</vt:lpstr>
      <vt:lpstr>Проблемы и Цели</vt:lpstr>
      <vt:lpstr>Объекты оценивания </vt:lpstr>
      <vt:lpstr> «Фигурное плавание»   (2 класс)</vt:lpstr>
      <vt:lpstr>Целеполагание</vt:lpstr>
      <vt:lpstr>Самооценка: «ТОРПЕДА » НА БОКУ</vt:lpstr>
      <vt:lpstr>Самооценка:  плавание в «группировке» на спине </vt:lpstr>
      <vt:lpstr>Взаимооценка : Творческое задание</vt:lpstr>
      <vt:lpstr>композиционное упражнение  </vt:lpstr>
      <vt:lpstr>Рефлексия</vt:lpstr>
      <vt:lpstr>Рефлексия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Фигурное плавание</dc:title>
  <dc:creator>Booka</dc:creator>
  <cp:lastModifiedBy>Tata</cp:lastModifiedBy>
  <cp:revision>26</cp:revision>
  <dcterms:created xsi:type="dcterms:W3CDTF">2014-01-28T14:57:33Z</dcterms:created>
  <dcterms:modified xsi:type="dcterms:W3CDTF">2014-07-17T10:30:56Z</dcterms:modified>
</cp:coreProperties>
</file>