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DC62-1F84-459F-AEC2-E2D37829E95D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D7BA9-FE5B-44ED-81F8-EA38DB3F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D7BA9-FE5B-44ED-81F8-EA38DB3FFD0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D86CE94-4FAE-489D-B8F2-6E64AEE68745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2B66A9-EAC7-43F7-8AE0-EB0C03DB9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Бюджет государства и семьи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857760"/>
            <a:ext cx="7772400" cy="642942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Урок обществознания 8 </a:t>
            </a:r>
            <a:r>
              <a:rPr lang="ru-RU" sz="2800" dirty="0" smtClean="0"/>
              <a:t>класс</a:t>
            </a:r>
          </a:p>
          <a:p>
            <a:r>
              <a:rPr lang="ru-RU" sz="2000" dirty="0" smtClean="0"/>
              <a:t>Глазкова Е.Ю., учитель истории, МБОУ СОШ №114, г.Екатеринбург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Повторим пройденное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Что такое бюджет?</a:t>
            </a:r>
          </a:p>
          <a:p>
            <a:pPr algn="just"/>
            <a:r>
              <a:rPr lang="ru-RU" dirty="0" smtClean="0"/>
              <a:t>Назовите основные фазы составления бюджета.</a:t>
            </a:r>
          </a:p>
          <a:p>
            <a:pPr algn="just"/>
            <a:r>
              <a:rPr lang="ru-RU" dirty="0" smtClean="0"/>
              <a:t>Чем государственный бюджет отличается от бюджета семьи?</a:t>
            </a:r>
          </a:p>
          <a:p>
            <a:pPr algn="just"/>
            <a:r>
              <a:rPr lang="ru-RU" dirty="0" smtClean="0"/>
              <a:t>Чем опасен дефицит государственного бюджета?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dirty="0" smtClean="0"/>
              <a:t>§ 15.</a:t>
            </a:r>
          </a:p>
          <a:p>
            <a:pPr algn="ctr">
              <a:buFontTx/>
              <a:buNone/>
            </a:pPr>
            <a:r>
              <a:rPr lang="ru-RU" dirty="0" smtClean="0"/>
              <a:t>Ответить на вопросы,</a:t>
            </a:r>
          </a:p>
          <a:p>
            <a:pPr algn="ctr">
              <a:buFontTx/>
              <a:buNone/>
            </a:pPr>
            <a:r>
              <a:rPr lang="ru-RU" dirty="0" smtClean="0"/>
              <a:t>выполнить задания к параграфу.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Сегодня на уроке: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sz="3200" dirty="0" smtClean="0"/>
              <a:t>Что такое бюджет?</a:t>
            </a:r>
          </a:p>
          <a:p>
            <a:pPr marL="514350" indent="-514350" algn="just">
              <a:buFontTx/>
              <a:buAutoNum type="arabicPeriod"/>
            </a:pPr>
            <a:r>
              <a:rPr lang="ru-RU" sz="3200" dirty="0" smtClean="0"/>
              <a:t>Бюджет государства , его роль и особенности.</a:t>
            </a:r>
          </a:p>
          <a:p>
            <a:pPr marL="514350" indent="-514350" algn="just">
              <a:buFontTx/>
              <a:buAutoNum type="arabicPeriod"/>
            </a:pPr>
            <a:r>
              <a:rPr lang="ru-RU" sz="3200" dirty="0" smtClean="0"/>
              <a:t>Семейный бюджет</a:t>
            </a:r>
            <a:endParaRPr lang="ru-RU" sz="3200" dirty="0"/>
          </a:p>
        </p:txBody>
      </p:sp>
      <p:pic>
        <p:nvPicPr>
          <p:cNvPr id="4" name="Picture 4" descr="C:\Users\Любовь Николаевна\Pictures\Картинки\teacher.jpg"/>
          <p:cNvPicPr>
            <a:picLocks noChangeAspect="1" noChangeArrowheads="1"/>
          </p:cNvPicPr>
          <p:nvPr/>
        </p:nvPicPr>
        <p:blipFill>
          <a:blip r:embed="rId3">
            <a:lum bright="-10000" contrast="10000"/>
          </a:blip>
          <a:srcRect/>
          <a:stretch>
            <a:fillRect/>
          </a:stretch>
        </p:blipFill>
        <p:spPr bwMode="auto">
          <a:xfrm>
            <a:off x="5286380" y="3786190"/>
            <a:ext cx="1905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i="1" u="sng" dirty="0" smtClean="0">
                <a:solidFill>
                  <a:srgbClr val="000099"/>
                </a:solidFill>
              </a:rPr>
              <a:t>1. Что такое бюджет?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329510" cy="5241314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Бюджет - </a:t>
            </a:r>
            <a:r>
              <a:rPr lang="ru-RU" sz="2400" dirty="0" smtClean="0"/>
              <a:t>это финансовый план, который обобщает доходы и расходы за определенный период времени.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14348" y="2428868"/>
            <a:ext cx="714380" cy="7858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 fromWordArt="1">
            <a:prstTxWarp prst="textFade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428868"/>
            <a:ext cx="550071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400" kern="0" dirty="0">
                <a:solidFill>
                  <a:srgbClr val="FF0000"/>
                </a:solidFill>
              </a:rPr>
              <a:t>Кто может составлять такой </a:t>
            </a:r>
            <a:r>
              <a:rPr lang="ru-RU" sz="2400" kern="0" dirty="0" smtClean="0">
                <a:solidFill>
                  <a:srgbClr val="FF0000"/>
                </a:solidFill>
              </a:rPr>
              <a:t>план?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400" kern="0" dirty="0" smtClean="0">
                <a:solidFill>
                  <a:srgbClr val="FF0000"/>
                </a:solidFill>
              </a:rPr>
              <a:t>	Зачем это следует делать?</a:t>
            </a:r>
            <a:endParaRPr lang="ru-RU" sz="2400" kern="0" dirty="0">
              <a:solidFill>
                <a:srgbClr val="FF0000"/>
              </a:solidFill>
            </a:endParaRPr>
          </a:p>
        </p:txBody>
      </p:sp>
      <p:pic>
        <p:nvPicPr>
          <p:cNvPr id="6" name="Picture 16" descr="C:\Users\Любовь Николаевна\Pictures\Картинки\фото, картинки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14818"/>
            <a:ext cx="220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1"/>
          <p:cNvSpPr txBox="1">
            <a:spLocks noChangeArrowheads="1"/>
          </p:cNvSpPr>
          <p:nvPr/>
        </p:nvSpPr>
        <p:spPr bwMode="auto">
          <a:xfrm>
            <a:off x="2357422" y="3571876"/>
            <a:ext cx="1981200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6380" y="3643314"/>
            <a:ext cx="2357454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b="1" dirty="0" smtClean="0">
                <a:solidFill>
                  <a:srgbClr val="002060"/>
                </a:solidFill>
              </a:rPr>
              <a:t>ГОСУДАРСТВА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240" y="5929330"/>
            <a:ext cx="2714644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smtClean="0">
                <a:solidFill>
                  <a:srgbClr val="002060"/>
                </a:solidFill>
              </a:rPr>
              <a:t>ИНДИВИДУАЛЬНЫЙ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9" y="4357694"/>
            <a:ext cx="2286016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ФИРМЫ</a:t>
            </a: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5214950"/>
            <a:ext cx="2214578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 СЕМЬИ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500562" y="385762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1" idx="1"/>
          </p:cNvCxnSpPr>
          <p:nvPr/>
        </p:nvCxnSpPr>
        <p:spPr>
          <a:xfrm>
            <a:off x="3929058" y="4143380"/>
            <a:ext cx="1428761" cy="414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857620" y="4143380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071802" y="4857760"/>
            <a:ext cx="164307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239000" cy="10715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i="1" u="sng" kern="0" dirty="0" smtClean="0">
                <a:solidFill>
                  <a:srgbClr val="000099"/>
                </a:solidFill>
              </a:rPr>
              <a:t>2. Бюджет государства </a:t>
            </a:r>
            <a:br>
              <a:rPr lang="ru-RU" sz="3600" i="1" u="sng" kern="0" dirty="0" smtClean="0">
                <a:solidFill>
                  <a:srgbClr val="000099"/>
                </a:solidFill>
              </a:rPr>
            </a:br>
            <a:r>
              <a:rPr lang="ru-RU" sz="3600" i="1" u="sng" kern="0" dirty="0" smtClean="0">
                <a:solidFill>
                  <a:srgbClr val="000099"/>
                </a:solidFill>
              </a:rPr>
              <a:t>и его особенности.</a:t>
            </a:r>
            <a:br>
              <a:rPr lang="ru-RU" sz="3600" i="1" u="sng" kern="0" dirty="0" smtClean="0">
                <a:solidFill>
                  <a:srgbClr val="000099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БЮДЖЕТ ГОСУДАРСТВА </a:t>
            </a:r>
            <a:r>
              <a:rPr lang="ru-RU" b="1" dirty="0" smtClean="0"/>
              <a:t>– смета доходов и расходов государства на 1-3 года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928934"/>
            <a:ext cx="5500726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  Утверждается    парламентом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4071942"/>
            <a:ext cx="5500726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  Имеет юридическую силу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214950"/>
            <a:ext cx="5572164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 Исполняется правительством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239000" cy="5371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Бюджет государства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186106" cy="3534096"/>
          </a:xfrm>
        </p:spPr>
        <p:txBody>
          <a:bodyPr>
            <a:norm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kern="0" dirty="0" smtClean="0"/>
              <a:t>Налоги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kern="0" dirty="0" smtClean="0"/>
              <a:t>Таможенные пошлины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kern="0" dirty="0" smtClean="0"/>
              <a:t>Доходы от продажи государственного имущества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kern="0" dirty="0" smtClean="0"/>
              <a:t>Займы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643050"/>
            <a:ext cx="4572000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Содержание органов государственного управления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Финансирование социальных программ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Оплата труда работников бюджетной сферы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Вооруженные силы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Выплаты по займам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5181600"/>
          <a:ext cx="1428750" cy="1365250"/>
        </p:xfrm>
        <a:graphic>
          <a:graphicData uri="http://schemas.openxmlformats.org/presentationml/2006/ole">
            <p:oleObj spid="_x0000_s1026" name="Clip" r:id="rId4" imgW="3627000" imgH="346680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1000108"/>
            <a:ext cx="1928826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Доходы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1000108"/>
            <a:ext cx="2357454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Расходы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928926" y="1000108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14744" y="100010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Государственный бюджет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71448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Доходы </a:t>
            </a:r>
            <a:r>
              <a:rPr lang="ru-RU" sz="2400" b="1" dirty="0" smtClean="0">
                <a:solidFill>
                  <a:srgbClr val="FF0000"/>
                </a:solidFill>
              </a:rPr>
              <a:t>=</a:t>
            </a:r>
            <a:r>
              <a:rPr lang="ru-RU" sz="2400" b="1" dirty="0" smtClean="0">
                <a:solidFill>
                  <a:srgbClr val="002060"/>
                </a:solidFill>
              </a:rPr>
              <a:t> Расходы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85749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Доходы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r>
              <a:rPr lang="ru-RU" sz="2400" b="1" dirty="0" smtClean="0">
                <a:solidFill>
                  <a:srgbClr val="002060"/>
                </a:solidFill>
              </a:rPr>
              <a:t> Расходы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4143380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Доходы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r>
              <a:rPr lang="en-US" sz="2400" b="1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Расходы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24" y="1714488"/>
            <a:ext cx="3214710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сбалансированный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4" y="2857496"/>
            <a:ext cx="3214710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дефицитный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4214818"/>
            <a:ext cx="3071834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</a:t>
            </a:r>
            <a:r>
              <a:rPr lang="ru-RU" sz="2400" b="1" dirty="0" err="1" smtClean="0">
                <a:solidFill>
                  <a:srgbClr val="FF0000"/>
                </a:solidFill>
              </a:rPr>
              <a:t>профицитный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571868" y="1928802"/>
            <a:ext cx="78581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428992" y="3071810"/>
            <a:ext cx="92869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500430" y="4357694"/>
            <a:ext cx="8572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16" descr="BS00508_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20330577">
            <a:off x="3104252" y="4728730"/>
            <a:ext cx="1574597" cy="166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6" descr="BS0050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32150">
            <a:off x="3711195" y="5072890"/>
            <a:ext cx="1498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6" descr="BS0050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32150">
            <a:off x="5997210" y="5072888"/>
            <a:ext cx="1498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6" descr="BS0050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32150">
            <a:off x="1425178" y="5072890"/>
            <a:ext cx="1498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643074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</a:rPr>
              <a:t>Д</a:t>
            </a:r>
            <a:r>
              <a:rPr lang="ru-RU" sz="2800" dirty="0" smtClean="0">
                <a:solidFill>
                  <a:schemeClr val="tx1"/>
                </a:solidFill>
              </a:rPr>
              <a:t>ефицит бюджета -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</a:t>
            </a:r>
            <a:r>
              <a:rPr lang="ru-RU" sz="2700" dirty="0" smtClean="0">
                <a:solidFill>
                  <a:srgbClr val="FF0000"/>
                </a:solidFill>
              </a:rPr>
              <a:t>государственный долг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(внешний или внутренний)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Picture 16" descr="BS00508_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632150">
            <a:off x="5782196" y="129953"/>
            <a:ext cx="1574597" cy="1661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786182" y="2357430"/>
            <a:ext cx="371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Ознакомьтесь со схемой на с. 102 и назовите негативные последствия названных способов решения проблем бюджетного дефицита</a:t>
            </a:r>
            <a:endParaRPr lang="ru-RU" sz="2400" b="1" dirty="0"/>
          </a:p>
        </p:txBody>
      </p:sp>
      <p:pic>
        <p:nvPicPr>
          <p:cNvPr id="9" name="Picture 16" descr="C:\Users\Любовь Николаевна\Pictures\Картинки\фото, картинки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357562"/>
            <a:ext cx="3000396" cy="251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Составление бюджета включает три основные фазы: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" name="Picture 12" descr="PE01561_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214818"/>
            <a:ext cx="3072333" cy="227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71802" y="1714488"/>
            <a:ext cx="4572000" cy="95410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Постановка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финансовых целей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3357562"/>
            <a:ext cx="3031599" cy="5232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Оценка доходов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643446"/>
            <a:ext cx="4427815" cy="5232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Планирование расходов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8" name="Picture 16" descr="BS0050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32150">
            <a:off x="567922" y="1908926"/>
            <a:ext cx="1498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rgbClr val="000099"/>
                </a:solidFill>
              </a:rPr>
              <a:t>3. Семейный бюджет.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3400420" cy="392909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3800" kern="0" dirty="0" smtClean="0"/>
              <a:t>Заработная плата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3800" kern="0" dirty="0" smtClean="0"/>
              <a:t>Пенсия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3800" kern="0" dirty="0" smtClean="0"/>
              <a:t>Социальные пособия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3800" kern="0" dirty="0" smtClean="0"/>
              <a:t>% на вклады в банке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3800" kern="0" dirty="0" smtClean="0"/>
              <a:t>Доход от сдачи в аренду недвижимости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3800" kern="0" dirty="0" smtClean="0"/>
              <a:t>И другие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000108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ДОХОДЫ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643050"/>
            <a:ext cx="3714776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Коммунальные платежи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Расходы на питание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Проезд в общественном транспорте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Покупка одежды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Сбережения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Выплаты по кредитам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Оплата обучения детей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ru-RU" sz="2400" kern="0" dirty="0"/>
              <a:t>И другие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7686" y="100010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РАСХОДЫ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7" name="Picture 16" descr="BS0050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32150">
            <a:off x="1710931" y="4766445"/>
            <a:ext cx="14986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282</Words>
  <Application>Microsoft Office PowerPoint</Application>
  <PresentationFormat>Экран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Изящная</vt:lpstr>
      <vt:lpstr>Clip</vt:lpstr>
      <vt:lpstr>Бюджет государства и семьи</vt:lpstr>
      <vt:lpstr>Сегодня на уроке:</vt:lpstr>
      <vt:lpstr>1. Что такое бюджет?</vt:lpstr>
      <vt:lpstr>2. Бюджет государства  и его особенности. </vt:lpstr>
      <vt:lpstr>          Бюджет государства</vt:lpstr>
      <vt:lpstr>      Государственный бюджет</vt:lpstr>
      <vt:lpstr>!   Дефицит бюджета -         государственный долг    (внешний или внутренний) </vt:lpstr>
      <vt:lpstr>Составление бюджета включает три основные фазы:</vt:lpstr>
      <vt:lpstr>3. Семейный бюджет.</vt:lpstr>
      <vt:lpstr>Повторим пройденное</vt:lpstr>
      <vt:lpstr>Домашнее задание: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государства и семьи</dc:title>
  <dc:creator>Дом</dc:creator>
  <cp:lastModifiedBy>Дом</cp:lastModifiedBy>
  <cp:revision>14</cp:revision>
  <dcterms:created xsi:type="dcterms:W3CDTF">2013-03-14T04:40:08Z</dcterms:created>
  <dcterms:modified xsi:type="dcterms:W3CDTF">2013-03-19T13:15:44Z</dcterms:modified>
</cp:coreProperties>
</file>