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6" r:id="rId3"/>
    <p:sldId id="257" r:id="rId4"/>
    <p:sldId id="269" r:id="rId5"/>
    <p:sldId id="302" r:id="rId6"/>
    <p:sldId id="263" r:id="rId7"/>
    <p:sldId id="270" r:id="rId8"/>
    <p:sldId id="273" r:id="rId9"/>
    <p:sldId id="274" r:id="rId10"/>
    <p:sldId id="277" r:id="rId11"/>
    <p:sldId id="268" r:id="rId12"/>
    <p:sldId id="279" r:id="rId13"/>
    <p:sldId id="284" r:id="rId14"/>
    <p:sldId id="288" r:id="rId15"/>
    <p:sldId id="289" r:id="rId16"/>
    <p:sldId id="264" r:id="rId17"/>
    <p:sldId id="291" r:id="rId18"/>
    <p:sldId id="265" r:id="rId19"/>
    <p:sldId id="294" r:id="rId20"/>
    <p:sldId id="295" r:id="rId21"/>
    <p:sldId id="296" r:id="rId22"/>
    <p:sldId id="297" r:id="rId23"/>
    <p:sldId id="303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funnel1" loCatId="relationship" qsTypeId="urn:microsoft.com/office/officeart/2005/8/quickstyle/simple5" qsCatId="simple" csTypeId="urn:microsoft.com/office/officeart/2005/8/colors/colorful1" csCatId="colorful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926AE8CF-EBF9-44AC-9C22-487A0A405B6E}" type="pres">
      <dgm:prSet presAssocID="{B8F1AB0B-DD5F-47E4-9C9D-D75CC49DAA73}" presName="Name0" presStyleCnt="0">
        <dgm:presLayoutVars>
          <dgm:chMax val="4"/>
          <dgm:resizeHandles val="exact"/>
        </dgm:presLayoutVars>
      </dgm:prSet>
      <dgm:spPr/>
    </dgm:pt>
    <dgm:pt modelId="{DF2F58A8-C788-4386-92E1-518FE20CEA2B}" type="pres">
      <dgm:prSet presAssocID="{B8F1AB0B-DD5F-47E4-9C9D-D75CC49DAA73}" presName="ellipse" presStyleLbl="trBgShp" presStyleIdx="0" presStyleCnt="1"/>
      <dgm:spPr/>
    </dgm:pt>
    <dgm:pt modelId="{5484BEF4-E513-419D-885E-38DD6B56D987}" type="pres">
      <dgm:prSet presAssocID="{B8F1AB0B-DD5F-47E4-9C9D-D75CC49DAA73}" presName="arrow1" presStyleLbl="fgShp" presStyleIdx="0" presStyleCnt="1"/>
      <dgm:spPr/>
    </dgm:pt>
    <dgm:pt modelId="{7D24D162-AF57-4AD7-9A68-BAB09D0247B0}" type="pres">
      <dgm:prSet presAssocID="{B8F1AB0B-DD5F-47E4-9C9D-D75CC49DAA7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BBFE0-BE0D-4D2B-A8F6-5C0BE5450F35}" type="pres">
      <dgm:prSet presAssocID="{31351545-5BD5-457C-8E42-B85C73FDF84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45259-5230-43B7-B56F-5D0C2A24288B}" type="pres">
      <dgm:prSet presAssocID="{B516700D-E47E-4C4F-BE21-1669E2347D7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2AE8-8CE2-442E-8396-71D2E2F5886B}" type="pres">
      <dgm:prSet presAssocID="{694525AA-D326-4154-B33F-E8D49532BD9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8639-328E-4A27-9DDB-55CB5D9E54F0}" type="pres">
      <dgm:prSet presAssocID="{B8F1AB0B-DD5F-47E4-9C9D-D75CC49DAA73}" presName="funnel" presStyleLbl="trAlignAcc1" presStyleIdx="0" presStyleCnt="1"/>
      <dgm:spPr/>
    </dgm:pt>
  </dgm:ptLst>
  <dgm:cxnLst>
    <dgm:cxn modelId="{93508947-38EB-4DDF-9A54-AF1F995A7B3F}" type="presOf" srcId="{694525AA-D326-4154-B33F-E8D49532BD96}" destId="{7D24D162-AF57-4AD7-9A68-BAB09D0247B0}" srcOrd="0" destOrd="0" presId="urn:microsoft.com/office/officeart/2005/8/layout/funnel1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895741D1-B091-4022-87EF-648C91493005}" type="presOf" srcId="{B516700D-E47E-4C4F-BE21-1669E2347D76}" destId="{B18BBFE0-BE0D-4D2B-A8F6-5C0BE5450F35}" srcOrd="0" destOrd="0" presId="urn:microsoft.com/office/officeart/2005/8/layout/funnel1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9B0E7DBA-604B-4B84-89B5-B6D33B970F1A}" type="presOf" srcId="{3FD1579A-A343-48FE-906C-347D8B762E7D}" destId="{13072AE8-8CE2-442E-8396-71D2E2F5886B}" srcOrd="0" destOrd="0" presId="urn:microsoft.com/office/officeart/2005/8/layout/funnel1"/>
    <dgm:cxn modelId="{AADCF955-2669-4666-83FE-DC051BE755F6}" type="presOf" srcId="{31351545-5BD5-457C-8E42-B85C73FDF84D}" destId="{E5F45259-5230-43B7-B56F-5D0C2A24288B}" srcOrd="0" destOrd="0" presId="urn:microsoft.com/office/officeart/2005/8/layout/funnel1"/>
    <dgm:cxn modelId="{DCE0C8DC-4663-4988-823F-46D4977259C0}" type="presOf" srcId="{B8F1AB0B-DD5F-47E4-9C9D-D75CC49DAA73}" destId="{926AE8CF-EBF9-44AC-9C22-487A0A405B6E}" srcOrd="0" destOrd="0" presId="urn:microsoft.com/office/officeart/2005/8/layout/funnel1"/>
    <dgm:cxn modelId="{1E603043-9789-4A36-A925-BB291823E8D9}" type="presParOf" srcId="{926AE8CF-EBF9-44AC-9C22-487A0A405B6E}" destId="{DF2F58A8-C788-4386-92E1-518FE20CEA2B}" srcOrd="0" destOrd="0" presId="urn:microsoft.com/office/officeart/2005/8/layout/funnel1"/>
    <dgm:cxn modelId="{2D787EE9-32F8-4E7D-8DB9-C61C1841F148}" type="presParOf" srcId="{926AE8CF-EBF9-44AC-9C22-487A0A405B6E}" destId="{5484BEF4-E513-419D-885E-38DD6B56D987}" srcOrd="1" destOrd="0" presId="urn:microsoft.com/office/officeart/2005/8/layout/funnel1"/>
    <dgm:cxn modelId="{DDFEFBD6-6FBA-45DC-B2B2-5A71B1C2D198}" type="presParOf" srcId="{926AE8CF-EBF9-44AC-9C22-487A0A405B6E}" destId="{7D24D162-AF57-4AD7-9A68-BAB09D0247B0}" srcOrd="2" destOrd="0" presId="urn:microsoft.com/office/officeart/2005/8/layout/funnel1"/>
    <dgm:cxn modelId="{934B9146-D773-424E-81EB-3A1AAFB85734}" type="presParOf" srcId="{926AE8CF-EBF9-44AC-9C22-487A0A405B6E}" destId="{B18BBFE0-BE0D-4D2B-A8F6-5C0BE5450F35}" srcOrd="3" destOrd="0" presId="urn:microsoft.com/office/officeart/2005/8/layout/funnel1"/>
    <dgm:cxn modelId="{578D3B2B-175A-486A-BE84-71A7C67CE196}" type="presParOf" srcId="{926AE8CF-EBF9-44AC-9C22-487A0A405B6E}" destId="{E5F45259-5230-43B7-B56F-5D0C2A24288B}" srcOrd="4" destOrd="0" presId="urn:microsoft.com/office/officeart/2005/8/layout/funnel1"/>
    <dgm:cxn modelId="{39C6ECF3-E1A6-44F0-B794-B367E6A6087C}" type="presParOf" srcId="{926AE8CF-EBF9-44AC-9C22-487A0A405B6E}" destId="{13072AE8-8CE2-442E-8396-71D2E2F5886B}" srcOrd="5" destOrd="0" presId="urn:microsoft.com/office/officeart/2005/8/layout/funnel1"/>
    <dgm:cxn modelId="{63E18EE8-237A-4C72-8324-820E83D1B2AD}" type="presParOf" srcId="{926AE8CF-EBF9-44AC-9C22-487A0A405B6E}" destId="{C1BB8639-328E-4A27-9DDB-55CB5D9E54F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dirty="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dirty="0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58A8-C788-4386-92E1-518FE20CEA2B}">
      <dsp:nvSpPr>
        <dsp:cNvPr id="0" name=""/>
        <dsp:cNvSpPr/>
      </dsp:nvSpPr>
      <dsp:spPr>
        <a:xfrm>
          <a:off x="852350" y="868482"/>
          <a:ext cx="3114821" cy="10817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4BEF4-E513-419D-885E-38DD6B56D987}">
      <dsp:nvSpPr>
        <dsp:cNvPr id="0" name=""/>
        <dsp:cNvSpPr/>
      </dsp:nvSpPr>
      <dsp:spPr>
        <a:xfrm>
          <a:off x="2112766" y="3517287"/>
          <a:ext cx="603647" cy="386334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D24D162-AF57-4AD7-9A68-BAB09D0247B0}">
      <dsp:nvSpPr>
        <dsp:cNvPr id="0" name=""/>
        <dsp:cNvSpPr/>
      </dsp:nvSpPr>
      <dsp:spPr>
        <a:xfrm>
          <a:off x="965835" y="3826355"/>
          <a:ext cx="2897508" cy="72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965835" y="3826355"/>
        <a:ext cx="2897508" cy="724377"/>
      </dsp:txXfrm>
    </dsp:sp>
    <dsp:sp modelId="{B18BBFE0-BE0D-4D2B-A8F6-5C0BE5450F35}">
      <dsp:nvSpPr>
        <dsp:cNvPr id="0" name=""/>
        <dsp:cNvSpPr/>
      </dsp:nvSpPr>
      <dsp:spPr>
        <a:xfrm>
          <a:off x="1984792" y="2033763"/>
          <a:ext cx="1086565" cy="1086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Требования к условиям освоения Программы</a:t>
          </a:r>
          <a:endParaRPr lang="ru-RU" sz="1000" b="1" kern="1200" dirty="0"/>
        </a:p>
      </dsp:txBody>
      <dsp:txXfrm>
        <a:off x="2143916" y="2192887"/>
        <a:ext cx="768317" cy="768317"/>
      </dsp:txXfrm>
    </dsp:sp>
    <dsp:sp modelId="{E5F45259-5230-43B7-B56F-5D0C2A24288B}">
      <dsp:nvSpPr>
        <dsp:cNvPr id="0" name=""/>
        <dsp:cNvSpPr/>
      </dsp:nvSpPr>
      <dsp:spPr>
        <a:xfrm>
          <a:off x="1207294" y="1218597"/>
          <a:ext cx="1086565" cy="10865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Требования к условиям реализации Программы</a:t>
          </a:r>
          <a:endParaRPr lang="ru-RU" sz="1000" b="1" kern="1200" dirty="0"/>
        </a:p>
      </dsp:txBody>
      <dsp:txXfrm>
        <a:off x="1366418" y="1377721"/>
        <a:ext cx="768317" cy="768317"/>
      </dsp:txXfrm>
    </dsp:sp>
    <dsp:sp modelId="{13072AE8-8CE2-442E-8396-71D2E2F5886B}">
      <dsp:nvSpPr>
        <dsp:cNvPr id="0" name=""/>
        <dsp:cNvSpPr/>
      </dsp:nvSpPr>
      <dsp:spPr>
        <a:xfrm>
          <a:off x="2318006" y="955890"/>
          <a:ext cx="1086565" cy="10865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Требования к структуре Программы  и её объёму</a:t>
          </a:r>
          <a:endParaRPr lang="ru-RU" sz="1000" b="1" kern="1200" dirty="0"/>
        </a:p>
      </dsp:txBody>
      <dsp:txXfrm>
        <a:off x="2477130" y="1115014"/>
        <a:ext cx="768317" cy="768317"/>
      </dsp:txXfrm>
    </dsp:sp>
    <dsp:sp modelId="{C1BB8639-328E-4A27-9DDB-55CB5D9E54F0}">
      <dsp:nvSpPr>
        <dsp:cNvPr id="0" name=""/>
        <dsp:cNvSpPr/>
      </dsp:nvSpPr>
      <dsp:spPr>
        <a:xfrm>
          <a:off x="724376" y="735679"/>
          <a:ext cx="3380426" cy="27043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личности</a:t>
          </a:r>
          <a:endParaRPr lang="ru-RU" sz="12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57518"/>
              <a:satOff val="14706"/>
              <a:lumOff val="2626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мотивации</a:t>
          </a:r>
          <a:endParaRPr lang="ru-RU" sz="12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57518"/>
              <a:satOff val="14706"/>
              <a:lumOff val="2626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способностей ребёнка</a:t>
          </a:r>
          <a:endParaRPr lang="ru-RU" sz="1200" kern="1200" dirty="0"/>
        </a:p>
      </dsp:txBody>
      <dsp:txXfrm>
        <a:off x="2238200" y="1816675"/>
        <a:ext cx="1766457" cy="601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112448"/>
          <a:ext cx="2633718" cy="606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112448"/>
        <a:ext cx="2633718" cy="606793"/>
      </dsp:txXfrm>
    </dsp:sp>
    <dsp:sp modelId="{21FAC840-46B1-41C2-8BF6-EB62EA2F2BBE}">
      <dsp:nvSpPr>
        <dsp:cNvPr id="0" name=""/>
        <dsp:cNvSpPr/>
      </dsp:nvSpPr>
      <dsp:spPr>
        <a:xfrm>
          <a:off x="2701" y="719242"/>
          <a:ext cx="2633718" cy="41689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719242"/>
        <a:ext cx="2633718" cy="4168968"/>
      </dsp:txXfrm>
    </dsp:sp>
    <dsp:sp modelId="{78C49EFF-1233-453C-ACCE-1620374FD894}">
      <dsp:nvSpPr>
        <dsp:cNvPr id="0" name=""/>
        <dsp:cNvSpPr/>
      </dsp:nvSpPr>
      <dsp:spPr>
        <a:xfrm>
          <a:off x="3005139" y="112448"/>
          <a:ext cx="2633718" cy="606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112448"/>
        <a:ext cx="2633718" cy="606793"/>
      </dsp:txXfrm>
    </dsp:sp>
    <dsp:sp modelId="{5DD69DB1-59C7-4EBF-B943-B50F082E23AD}">
      <dsp:nvSpPr>
        <dsp:cNvPr id="0" name=""/>
        <dsp:cNvSpPr/>
      </dsp:nvSpPr>
      <dsp:spPr>
        <a:xfrm>
          <a:off x="3005139" y="719242"/>
          <a:ext cx="2633718" cy="41689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719242"/>
        <a:ext cx="2633718" cy="4168968"/>
      </dsp:txXfrm>
    </dsp:sp>
    <dsp:sp modelId="{F1F00C2F-51E0-48CB-B3FC-FFBAE5DB6286}">
      <dsp:nvSpPr>
        <dsp:cNvPr id="0" name=""/>
        <dsp:cNvSpPr/>
      </dsp:nvSpPr>
      <dsp:spPr>
        <a:xfrm>
          <a:off x="6007578" y="112448"/>
          <a:ext cx="2633718" cy="606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112448"/>
        <a:ext cx="2633718" cy="606793"/>
      </dsp:txXfrm>
    </dsp:sp>
    <dsp:sp modelId="{95646180-B5F6-4B19-AAD2-D84106642187}">
      <dsp:nvSpPr>
        <dsp:cNvPr id="0" name=""/>
        <dsp:cNvSpPr/>
      </dsp:nvSpPr>
      <dsp:spPr>
        <a:xfrm>
          <a:off x="6007578" y="719242"/>
          <a:ext cx="2633718" cy="41689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719242"/>
        <a:ext cx="2633718" cy="4168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Составляет не менее 60% от ее общего объема</a:t>
          </a:r>
          <a:endParaRPr lang="ru-RU" sz="16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Составляет не более 40% от ее общего объема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256886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психолого-педагогические условия</a:t>
          </a:r>
          <a:endParaRPr lang="ru-RU" sz="2000" kern="1200" dirty="0"/>
        </a:p>
      </dsp:txBody>
      <dsp:txXfrm>
        <a:off x="440301" y="77802"/>
        <a:ext cx="5703078" cy="532758"/>
      </dsp:txXfrm>
    </dsp:sp>
    <dsp:sp modelId="{339E794D-6153-47BC-BF1A-65FD64E78766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кадровые условия</a:t>
          </a:r>
          <a:endParaRPr lang="ru-RU" sz="2000" kern="1200" dirty="0"/>
        </a:p>
      </dsp:txBody>
      <dsp:txXfrm>
        <a:off x="440301" y="985002"/>
        <a:ext cx="5703078" cy="532758"/>
      </dsp:txXfrm>
    </dsp:sp>
    <dsp:sp modelId="{04D2C57B-622B-4C5B-8CCA-4660D597A0B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материально-технические условия </a:t>
          </a:r>
          <a:endParaRPr lang="ru-RU" sz="2000" kern="1200" dirty="0"/>
        </a:p>
      </dsp:txBody>
      <dsp:txXfrm>
        <a:off x="440301" y="1892202"/>
        <a:ext cx="5703078" cy="532758"/>
      </dsp:txXfrm>
    </dsp:sp>
    <dsp:sp modelId="{8D2482DD-1B0E-4A2B-BD55-FDD87F017E76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финансовые условия </a:t>
          </a:r>
          <a:endParaRPr lang="ru-RU" sz="2000" kern="1200" dirty="0"/>
        </a:p>
      </dsp:txBody>
      <dsp:txXfrm>
        <a:off x="440301" y="2799402"/>
        <a:ext cx="5703078" cy="532758"/>
      </dsp:txXfrm>
    </dsp:sp>
    <dsp:sp modelId="{C809B7E3-D4D2-4CFB-865B-EC8257D90BF1}">
      <dsp:nvSpPr>
        <dsp:cNvPr id="0" name=""/>
        <dsp:cNvSpPr/>
      </dsp:nvSpPr>
      <dsp:spPr>
        <a:xfrm>
          <a:off x="0" y="386638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65593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развивающая предметно-пространственная среда</a:t>
          </a:r>
          <a:endParaRPr lang="ru-RU" sz="2000" kern="1200" dirty="0"/>
        </a:p>
      </dsp:txBody>
      <dsp:txXfrm>
        <a:off x="386010" y="3594414"/>
        <a:ext cx="570307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39268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200801"/>
          <a:ext cx="7816083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уважение взрослых к человеческому достоинству детей,…</a:t>
          </a:r>
          <a:endParaRPr lang="ru-RU" sz="1300" b="1" kern="1200" dirty="0"/>
        </a:p>
      </dsp:txBody>
      <dsp:txXfrm>
        <a:off x="428606" y="219535"/>
        <a:ext cx="7778615" cy="346292"/>
      </dsp:txXfrm>
    </dsp:sp>
    <dsp:sp modelId="{5F14F10E-6589-40C0-BC93-896C714F3F00}">
      <dsp:nvSpPr>
        <dsp:cNvPr id="0" name=""/>
        <dsp:cNvSpPr/>
      </dsp:nvSpPr>
      <dsp:spPr>
        <a:xfrm>
          <a:off x="0" y="116665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790481"/>
          <a:ext cx="7830675" cy="5680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использование форм и методов работы с детьми,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соответствующих их возрастным и индивидуальным особенностям;</a:t>
          </a:r>
          <a:endParaRPr lang="ru-RU" sz="1300" b="1" kern="1200" dirty="0"/>
        </a:p>
      </dsp:txBody>
      <dsp:txXfrm>
        <a:off x="423940" y="818211"/>
        <a:ext cx="7775215" cy="512596"/>
      </dsp:txXfrm>
    </dsp:sp>
    <dsp:sp modelId="{74B7864C-7CC7-4ABB-82DF-90FA8F1520C3}">
      <dsp:nvSpPr>
        <dsp:cNvPr id="0" name=""/>
        <dsp:cNvSpPr/>
      </dsp:nvSpPr>
      <dsp:spPr>
        <a:xfrm>
          <a:off x="0" y="175633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64458"/>
          <a:ext cx="7830675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300" b="1" kern="1200" dirty="0"/>
        </a:p>
      </dsp:txBody>
      <dsp:txXfrm>
        <a:off x="414944" y="1583192"/>
        <a:ext cx="7793207" cy="346292"/>
      </dsp:txXfrm>
    </dsp:sp>
    <dsp:sp modelId="{6C3DFA28-708B-410C-BC1B-2486B78A119D}">
      <dsp:nvSpPr>
        <dsp:cNvPr id="0" name=""/>
        <dsp:cNvSpPr/>
      </dsp:nvSpPr>
      <dsp:spPr>
        <a:xfrm>
          <a:off x="0" y="234601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54138"/>
          <a:ext cx="783579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поддержка взрослыми доброжелательного отношения детей друг к другу;</a:t>
          </a:r>
          <a:endParaRPr lang="ru-RU" sz="1300" b="1" kern="1200" dirty="0"/>
        </a:p>
      </dsp:txBody>
      <dsp:txXfrm>
        <a:off x="410524" y="2172872"/>
        <a:ext cx="7798324" cy="346292"/>
      </dsp:txXfrm>
    </dsp:sp>
    <dsp:sp modelId="{30ABF935-E530-46CD-BE88-F7DB85598621}">
      <dsp:nvSpPr>
        <dsp:cNvPr id="0" name=""/>
        <dsp:cNvSpPr/>
      </dsp:nvSpPr>
      <dsp:spPr>
        <a:xfrm>
          <a:off x="0" y="293569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43818"/>
          <a:ext cx="783579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поддержка разумной инициативы и самостоятельности детей;</a:t>
          </a:r>
          <a:endParaRPr lang="ru-RU" sz="1300" b="1" kern="1200" dirty="0"/>
        </a:p>
      </dsp:txBody>
      <dsp:txXfrm>
        <a:off x="410524" y="2762552"/>
        <a:ext cx="7798324" cy="346292"/>
      </dsp:txXfrm>
    </dsp:sp>
    <dsp:sp modelId="{B889C9E0-65C0-4A6C-AF25-34F994BFF31B}">
      <dsp:nvSpPr>
        <dsp:cNvPr id="0" name=""/>
        <dsp:cNvSpPr/>
      </dsp:nvSpPr>
      <dsp:spPr>
        <a:xfrm>
          <a:off x="0" y="352537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333498"/>
          <a:ext cx="783579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10524" y="3352232"/>
        <a:ext cx="7798324" cy="346292"/>
      </dsp:txXfrm>
    </dsp:sp>
    <dsp:sp modelId="{C4B02101-8F74-40C2-92BD-7D1D0DEDBA4C}">
      <dsp:nvSpPr>
        <dsp:cNvPr id="0" name=""/>
        <dsp:cNvSpPr/>
      </dsp:nvSpPr>
      <dsp:spPr>
        <a:xfrm>
          <a:off x="0" y="411505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3923178"/>
          <a:ext cx="783579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410524" y="3941912"/>
        <a:ext cx="7798324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alpha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"/>
                <a:satOff val="4167"/>
                <a:lumOff val="1497"/>
                <a:alphaOff val="7500"/>
                <a:lumMod val="95000"/>
              </a:schemeClr>
            </a:gs>
            <a:gs pos="100000">
              <a:schemeClr val="accent3">
                <a:shade val="80000"/>
                <a:alpha val="50000"/>
                <a:hueOff val="1"/>
                <a:satOff val="4167"/>
                <a:lumOff val="1497"/>
                <a:alphaOff val="75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alpha val="50000"/>
              <a:hueOff val="1"/>
              <a:satOff val="4167"/>
              <a:lumOff val="1497"/>
              <a:alphaOff val="75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solidFill>
          <a:schemeClr val="accent5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alpha val="50000"/>
              <a:hueOff val="2"/>
              <a:satOff val="8335"/>
              <a:lumOff val="2995"/>
              <a:alphaOff val="15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solidFill>
          <a:schemeClr val="accent5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alpha val="50000"/>
              <a:hueOff val="3"/>
              <a:satOff val="12502"/>
              <a:lumOff val="4492"/>
              <a:alphaOff val="225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НАЦИОНАЛЬНЫЕ, КЛИМАТИЧЕСКИЕ УСЛОВИЯ</a:t>
          </a:r>
          <a:endParaRPr lang="ru-RU" sz="11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5"/>
                <a:satOff val="16669"/>
                <a:lumOff val="5990"/>
                <a:alphaOff val="30000"/>
                <a:lumMod val="95000"/>
              </a:schemeClr>
            </a:gs>
            <a:gs pos="100000">
              <a:schemeClr val="accent3">
                <a:shade val="80000"/>
                <a:alpha val="50000"/>
                <a:hueOff val="5"/>
                <a:satOff val="16669"/>
                <a:lumOff val="5990"/>
                <a:alphaOff val="3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80000"/>
              <a:alpha val="50000"/>
              <a:hueOff val="5"/>
              <a:satOff val="16669"/>
              <a:lumOff val="5990"/>
              <a:alphaOff val="30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ВОЗРАСТНЫЕ ОСОБЕННОСТИ ДЕТЕЙ </a:t>
          </a:r>
          <a:endParaRPr lang="ru-RU" sz="1100" b="1" kern="1200" dirty="0"/>
        </a:p>
      </dsp:txBody>
      <dsp:txXfrm>
        <a:off x="1139425" y="1353908"/>
        <a:ext cx="1362445" cy="1363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56984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29955"/>
          <a:ext cx="6560884" cy="8203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учет санитарно-эпидемиологические правила и нормативы</a:t>
          </a:r>
          <a:endParaRPr lang="ru-RU" sz="1900" kern="1200" dirty="0"/>
        </a:p>
      </dsp:txBody>
      <dsp:txXfrm>
        <a:off x="451525" y="70000"/>
        <a:ext cx="6480794" cy="740241"/>
      </dsp:txXfrm>
    </dsp:sp>
    <dsp:sp modelId="{339E794D-6153-47BC-BF1A-65FD64E78766}">
      <dsp:nvSpPr>
        <dsp:cNvPr id="0" name=""/>
        <dsp:cNvSpPr/>
      </dsp:nvSpPr>
      <dsp:spPr>
        <a:xfrm>
          <a:off x="0" y="143168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151247"/>
          <a:ext cx="6617972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требования к пожарной безопасности</a:t>
          </a:r>
          <a:endParaRPr lang="ru-RU" sz="1900" kern="1200" dirty="0"/>
        </a:p>
      </dsp:txBody>
      <dsp:txXfrm>
        <a:off x="438860" y="1178627"/>
        <a:ext cx="6563212" cy="506120"/>
      </dsp:txXfrm>
    </dsp:sp>
    <dsp:sp modelId="{04D2C57B-622B-4C5B-8CCA-4660D597A0BA}">
      <dsp:nvSpPr>
        <dsp:cNvPr id="0" name=""/>
        <dsp:cNvSpPr/>
      </dsp:nvSpPr>
      <dsp:spPr>
        <a:xfrm>
          <a:off x="0" y="229352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13087"/>
          <a:ext cx="6617972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требования к средствам обучения и воспитания </a:t>
          </a:r>
          <a:endParaRPr lang="ru-RU" sz="1900" kern="1200" dirty="0"/>
        </a:p>
      </dsp:txBody>
      <dsp:txXfrm>
        <a:off x="438860" y="2040467"/>
        <a:ext cx="6563212" cy="506120"/>
      </dsp:txXfrm>
    </dsp:sp>
    <dsp:sp modelId="{8D2482DD-1B0E-4A2B-BD55-FDD87F017E76}">
      <dsp:nvSpPr>
        <dsp:cNvPr id="0" name=""/>
        <dsp:cNvSpPr/>
      </dsp:nvSpPr>
      <dsp:spPr>
        <a:xfrm>
          <a:off x="0" y="322349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874927"/>
          <a:ext cx="6703807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оснащенность помещений ППРС</a:t>
          </a:r>
          <a:endParaRPr lang="ru-RU" sz="1900" kern="1200" dirty="0"/>
        </a:p>
      </dsp:txBody>
      <dsp:txXfrm>
        <a:off x="438860" y="2902307"/>
        <a:ext cx="6649047" cy="506120"/>
      </dsp:txXfrm>
    </dsp:sp>
    <dsp:sp modelId="{C809B7E3-D4D2-4CFB-865B-EC8257D90BF1}">
      <dsp:nvSpPr>
        <dsp:cNvPr id="0" name=""/>
        <dsp:cNvSpPr/>
      </dsp:nvSpPr>
      <dsp:spPr>
        <a:xfrm>
          <a:off x="0" y="404716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732487"/>
          <a:ext cx="6760838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материально-техническое обеспечение программы </a:t>
          </a:r>
          <a:endParaRPr lang="ru-RU" sz="1900" kern="1200" dirty="0"/>
        </a:p>
      </dsp:txBody>
      <dsp:txXfrm>
        <a:off x="456006" y="3759867"/>
        <a:ext cx="6706078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200704" y="220159"/>
        <a:ext cx="7719771" cy="1068966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64438" y="1682351"/>
        <a:ext cx="7708971" cy="110836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73926" y="3111211"/>
        <a:ext cx="7716199" cy="1101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1/07/13/doljnosti-dok.html" TargetMode="External"/><Relationship Id="rId2" Type="http://schemas.openxmlformats.org/officeDocument/2006/relationships/hyperlink" Target="http://www.rg.ru/2010/10/20/teacher-do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445224"/>
            <a:ext cx="561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Тимошенко Н.А.,</a:t>
            </a:r>
          </a:p>
          <a:p>
            <a:r>
              <a:rPr lang="ru-RU" dirty="0" smtClean="0"/>
              <a:t>старший воспитатель ГБОУ СОШ № 1034 г. Москвы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87742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929198"/>
            <a:ext cx="8229600" cy="168592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"/>
            <a:ext cx="1680136" cy="15567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  <p:pic>
        <p:nvPicPr>
          <p:cNvPr id="18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0200"/>
            <a:ext cx="1680136" cy="1556791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"/>
            <a:ext cx="1680136" cy="15567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</a:t>
            </a:r>
            <a:r>
              <a:rPr lang="ru-RU" dirty="0" smtClean="0"/>
              <a:t>Программа состоит из обязательной части и части, формируемой </a:t>
            </a:r>
            <a:r>
              <a:rPr lang="ru-RU" dirty="0" err="1" smtClean="0"/>
              <a:t>участ-никами</a:t>
            </a:r>
            <a:r>
              <a:rPr lang="ru-RU" dirty="0" smtClean="0"/>
              <a:t> образовательных отношений. Обе части являются </a:t>
            </a:r>
            <a:r>
              <a:rPr lang="ru-RU" dirty="0" smtClean="0"/>
              <a:t>взаимодополняющими </a:t>
            </a:r>
            <a:r>
              <a:rPr lang="ru-RU" dirty="0" smtClean="0"/>
              <a:t>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"/>
            <a:ext cx="1440160" cy="133443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14422"/>
            <a:ext cx="8229600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  <p:pic>
        <p:nvPicPr>
          <p:cNvPr id="8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"/>
            <a:ext cx="1440160" cy="133443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3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1"/>
            <a:ext cx="1440160" cy="133443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349713"/>
              </p:ext>
            </p:extLst>
          </p:nvPr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682060" y="1535893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"/>
            <a:ext cx="1512168" cy="140115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979712" y="285728"/>
            <a:ext cx="7164288" cy="8572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498059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-60785"/>
            <a:ext cx="1673110" cy="155028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solidFill>
                  <a:srgbClr val="FF0000"/>
                </a:solidFill>
                <a:hlinkClick r:id="rId2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3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"/>
            <a:ext cx="1680136" cy="15567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14422"/>
            <a:ext cx="8229600" cy="107157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"/>
            <a:ext cx="1368152" cy="126771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31770" t="11667" r="32813" b="7500"/>
          <a:stretch>
            <a:fillRect/>
          </a:stretch>
        </p:blipFill>
        <p:spPr bwMode="auto">
          <a:xfrm>
            <a:off x="2411760" y="260648"/>
            <a:ext cx="4500594" cy="641987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"/>
            <a:ext cx="1368152" cy="126771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14422"/>
            <a:ext cx="8229600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  <p:pic>
        <p:nvPicPr>
          <p:cNvPr id="8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"/>
            <a:ext cx="1406336" cy="130309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14422"/>
            <a:ext cx="8229600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"/>
            <a:ext cx="1584176" cy="146787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143000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Разделение </a:t>
            </a:r>
            <a:r>
              <a:rPr lang="ru-RU" sz="3200" dirty="0" smtClean="0">
                <a:effectLst/>
              </a:rPr>
              <a:t>ответственности с </a:t>
            </a:r>
            <a:r>
              <a:rPr lang="ru-RU" sz="3200" dirty="0">
                <a:effectLst/>
              </a:rPr>
              <a:t>родительской общественностью. 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636912"/>
            <a:ext cx="69847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Образовательному </a:t>
            </a:r>
            <a:r>
              <a:rPr lang="ru-RU" sz="2000" dirty="0">
                <a:solidFill>
                  <a:srgbClr val="002060"/>
                </a:solidFill>
              </a:rPr>
              <a:t>учреждению приходится согласовывать государственный заказ на образование с ожиданиями и потребностями родительской общественности, необходимо, чтобы заказчик был доволен результатом, а это будет достигнуто только в случае «прозрачности» самого образовательного процесса.</a:t>
            </a:r>
          </a:p>
          <a:p>
            <a:endParaRPr lang="ru-RU" dirty="0"/>
          </a:p>
        </p:txBody>
      </p:sp>
      <p:pic>
        <p:nvPicPr>
          <p:cNvPr id="5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"/>
            <a:ext cx="1584176" cy="146787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7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966666" cy="1656184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2996952"/>
            <a:ext cx="6912768" cy="3240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/>
              <a:t>Стандарт ориентирован не только на поддержку разнообразия, принципиальной «нестандартности» самого детства и ребенка, но и вариативности развивающих форм этой поддержки с сохранением его исключительной, предельной самобытности, которая как раз и придает ему «образовательную ценность». </a:t>
            </a:r>
          </a:p>
          <a:p>
            <a:endParaRPr lang="ru-RU" dirty="0"/>
          </a:p>
        </p:txBody>
      </p:sp>
      <p:pic>
        <p:nvPicPr>
          <p:cNvPr id="4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146787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4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2332037"/>
            <a:ext cx="8229600" cy="295435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Стандарт </a:t>
            </a:r>
            <a:r>
              <a:rPr lang="ru-RU" b="1" dirty="0">
                <a:solidFill>
                  <a:srgbClr val="002060"/>
                </a:solidFill>
              </a:rPr>
              <a:t>качества дошкольного образования, качества полноценной творческой жизни детей и взрослых в </a:t>
            </a:r>
            <a:r>
              <a:rPr lang="ru-RU" b="1" dirty="0" smtClean="0">
                <a:solidFill>
                  <a:srgbClr val="002060"/>
                </a:solidFill>
              </a:rPr>
              <a:t>ДОУ.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944687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166" y="274638"/>
            <a:ext cx="6949989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274638"/>
            <a:ext cx="68054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ПРИНЦИПЫ ФЕДЕРАЛЬНОГО ГОСУДАРСТВЕННОГО ОБРАЗОВАТЕЛЬНОГО СТАНДАРТА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83049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Полноценное </a:t>
            </a:r>
            <a:r>
              <a:rPr lang="ru-RU" sz="2000" dirty="0"/>
              <a:t>проживание ребенком всех этапов детства , </a:t>
            </a:r>
            <a:r>
              <a:rPr lang="ru-RU" sz="2000" dirty="0" smtClean="0"/>
              <a:t>обогащение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(амплификация) детского развития;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Индивидуализация </a:t>
            </a:r>
            <a:r>
              <a:rPr lang="ru-RU" sz="2000" dirty="0"/>
              <a:t>дошкольного образования;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Содействие </a:t>
            </a:r>
            <a:r>
              <a:rPr lang="ru-RU" sz="2000" dirty="0"/>
              <a:t>и сотрудничество детей и взрослых, признание ребенка </a:t>
            </a:r>
            <a:endParaRPr lang="ru-RU" sz="2000" dirty="0" smtClean="0"/>
          </a:p>
          <a:p>
            <a:r>
              <a:rPr lang="ru-RU" sz="2000" dirty="0" smtClean="0"/>
              <a:t>полноценным участником </a:t>
            </a:r>
            <a:r>
              <a:rPr lang="ru-RU" sz="2000" dirty="0"/>
              <a:t>образовательных отношений;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Поддержка </a:t>
            </a:r>
            <a:r>
              <a:rPr lang="ru-RU" sz="2000" dirty="0"/>
              <a:t>инициативы детей в различных видах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Сотрудничество </a:t>
            </a:r>
            <a:r>
              <a:rPr lang="ru-RU" sz="2000" dirty="0"/>
              <a:t>с семьей;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Приобщение </a:t>
            </a:r>
            <a:r>
              <a:rPr lang="ru-RU" sz="2000" dirty="0"/>
              <a:t>детей к социокультурным нормам, традициям семьи, </a:t>
            </a:r>
            <a:endParaRPr lang="ru-RU" sz="2000" dirty="0" smtClean="0"/>
          </a:p>
          <a:p>
            <a:r>
              <a:rPr lang="ru-RU" sz="2000" dirty="0" smtClean="0"/>
              <a:t>общества </a:t>
            </a:r>
            <a:r>
              <a:rPr lang="ru-RU" sz="2000" dirty="0"/>
              <a:t>и </a:t>
            </a:r>
            <a:r>
              <a:rPr lang="ru-RU" sz="2000" dirty="0" smtClean="0"/>
              <a:t>государства</a:t>
            </a:r>
            <a:r>
              <a:rPr lang="ru-RU" sz="2000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Формирование </a:t>
            </a:r>
            <a:r>
              <a:rPr lang="ru-RU" sz="2000" dirty="0"/>
              <a:t>познавательных интересов и познавательных действий </a:t>
            </a:r>
            <a:endParaRPr lang="ru-RU" sz="2000" dirty="0" smtClean="0"/>
          </a:p>
          <a:p>
            <a:r>
              <a:rPr lang="ru-RU" sz="2000" dirty="0" smtClean="0"/>
              <a:t>ребенка </a:t>
            </a:r>
            <a:r>
              <a:rPr lang="ru-RU" sz="2000" dirty="0"/>
              <a:t>в </a:t>
            </a:r>
            <a:r>
              <a:rPr lang="ru-RU" sz="2000" dirty="0" smtClean="0"/>
              <a:t>различных </a:t>
            </a:r>
            <a:r>
              <a:rPr lang="ru-RU" sz="2000" dirty="0"/>
              <a:t>видах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Возрастная </a:t>
            </a:r>
            <a:r>
              <a:rPr lang="ru-RU" sz="2000" dirty="0"/>
              <a:t>адекватность дошкольного образования (соответствие условий, </a:t>
            </a:r>
            <a:endParaRPr lang="ru-RU" sz="2000" dirty="0" smtClean="0"/>
          </a:p>
          <a:p>
            <a:r>
              <a:rPr lang="ru-RU" sz="2000" dirty="0" smtClean="0"/>
              <a:t>требований</a:t>
            </a:r>
            <a:r>
              <a:rPr lang="ru-RU" sz="2000" dirty="0"/>
              <a:t>, методов, возрасту и особенностям развития;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Учет </a:t>
            </a:r>
            <a:r>
              <a:rPr lang="ru-RU" sz="2000" dirty="0"/>
              <a:t>этнокультурной ситуации развития ребенка.</a:t>
            </a:r>
          </a:p>
          <a:p>
            <a:endParaRPr lang="ru-RU" dirty="0"/>
          </a:p>
        </p:txBody>
      </p:sp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3658"/>
            <a:ext cx="1943663" cy="1800973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3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6140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"/>
            <a:ext cx="1680136" cy="15567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57166"/>
            <a:ext cx="662473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8457499"/>
              </p:ext>
            </p:extLst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"/>
            <a:ext cx="1680136" cy="15567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85804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357298"/>
            <a:ext cx="8229600" cy="28575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220" y="44624"/>
            <a:ext cx="1680136" cy="1556791"/>
          </a:xfrm>
          <a:prstGeom prst="ellipse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4"/>
          <a:stretch/>
        </p:blipFill>
        <p:spPr bwMode="auto">
          <a:xfrm>
            <a:off x="5652122" y="4512858"/>
            <a:ext cx="1399586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0214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4350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"/>
            <a:ext cx="1680136" cy="15567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634</TotalTime>
  <Words>1302</Words>
  <Application>Microsoft Office PowerPoint</Application>
  <PresentationFormat>Экран (4:3)</PresentationFormat>
  <Paragraphs>206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«Изучаем ФГОС  дошкольного образования»  (консультация для воспитателей)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РАЗЛИЧНЫЕ ВИДЫ ДЕЯТЕЛЬНОСТИ ДЕТЕЙ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Разделение ответственности с родительской общественностью.  </vt:lpstr>
      <vt:lpstr>ЗАКЛЮЧЕНИЕ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Наталия</cp:lastModifiedBy>
  <cp:revision>66</cp:revision>
  <dcterms:created xsi:type="dcterms:W3CDTF">2013-12-02T16:12:05Z</dcterms:created>
  <dcterms:modified xsi:type="dcterms:W3CDTF">2014-02-19T16:51:24Z</dcterms:modified>
</cp:coreProperties>
</file>