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8" r:id="rId2"/>
    <p:sldId id="281" r:id="rId3"/>
    <p:sldId id="279" r:id="rId4"/>
    <p:sldId id="282" r:id="rId5"/>
    <p:sldId id="260" r:id="rId6"/>
    <p:sldId id="265" r:id="rId7"/>
    <p:sldId id="266" r:id="rId8"/>
    <p:sldId id="267" r:id="rId9"/>
    <p:sldId id="268" r:id="rId10"/>
    <p:sldId id="269" r:id="rId11"/>
    <p:sldId id="270" r:id="rId12"/>
    <p:sldId id="272" r:id="rId13"/>
    <p:sldId id="273" r:id="rId14"/>
    <p:sldId id="274" r:id="rId15"/>
    <p:sldId id="275" r:id="rId16"/>
    <p:sldId id="276" r:id="rId17"/>
    <p:sldId id="277" r:id="rId18"/>
    <p:sldId id="280" r:id="rId19"/>
    <p:sldId id="283"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71" autoAdjust="0"/>
    <p:restoredTop sz="94660"/>
  </p:normalViewPr>
  <p:slideViewPr>
    <p:cSldViewPr>
      <p:cViewPr varScale="1">
        <p:scale>
          <a:sx n="59" d="100"/>
          <a:sy n="59" d="100"/>
        </p:scale>
        <p:origin x="-146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26.02.2014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26.02.2014</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26.02.2014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26.02.2014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26.02.2014</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26.02.2014</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26.02.2014</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26.02.2014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file:///C:\Users\&#1058;&#1072;&#1090;&#1100;&#1103;&#1085;&#1072;\Desktop\&#1054;&#1058;&#1050;&#1056;&#1067;&#1058;&#1067;&#1049;%20&#1059;&#1056;&#1054;&#1050;\2013-2014\&#1041;&#1045;&#1053;&#1068;&#1050;&#1054;%20&#1045;.&#1048;.,%20&#1057;&#1054;&#1055;&#1054;&#1042;&#1040;%20&#1058;.&#1042;\&#1058;&#1077;&#1082;&#1089;&#1090;%20&#1076;&#1083;&#1103;%20&#1072;&#1091;&#1076;&#1080;&#1088;&#1086;&#1074;&#1072;&#1085;&#1080;&#1103;%20&#8470;%201.mp3"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file:///C:\Users\&#1058;&#1072;&#1090;&#1100;&#1103;&#1085;&#1072;\Desktop\&#1054;&#1058;&#1050;&#1056;&#1067;&#1058;&#1067;&#1049;%20&#1059;&#1056;&#1054;&#1050;\2013-2014\&#1041;&#1045;&#1053;&#1068;&#1050;&#1054;%20&#1045;.&#1048;.,%20&#1057;&#1054;&#1055;&#1054;&#1042;&#1040;%20&#1058;.&#1042;\&#1058;&#1077;&#1082;&#1089;&#1090;%20&#1076;&#1083;&#1103;%20&#1072;&#1091;&#1076;&#1080;&#1088;&#1086;&#1074;&#1072;&#1085;&#1080;&#1103;%20&#8470;%202.mp3"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14546" y="214290"/>
            <a:ext cx="6572296" cy="4500594"/>
          </a:xfrm>
        </p:spPr>
        <p:txBody>
          <a:bodyPr>
            <a:normAutofit fontScale="90000"/>
          </a:bodyPr>
          <a:lstStyle/>
          <a:p>
            <a:pPr algn="r"/>
            <a:r>
              <a:rPr lang="ru-RU" sz="4800" dirty="0" smtClean="0">
                <a:solidFill>
                  <a:srgbClr val="002060"/>
                </a:solidFill>
              </a:rPr>
              <a:t>«</a:t>
            </a:r>
            <a:r>
              <a:rPr lang="en-US" sz="4800" dirty="0" smtClean="0">
                <a:solidFill>
                  <a:srgbClr val="002060"/>
                </a:solidFill>
              </a:rPr>
              <a:t>English</a:t>
            </a:r>
            <a:r>
              <a:rPr lang="ru-RU" sz="4800" dirty="0" smtClean="0">
                <a:solidFill>
                  <a:srgbClr val="002060"/>
                </a:solidFill>
              </a:rPr>
              <a:t> – </a:t>
            </a:r>
            <a:r>
              <a:rPr lang="en-US" sz="4800" dirty="0" smtClean="0">
                <a:solidFill>
                  <a:srgbClr val="002060"/>
                </a:solidFill>
              </a:rPr>
              <a:t>VII</a:t>
            </a:r>
            <a:r>
              <a:rPr lang="ru-RU" sz="4800" dirty="0" smtClean="0">
                <a:solidFill>
                  <a:srgbClr val="002060"/>
                </a:solidFill>
              </a:rPr>
              <a:t>»</a:t>
            </a:r>
            <a:r>
              <a:rPr lang="en-US" sz="4800" dirty="0" smtClean="0">
                <a:solidFill>
                  <a:srgbClr val="002060"/>
                </a:solidFill>
              </a:rPr>
              <a:t> Achievement test The 7</a:t>
            </a:r>
            <a:r>
              <a:rPr lang="en-US" sz="4800" baseline="30000" dirty="0" smtClean="0">
                <a:solidFill>
                  <a:srgbClr val="002060"/>
                </a:solidFill>
              </a:rPr>
              <a:t>th</a:t>
            </a:r>
            <a:r>
              <a:rPr lang="en-US" sz="4800" dirty="0" smtClean="0">
                <a:solidFill>
                  <a:srgbClr val="002060"/>
                </a:solidFill>
              </a:rPr>
              <a:t> form </a:t>
            </a:r>
            <a:r>
              <a:rPr lang="en-US" sz="5400" dirty="0" smtClean="0">
                <a:solidFill>
                  <a:srgbClr val="002060"/>
                </a:solidFill>
              </a:rPr>
              <a:t>VARIANT</a:t>
            </a:r>
            <a:r>
              <a:rPr lang="en-US" sz="6700" dirty="0" smtClean="0">
                <a:solidFill>
                  <a:srgbClr val="002060"/>
                </a:solidFill>
              </a:rPr>
              <a:t>s</a:t>
            </a:r>
            <a:r>
              <a:rPr lang="en-US" sz="4800" dirty="0" smtClean="0">
                <a:solidFill>
                  <a:srgbClr val="002060"/>
                </a:solidFill>
              </a:rPr>
              <a:t>   №1</a:t>
            </a:r>
            <a:r>
              <a:rPr lang="ru-RU" sz="4800" dirty="0" smtClean="0">
                <a:solidFill>
                  <a:srgbClr val="002060"/>
                </a:solidFill>
              </a:rPr>
              <a:t>-2</a:t>
            </a:r>
            <a:br>
              <a:rPr lang="ru-RU" sz="4800" dirty="0" smtClean="0">
                <a:solidFill>
                  <a:srgbClr val="002060"/>
                </a:solidFill>
              </a:rPr>
            </a:br>
            <a:r>
              <a:rPr lang="en-US" sz="4800" dirty="0" smtClean="0">
                <a:solidFill>
                  <a:srgbClr val="002060"/>
                </a:solidFill>
              </a:rPr>
              <a:t>(texts </a:t>
            </a:r>
            <a:r>
              <a:rPr lang="ru-RU" sz="4800" dirty="0" smtClean="0">
                <a:solidFill>
                  <a:srgbClr val="002060"/>
                </a:solidFill>
              </a:rPr>
              <a:t>№ 1-</a:t>
            </a:r>
            <a:r>
              <a:rPr lang="en-US" sz="4800" dirty="0" smtClean="0">
                <a:solidFill>
                  <a:srgbClr val="002060"/>
                </a:solidFill>
              </a:rPr>
              <a:t>2)</a:t>
            </a:r>
            <a:r>
              <a:rPr lang="ru-RU" sz="4800" dirty="0" smtClean="0"/>
              <a:t/>
            </a:r>
            <a:br>
              <a:rPr lang="ru-RU" sz="4800" dirty="0" smtClean="0"/>
            </a:br>
            <a:endParaRPr lang="ru-RU" sz="4800" dirty="0"/>
          </a:p>
        </p:txBody>
      </p:sp>
      <p:sp>
        <p:nvSpPr>
          <p:cNvPr id="3" name="Заголовок 1"/>
          <p:cNvSpPr txBox="1">
            <a:spLocks/>
          </p:cNvSpPr>
          <p:nvPr/>
        </p:nvSpPr>
        <p:spPr>
          <a:xfrm>
            <a:off x="2285984" y="4000504"/>
            <a:ext cx="6572296" cy="2643206"/>
          </a:xfrm>
          <a:prstGeom prst="rect">
            <a:avLst/>
          </a:prstGeom>
        </p:spPr>
        <p:txBody>
          <a:bodyPr vert="horz" anchor="b">
            <a:normAutofit fontScale="82500" lnSpcReduction="20000"/>
          </a:body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4800" b="1" cap="small" dirty="0" err="1" smtClean="0">
                <a:solidFill>
                  <a:srgbClr val="C00000"/>
                </a:solidFill>
                <a:latin typeface="+mj-lt"/>
                <a:ea typeface="+mj-ea"/>
                <a:cs typeface="+mj-cs"/>
              </a:rPr>
              <a:t>Benko</a:t>
            </a:r>
            <a:r>
              <a:rPr lang="en-US" sz="4800" b="1" cap="small" dirty="0" smtClean="0">
                <a:solidFill>
                  <a:srgbClr val="C00000"/>
                </a:solidFill>
                <a:latin typeface="+mj-lt"/>
                <a:ea typeface="+mj-ea"/>
                <a:cs typeface="+mj-cs"/>
              </a:rPr>
              <a:t> </a:t>
            </a:r>
            <a:r>
              <a:rPr lang="en-US" sz="4800" b="1" cap="small" dirty="0" err="1" smtClean="0">
                <a:solidFill>
                  <a:srgbClr val="C00000"/>
                </a:solidFill>
                <a:latin typeface="+mj-lt"/>
                <a:ea typeface="+mj-ea"/>
                <a:cs typeface="+mj-cs"/>
              </a:rPr>
              <a:t>e.i</a:t>
            </a:r>
            <a:r>
              <a:rPr lang="en-US" sz="4800" b="1" cap="small" dirty="0" smtClean="0">
                <a:solidFill>
                  <a:srgbClr val="C00000"/>
                </a:solidFill>
                <a:latin typeface="+mj-lt"/>
                <a:ea typeface="+mj-ea"/>
                <a:cs typeface="+mj-cs"/>
              </a:rPr>
              <a:t>.</a:t>
            </a: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small" spc="0" normalizeH="0" baseline="0" noProof="0" dirty="0" err="1" smtClean="0">
                <a:ln>
                  <a:noFill/>
                </a:ln>
                <a:solidFill>
                  <a:srgbClr val="C00000"/>
                </a:solidFill>
                <a:effectLst/>
                <a:uLnTx/>
                <a:uFillTx/>
                <a:latin typeface="+mj-lt"/>
                <a:ea typeface="+mj-ea"/>
                <a:cs typeface="+mj-cs"/>
              </a:rPr>
              <a:t>Sopova</a:t>
            </a:r>
            <a:r>
              <a:rPr kumimoji="0" lang="en-US" sz="4800" b="1" i="0" u="none" strike="noStrike" kern="1200" cap="small" spc="0" normalizeH="0" baseline="0" noProof="0" dirty="0" smtClean="0">
                <a:ln>
                  <a:noFill/>
                </a:ln>
                <a:solidFill>
                  <a:srgbClr val="C00000"/>
                </a:solidFill>
                <a:effectLst/>
                <a:uLnTx/>
                <a:uFillTx/>
                <a:latin typeface="+mj-lt"/>
                <a:ea typeface="+mj-ea"/>
                <a:cs typeface="+mj-cs"/>
              </a:rPr>
              <a:t> </a:t>
            </a:r>
            <a:r>
              <a:rPr kumimoji="0" lang="en-US" sz="4800" b="1" i="0" u="none" strike="noStrike" kern="1200" cap="small" spc="0" normalizeH="0" baseline="0" noProof="0" dirty="0" err="1" smtClean="0">
                <a:ln>
                  <a:noFill/>
                </a:ln>
                <a:solidFill>
                  <a:srgbClr val="C00000"/>
                </a:solidFill>
                <a:effectLst/>
                <a:uLnTx/>
                <a:uFillTx/>
                <a:latin typeface="+mj-lt"/>
                <a:ea typeface="+mj-ea"/>
                <a:cs typeface="+mj-cs"/>
              </a:rPr>
              <a:t>t.v</a:t>
            </a:r>
            <a:r>
              <a:rPr kumimoji="0" lang="en-US" sz="4800" b="1" i="0" u="none" strike="noStrike" kern="1200" cap="small" spc="0" normalizeH="0" baseline="0" noProof="0" dirty="0" smtClean="0">
                <a:ln>
                  <a:noFill/>
                </a:ln>
                <a:solidFill>
                  <a:srgbClr val="C00000"/>
                </a:solidFill>
                <a:effectLst/>
                <a:uLnTx/>
                <a:uFillTx/>
                <a:latin typeface="+mj-lt"/>
                <a:ea typeface="+mj-ea"/>
                <a:cs typeface="+mj-cs"/>
              </a:rPr>
              <a:t>.</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4800" b="1" cap="small" dirty="0" err="1" smtClean="0">
                <a:solidFill>
                  <a:srgbClr val="C00000"/>
                </a:solidFill>
                <a:latin typeface="+mj-lt"/>
                <a:ea typeface="+mj-ea"/>
                <a:cs typeface="+mj-cs"/>
              </a:rPr>
              <a:t>Gymanazium</a:t>
            </a:r>
            <a:r>
              <a:rPr lang="en-US" sz="4800" b="1" cap="small" dirty="0" smtClean="0">
                <a:solidFill>
                  <a:srgbClr val="C00000"/>
                </a:solidFill>
                <a:latin typeface="+mj-lt"/>
                <a:ea typeface="+mj-ea"/>
                <a:cs typeface="+mj-cs"/>
              </a:rPr>
              <a:t> 2</a:t>
            </a:r>
          </a:p>
          <a:p>
            <a:pPr marL="0" marR="0" lvl="0" indent="0" algn="r"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small" spc="0" normalizeH="0" baseline="0" noProof="0" dirty="0" smtClean="0">
                <a:ln>
                  <a:noFill/>
                </a:ln>
                <a:solidFill>
                  <a:srgbClr val="C00000"/>
                </a:solidFill>
                <a:effectLst/>
                <a:uLnTx/>
                <a:uFillTx/>
                <a:latin typeface="+mj-lt"/>
                <a:ea typeface="+mj-ea"/>
                <a:cs typeface="+mj-cs"/>
              </a:rPr>
              <a:t>Vladivostok, 2014 </a:t>
            </a:r>
            <a:r>
              <a:rPr kumimoji="0" lang="ru-RU" sz="4800" b="1" i="0" u="none" strike="noStrike" kern="1200" cap="small" spc="0" normalizeH="0" baseline="0" noProof="0" dirty="0" smtClean="0">
                <a:ln>
                  <a:noFill/>
                </a:ln>
                <a:solidFill>
                  <a:srgbClr val="C00000"/>
                </a:solidFill>
                <a:effectLst/>
                <a:uLnTx/>
                <a:uFillTx/>
                <a:latin typeface="+mj-lt"/>
                <a:ea typeface="+mj-ea"/>
                <a:cs typeface="+mj-cs"/>
              </a:rPr>
              <a:t/>
            </a:r>
            <a:br>
              <a:rPr kumimoji="0" lang="ru-RU" sz="4800" b="1" i="0" u="none" strike="noStrike" kern="1200" cap="small" spc="0" normalizeH="0" baseline="0" noProof="0" dirty="0" smtClean="0">
                <a:ln>
                  <a:noFill/>
                </a:ln>
                <a:solidFill>
                  <a:srgbClr val="C00000"/>
                </a:solidFill>
                <a:effectLst/>
                <a:uLnTx/>
                <a:uFillTx/>
                <a:latin typeface="+mj-lt"/>
                <a:ea typeface="+mj-ea"/>
                <a:cs typeface="+mj-cs"/>
              </a:rPr>
            </a:br>
            <a:endParaRPr kumimoji="0" lang="ru-RU" sz="4800" b="1" i="0" u="none" strike="noStrike" kern="1200" cap="small" spc="0" normalizeH="0" baseline="0" noProof="0" dirty="0">
              <a:ln>
                <a:noFill/>
              </a:ln>
              <a:solidFill>
                <a:srgbClr val="C00000"/>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28596" y="1000108"/>
            <a:ext cx="8358246" cy="1143000"/>
          </a:xfrm>
        </p:spPr>
        <p:txBody>
          <a:bodyPr>
            <a:noAutofit/>
          </a:bodyPr>
          <a:lstStyle/>
          <a:p>
            <a:pPr algn="ctr">
              <a:spcBef>
                <a:spcPts val="0"/>
              </a:spcBef>
              <a:defRPr/>
            </a:pPr>
            <a:r>
              <a:rPr lang="en-US" sz="3200" b="1" dirty="0" smtClean="0">
                <a:solidFill>
                  <a:srgbClr val="C00000"/>
                </a:solidFill>
              </a:rPr>
              <a:t>III.</a:t>
            </a:r>
            <a:r>
              <a:rPr lang="en-US" sz="3200" b="1" dirty="0" smtClean="0"/>
              <a:t> </a:t>
            </a:r>
            <a:r>
              <a:rPr lang="en-US" sz="3200" b="1" dirty="0" smtClean="0">
                <a:solidFill>
                  <a:srgbClr val="C00000"/>
                </a:solidFill>
              </a:rPr>
              <a:t>Social English, idioms: </a:t>
            </a:r>
            <a:br>
              <a:rPr lang="en-US" sz="3200" b="1" dirty="0" smtClean="0">
                <a:solidFill>
                  <a:srgbClr val="C00000"/>
                </a:solidFill>
              </a:rPr>
            </a:br>
            <a:r>
              <a:rPr lang="en-US" sz="3200" b="1" dirty="0" smtClean="0">
                <a:solidFill>
                  <a:srgbClr val="C00000"/>
                </a:solidFill>
              </a:rPr>
              <a:t>Choose the correct answer </a:t>
            </a:r>
            <a:r>
              <a:rPr lang="ru-RU" sz="3200" b="1" dirty="0" smtClean="0">
                <a:solidFill>
                  <a:srgbClr val="C00000"/>
                </a:solidFill>
              </a:rPr>
              <a:t/>
            </a:r>
            <a:br>
              <a:rPr lang="ru-RU" sz="3200" b="1" dirty="0" smtClean="0">
                <a:solidFill>
                  <a:srgbClr val="C00000"/>
                </a:solidFill>
              </a:rPr>
            </a:br>
            <a:r>
              <a:rPr lang="ru-RU" sz="3200" dirty="0" smtClean="0">
                <a:solidFill>
                  <a:srgbClr val="C00000"/>
                </a:solidFill>
              </a:rPr>
              <a:t/>
            </a:r>
            <a:br>
              <a:rPr lang="ru-RU" sz="3200" dirty="0" smtClean="0">
                <a:solidFill>
                  <a:srgbClr val="C00000"/>
                </a:solidFill>
              </a:rPr>
            </a:br>
            <a:endParaRPr lang="ru-RU" sz="3200" dirty="0">
              <a:solidFill>
                <a:srgbClr val="C00000"/>
              </a:solidFill>
            </a:endParaRPr>
          </a:p>
        </p:txBody>
      </p:sp>
      <p:sp>
        <p:nvSpPr>
          <p:cNvPr id="6" name="Текст 5"/>
          <p:cNvSpPr>
            <a:spLocks noGrp="1"/>
          </p:cNvSpPr>
          <p:nvPr>
            <p:ph type="body" sz="quarter" idx="1"/>
          </p:nvPr>
        </p:nvSpPr>
        <p:spPr>
          <a:xfrm>
            <a:off x="500034" y="1285860"/>
            <a:ext cx="3657600" cy="658368"/>
          </a:xfrm>
        </p:spPr>
        <p:txBody>
          <a:bodyPr/>
          <a:lstStyle/>
          <a:p>
            <a:pPr algn="ctr"/>
            <a:r>
              <a:rPr lang="en-US" sz="3600" dirty="0" smtClean="0"/>
              <a:t>VARIANT 1</a:t>
            </a:r>
            <a:endParaRPr lang="ru-RU" sz="3600" dirty="0"/>
          </a:p>
        </p:txBody>
      </p:sp>
      <p:sp>
        <p:nvSpPr>
          <p:cNvPr id="13" name="Текст 5"/>
          <p:cNvSpPr>
            <a:spLocks noGrp="1"/>
          </p:cNvSpPr>
          <p:nvPr>
            <p:ph type="body" sz="quarter" idx="1"/>
          </p:nvPr>
        </p:nvSpPr>
        <p:spPr>
          <a:xfrm>
            <a:off x="4286248" y="1285860"/>
            <a:ext cx="3657600" cy="658368"/>
          </a:xfrm>
        </p:spPr>
        <p:txBody>
          <a:bodyPr/>
          <a:lstStyle/>
          <a:p>
            <a:pPr algn="ctr"/>
            <a:r>
              <a:rPr lang="en-US" sz="3600" dirty="0" smtClean="0"/>
              <a:t>VARIANT 2</a:t>
            </a:r>
            <a:endParaRPr lang="ru-RU" sz="3600" dirty="0"/>
          </a:p>
        </p:txBody>
      </p:sp>
      <p:sp>
        <p:nvSpPr>
          <p:cNvPr id="15" name="Содержимое 4"/>
          <p:cNvSpPr>
            <a:spLocks noGrp="1"/>
          </p:cNvSpPr>
          <p:nvPr>
            <p:ph sz="quarter" idx="4"/>
          </p:nvPr>
        </p:nvSpPr>
        <p:spPr>
          <a:xfrm>
            <a:off x="4500562" y="2214554"/>
            <a:ext cx="4286280" cy="4429132"/>
          </a:xfrm>
        </p:spPr>
        <p:txBody>
          <a:bodyPr>
            <a:noAutofit/>
          </a:bodyPr>
          <a:lstStyle/>
          <a:p>
            <a:pPr>
              <a:buNone/>
            </a:pPr>
            <a:r>
              <a:rPr lang="en-US" sz="2800" b="1" u="sng" dirty="0" smtClean="0"/>
              <a:t>4) How about a nice cup of tea before you go?</a:t>
            </a:r>
            <a:endParaRPr lang="ru-RU" sz="2800" b="1" dirty="0" smtClean="0"/>
          </a:p>
          <a:p>
            <a:r>
              <a:rPr lang="en-US" sz="2800" b="1" dirty="0" smtClean="0"/>
              <a:t>a) Yes, I’d love one.</a:t>
            </a:r>
            <a:endParaRPr lang="ru-RU" sz="2800" b="1" dirty="0" smtClean="0"/>
          </a:p>
          <a:p>
            <a:r>
              <a:rPr lang="en-US" sz="2800" b="1" dirty="0" smtClean="0"/>
              <a:t>b) Pleased to meet you.</a:t>
            </a:r>
            <a:endParaRPr lang="ru-RU" sz="2800" b="1" dirty="0" smtClean="0"/>
          </a:p>
          <a:p>
            <a:r>
              <a:rPr lang="en-US" sz="2800" b="1" dirty="0" smtClean="0"/>
              <a:t>c) I’m glad you enjoyed it.</a:t>
            </a:r>
            <a:endParaRPr lang="ru-RU" sz="2800" b="1" dirty="0"/>
          </a:p>
        </p:txBody>
      </p:sp>
      <p:sp>
        <p:nvSpPr>
          <p:cNvPr id="16" name="Содержимое 4"/>
          <p:cNvSpPr>
            <a:spLocks noGrp="1"/>
          </p:cNvSpPr>
          <p:nvPr>
            <p:ph sz="quarter" idx="4"/>
          </p:nvPr>
        </p:nvSpPr>
        <p:spPr>
          <a:xfrm>
            <a:off x="285720" y="2071678"/>
            <a:ext cx="4357718" cy="5000636"/>
          </a:xfrm>
        </p:spPr>
        <p:txBody>
          <a:bodyPr>
            <a:normAutofit/>
          </a:bodyPr>
          <a:lstStyle/>
          <a:p>
            <a:pPr>
              <a:buNone/>
            </a:pPr>
            <a:r>
              <a:rPr lang="en-US" b="1" dirty="0" smtClean="0"/>
              <a:t>	</a:t>
            </a:r>
            <a:r>
              <a:rPr lang="en-US" sz="2800" b="1" u="sng" dirty="0" smtClean="0"/>
              <a:t>4. Do you feel like watching a new video after classes?</a:t>
            </a:r>
            <a:endParaRPr lang="ru-RU" sz="2800" b="1" dirty="0" smtClean="0"/>
          </a:p>
          <a:p>
            <a:r>
              <a:rPr lang="en-US" sz="2800" b="1" dirty="0" smtClean="0"/>
              <a:t>a) I’d rather not answer that. Sorry.</a:t>
            </a:r>
            <a:endParaRPr lang="ru-RU" sz="2800" b="1" dirty="0" smtClean="0"/>
          </a:p>
          <a:p>
            <a:r>
              <a:rPr lang="en-US" sz="2800" b="1" dirty="0" smtClean="0"/>
              <a:t>b) I don’t think I will. Thank you all the same.</a:t>
            </a:r>
            <a:endParaRPr lang="ru-RU" sz="2800" b="1" dirty="0" smtClean="0"/>
          </a:p>
          <a:p>
            <a:r>
              <a:rPr lang="en-US" sz="2800" b="1" dirty="0" smtClean="0"/>
              <a:t>c) </a:t>
            </a:r>
            <a:r>
              <a:rPr lang="en-US" sz="2800" b="1" dirty="0" smtClean="0"/>
              <a:t>It’s nice to see you too.</a:t>
            </a:r>
            <a:endParaRPr lang="ru-RU" sz="28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28596" y="1000108"/>
            <a:ext cx="8358246" cy="1143000"/>
          </a:xfrm>
        </p:spPr>
        <p:txBody>
          <a:bodyPr>
            <a:noAutofit/>
          </a:bodyPr>
          <a:lstStyle/>
          <a:p>
            <a:pPr algn="ctr">
              <a:spcBef>
                <a:spcPts val="0"/>
              </a:spcBef>
              <a:defRPr/>
            </a:pPr>
            <a:r>
              <a:rPr lang="en-US" sz="3200" b="1" dirty="0" smtClean="0">
                <a:solidFill>
                  <a:srgbClr val="C00000"/>
                </a:solidFill>
              </a:rPr>
              <a:t>III.</a:t>
            </a:r>
            <a:r>
              <a:rPr lang="en-US" sz="3200" b="1" dirty="0" smtClean="0"/>
              <a:t> </a:t>
            </a:r>
            <a:r>
              <a:rPr lang="en-US" sz="3200" b="1" dirty="0" smtClean="0">
                <a:solidFill>
                  <a:srgbClr val="C00000"/>
                </a:solidFill>
              </a:rPr>
              <a:t>Social English, idioms: </a:t>
            </a:r>
            <a:br>
              <a:rPr lang="en-US" sz="3200" b="1" dirty="0" smtClean="0">
                <a:solidFill>
                  <a:srgbClr val="C00000"/>
                </a:solidFill>
              </a:rPr>
            </a:br>
            <a:r>
              <a:rPr lang="en-US" sz="3200" b="1" dirty="0" smtClean="0">
                <a:solidFill>
                  <a:srgbClr val="C00000"/>
                </a:solidFill>
              </a:rPr>
              <a:t>Choose the correct answer </a:t>
            </a:r>
            <a:r>
              <a:rPr lang="ru-RU" sz="3200" b="1" dirty="0" smtClean="0">
                <a:solidFill>
                  <a:srgbClr val="C00000"/>
                </a:solidFill>
              </a:rPr>
              <a:t/>
            </a:r>
            <a:br>
              <a:rPr lang="ru-RU" sz="3200" b="1" dirty="0" smtClean="0">
                <a:solidFill>
                  <a:srgbClr val="C00000"/>
                </a:solidFill>
              </a:rPr>
            </a:br>
            <a:r>
              <a:rPr lang="ru-RU" sz="3200" dirty="0" smtClean="0">
                <a:solidFill>
                  <a:srgbClr val="C00000"/>
                </a:solidFill>
              </a:rPr>
              <a:t/>
            </a:r>
            <a:br>
              <a:rPr lang="ru-RU" sz="3200" dirty="0" smtClean="0">
                <a:solidFill>
                  <a:srgbClr val="C00000"/>
                </a:solidFill>
              </a:rPr>
            </a:br>
            <a:endParaRPr lang="ru-RU" sz="3200" dirty="0">
              <a:solidFill>
                <a:srgbClr val="C00000"/>
              </a:solidFill>
            </a:endParaRPr>
          </a:p>
        </p:txBody>
      </p:sp>
      <p:sp>
        <p:nvSpPr>
          <p:cNvPr id="6" name="Текст 5"/>
          <p:cNvSpPr>
            <a:spLocks noGrp="1"/>
          </p:cNvSpPr>
          <p:nvPr>
            <p:ph type="body" sz="quarter" idx="1"/>
          </p:nvPr>
        </p:nvSpPr>
        <p:spPr>
          <a:xfrm>
            <a:off x="500034" y="1285860"/>
            <a:ext cx="3657600" cy="658368"/>
          </a:xfrm>
        </p:spPr>
        <p:txBody>
          <a:bodyPr/>
          <a:lstStyle/>
          <a:p>
            <a:pPr algn="ctr"/>
            <a:r>
              <a:rPr lang="en-US" sz="3600" dirty="0" smtClean="0"/>
              <a:t>VARIANT 1</a:t>
            </a:r>
            <a:endParaRPr lang="ru-RU" sz="3600" dirty="0"/>
          </a:p>
        </p:txBody>
      </p:sp>
      <p:sp>
        <p:nvSpPr>
          <p:cNvPr id="13" name="Текст 5"/>
          <p:cNvSpPr>
            <a:spLocks noGrp="1"/>
          </p:cNvSpPr>
          <p:nvPr>
            <p:ph type="body" sz="quarter" idx="1"/>
          </p:nvPr>
        </p:nvSpPr>
        <p:spPr>
          <a:xfrm>
            <a:off x="4286248" y="1285860"/>
            <a:ext cx="3657600" cy="658368"/>
          </a:xfrm>
        </p:spPr>
        <p:txBody>
          <a:bodyPr/>
          <a:lstStyle/>
          <a:p>
            <a:pPr algn="ctr"/>
            <a:r>
              <a:rPr lang="en-US" sz="3600" dirty="0" smtClean="0"/>
              <a:t>VARIANT 2</a:t>
            </a:r>
            <a:endParaRPr lang="ru-RU" sz="3600" dirty="0"/>
          </a:p>
        </p:txBody>
      </p:sp>
      <p:sp>
        <p:nvSpPr>
          <p:cNvPr id="15" name="Содержимое 4"/>
          <p:cNvSpPr>
            <a:spLocks noGrp="1"/>
          </p:cNvSpPr>
          <p:nvPr>
            <p:ph sz="quarter" idx="4"/>
          </p:nvPr>
        </p:nvSpPr>
        <p:spPr>
          <a:xfrm>
            <a:off x="4500562" y="2214554"/>
            <a:ext cx="4286280" cy="4429132"/>
          </a:xfrm>
        </p:spPr>
        <p:txBody>
          <a:bodyPr>
            <a:noAutofit/>
          </a:bodyPr>
          <a:lstStyle/>
          <a:p>
            <a:pPr>
              <a:buNone/>
            </a:pPr>
            <a:r>
              <a:rPr lang="en-US" sz="2800" b="1" u="sng" dirty="0" smtClean="0"/>
              <a:t>5) Happy Easter!</a:t>
            </a:r>
            <a:endParaRPr lang="ru-RU" sz="2800" b="1" dirty="0" smtClean="0"/>
          </a:p>
          <a:p>
            <a:r>
              <a:rPr lang="en-US" sz="2800" b="1" dirty="0" smtClean="0"/>
              <a:t>a) Hold the line, please.</a:t>
            </a:r>
            <a:endParaRPr lang="ru-RU" sz="2800" b="1" dirty="0" smtClean="0"/>
          </a:p>
          <a:p>
            <a:r>
              <a:rPr lang="en-US" sz="2800" b="1" dirty="0" smtClean="0"/>
              <a:t>b) You look wonderful.</a:t>
            </a:r>
            <a:endParaRPr lang="ru-RU" sz="2800" b="1" dirty="0" smtClean="0"/>
          </a:p>
          <a:p>
            <a:r>
              <a:rPr lang="en-US" sz="2800" b="1" dirty="0" smtClean="0"/>
              <a:t>c) Thanks. The same to you.</a:t>
            </a:r>
            <a:endParaRPr lang="ru-RU" sz="2800" b="1" dirty="0"/>
          </a:p>
        </p:txBody>
      </p:sp>
      <p:sp>
        <p:nvSpPr>
          <p:cNvPr id="16" name="Содержимое 4"/>
          <p:cNvSpPr>
            <a:spLocks noGrp="1"/>
          </p:cNvSpPr>
          <p:nvPr>
            <p:ph sz="quarter" idx="4"/>
          </p:nvPr>
        </p:nvSpPr>
        <p:spPr>
          <a:xfrm>
            <a:off x="285720" y="1928802"/>
            <a:ext cx="4357718" cy="5143512"/>
          </a:xfrm>
        </p:spPr>
        <p:txBody>
          <a:bodyPr>
            <a:normAutofit/>
          </a:bodyPr>
          <a:lstStyle/>
          <a:p>
            <a:pPr>
              <a:buNone/>
            </a:pPr>
            <a:r>
              <a:rPr lang="ru-RU" dirty="0" smtClean="0"/>
              <a:t>	</a:t>
            </a:r>
            <a:r>
              <a:rPr lang="en-US" sz="2800" b="1" u="sng" dirty="0" smtClean="0"/>
              <a:t>5. Let’s go to a party with me tonight?</a:t>
            </a:r>
            <a:endParaRPr lang="ru-RU" sz="2800" b="1" dirty="0" smtClean="0"/>
          </a:p>
          <a:p>
            <a:r>
              <a:rPr lang="en-US" sz="2800" b="1" dirty="0" smtClean="0"/>
              <a:t>a) It’s nice of you to ask, but I’m afraid I can’t make it.</a:t>
            </a:r>
            <a:endParaRPr lang="ru-RU" sz="2800" b="1" dirty="0" smtClean="0"/>
          </a:p>
          <a:p>
            <a:r>
              <a:rPr lang="en-US" sz="2800" b="1" dirty="0" smtClean="0"/>
              <a:t>b) Thank you. That sounds like a good idea.</a:t>
            </a:r>
            <a:endParaRPr lang="ru-RU" sz="2800" b="1" dirty="0" smtClean="0"/>
          </a:p>
          <a:p>
            <a:r>
              <a:rPr lang="en-US" sz="2800" b="1" dirty="0" smtClean="0"/>
              <a:t>C) I can’t agree with you there.</a:t>
            </a:r>
            <a:endParaRPr lang="ru-RU" sz="2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28596" y="1000108"/>
            <a:ext cx="8358246" cy="1143000"/>
          </a:xfrm>
        </p:spPr>
        <p:txBody>
          <a:bodyPr>
            <a:noAutofit/>
          </a:bodyPr>
          <a:lstStyle/>
          <a:p>
            <a:pPr algn="ctr">
              <a:spcBef>
                <a:spcPts val="0"/>
              </a:spcBef>
              <a:defRPr/>
            </a:pPr>
            <a:r>
              <a:rPr lang="en-US" sz="3200" b="1" dirty="0" smtClean="0">
                <a:solidFill>
                  <a:srgbClr val="C00000"/>
                </a:solidFill>
              </a:rPr>
              <a:t>III.</a:t>
            </a:r>
            <a:r>
              <a:rPr lang="en-US" sz="3200" b="1" dirty="0" smtClean="0"/>
              <a:t> </a:t>
            </a:r>
            <a:r>
              <a:rPr lang="en-US" sz="3200" b="1" dirty="0" smtClean="0">
                <a:solidFill>
                  <a:srgbClr val="C00000"/>
                </a:solidFill>
              </a:rPr>
              <a:t>Social English, idioms: </a:t>
            </a:r>
            <a:br>
              <a:rPr lang="en-US" sz="3200" b="1" dirty="0" smtClean="0">
                <a:solidFill>
                  <a:srgbClr val="C00000"/>
                </a:solidFill>
              </a:rPr>
            </a:br>
            <a:r>
              <a:rPr lang="en-US" sz="3200" b="1" dirty="0" smtClean="0">
                <a:solidFill>
                  <a:srgbClr val="C00000"/>
                </a:solidFill>
              </a:rPr>
              <a:t>Choose the correct answer </a:t>
            </a:r>
            <a:r>
              <a:rPr lang="ru-RU" sz="3200" b="1" dirty="0" smtClean="0">
                <a:solidFill>
                  <a:srgbClr val="C00000"/>
                </a:solidFill>
              </a:rPr>
              <a:t/>
            </a:r>
            <a:br>
              <a:rPr lang="ru-RU" sz="3200" b="1" dirty="0" smtClean="0">
                <a:solidFill>
                  <a:srgbClr val="C00000"/>
                </a:solidFill>
              </a:rPr>
            </a:br>
            <a:r>
              <a:rPr lang="ru-RU" sz="3200" dirty="0" smtClean="0">
                <a:solidFill>
                  <a:srgbClr val="C00000"/>
                </a:solidFill>
              </a:rPr>
              <a:t/>
            </a:r>
            <a:br>
              <a:rPr lang="ru-RU" sz="3200" dirty="0" smtClean="0">
                <a:solidFill>
                  <a:srgbClr val="C00000"/>
                </a:solidFill>
              </a:rPr>
            </a:br>
            <a:endParaRPr lang="ru-RU" sz="3200" dirty="0">
              <a:solidFill>
                <a:srgbClr val="C00000"/>
              </a:solidFill>
            </a:endParaRPr>
          </a:p>
        </p:txBody>
      </p:sp>
      <p:sp>
        <p:nvSpPr>
          <p:cNvPr id="6" name="Текст 5"/>
          <p:cNvSpPr>
            <a:spLocks noGrp="1"/>
          </p:cNvSpPr>
          <p:nvPr>
            <p:ph type="body" sz="quarter" idx="1"/>
          </p:nvPr>
        </p:nvSpPr>
        <p:spPr>
          <a:xfrm>
            <a:off x="500034" y="1285860"/>
            <a:ext cx="3657600" cy="658368"/>
          </a:xfrm>
        </p:spPr>
        <p:txBody>
          <a:bodyPr/>
          <a:lstStyle/>
          <a:p>
            <a:pPr algn="ctr"/>
            <a:r>
              <a:rPr lang="en-US" sz="3600" dirty="0" smtClean="0"/>
              <a:t>VARIANT 1</a:t>
            </a:r>
            <a:endParaRPr lang="ru-RU" sz="3600" dirty="0"/>
          </a:p>
        </p:txBody>
      </p:sp>
      <p:sp>
        <p:nvSpPr>
          <p:cNvPr id="13" name="Текст 5"/>
          <p:cNvSpPr>
            <a:spLocks noGrp="1"/>
          </p:cNvSpPr>
          <p:nvPr>
            <p:ph type="body" sz="quarter" idx="1"/>
          </p:nvPr>
        </p:nvSpPr>
        <p:spPr>
          <a:xfrm>
            <a:off x="4286248" y="1285860"/>
            <a:ext cx="3657600" cy="658368"/>
          </a:xfrm>
        </p:spPr>
        <p:txBody>
          <a:bodyPr/>
          <a:lstStyle/>
          <a:p>
            <a:pPr algn="ctr"/>
            <a:r>
              <a:rPr lang="en-US" sz="3600" dirty="0" smtClean="0"/>
              <a:t>VARIANT 2</a:t>
            </a:r>
            <a:endParaRPr lang="ru-RU" sz="3600" dirty="0"/>
          </a:p>
        </p:txBody>
      </p:sp>
      <p:sp>
        <p:nvSpPr>
          <p:cNvPr id="15" name="Содержимое 4"/>
          <p:cNvSpPr>
            <a:spLocks noGrp="1"/>
          </p:cNvSpPr>
          <p:nvPr>
            <p:ph sz="quarter" idx="4"/>
          </p:nvPr>
        </p:nvSpPr>
        <p:spPr>
          <a:xfrm>
            <a:off x="4500562" y="2214554"/>
            <a:ext cx="4286280" cy="4429132"/>
          </a:xfrm>
        </p:spPr>
        <p:txBody>
          <a:bodyPr>
            <a:noAutofit/>
          </a:bodyPr>
          <a:lstStyle/>
          <a:p>
            <a:pPr>
              <a:buNone/>
            </a:pPr>
            <a:r>
              <a:rPr lang="ru-RU" sz="2800" b="1" dirty="0" smtClean="0"/>
              <a:t>	</a:t>
            </a:r>
            <a:r>
              <a:rPr lang="en-US" sz="2800" b="1" u="sng" dirty="0" smtClean="0"/>
              <a:t>6) I’ve just passed my exam.</a:t>
            </a:r>
            <a:r>
              <a:rPr lang="en-US" sz="2800" b="1" dirty="0" smtClean="0"/>
              <a:t> </a:t>
            </a:r>
            <a:endParaRPr lang="ru-RU" sz="2800" b="1" dirty="0" smtClean="0"/>
          </a:p>
          <a:p>
            <a:r>
              <a:rPr lang="en-US" sz="2800" b="1" dirty="0" smtClean="0"/>
              <a:t>a) On the contrary!</a:t>
            </a:r>
            <a:endParaRPr lang="ru-RU" sz="2800" b="1" dirty="0" smtClean="0"/>
          </a:p>
          <a:p>
            <a:r>
              <a:rPr lang="en-US" sz="2800" b="1" dirty="0" smtClean="0"/>
              <a:t>b) I have no idea, I’m afraid.</a:t>
            </a:r>
            <a:endParaRPr lang="ru-RU" sz="2800" b="1" dirty="0" smtClean="0"/>
          </a:p>
          <a:p>
            <a:r>
              <a:rPr lang="en-US" sz="2800" b="1" dirty="0" smtClean="0"/>
              <a:t>c) Congratulations.</a:t>
            </a:r>
            <a:endParaRPr lang="ru-RU" sz="2800" b="1" dirty="0" smtClean="0"/>
          </a:p>
          <a:p>
            <a:pPr>
              <a:buNone/>
            </a:pPr>
            <a:endParaRPr lang="ru-RU" sz="2800" b="1" dirty="0"/>
          </a:p>
        </p:txBody>
      </p:sp>
      <p:sp>
        <p:nvSpPr>
          <p:cNvPr id="16" name="Содержимое 4"/>
          <p:cNvSpPr>
            <a:spLocks noGrp="1"/>
          </p:cNvSpPr>
          <p:nvPr>
            <p:ph sz="quarter" idx="4"/>
          </p:nvPr>
        </p:nvSpPr>
        <p:spPr>
          <a:xfrm>
            <a:off x="285720" y="2071678"/>
            <a:ext cx="4357718" cy="4786322"/>
          </a:xfrm>
        </p:spPr>
        <p:txBody>
          <a:bodyPr>
            <a:normAutofit/>
          </a:bodyPr>
          <a:lstStyle/>
          <a:p>
            <a:pPr>
              <a:buNone/>
            </a:pPr>
            <a:r>
              <a:rPr lang="en-US" b="1" dirty="0" smtClean="0"/>
              <a:t>	</a:t>
            </a:r>
            <a:r>
              <a:rPr lang="en-US" sz="2800" b="1" u="sng" dirty="0" smtClean="0"/>
              <a:t>6. Why don’t we go there together? </a:t>
            </a:r>
            <a:endParaRPr lang="ru-RU" sz="2800" b="1" dirty="0" smtClean="0"/>
          </a:p>
          <a:p>
            <a:r>
              <a:rPr lang="en-US" sz="2800" b="1" dirty="0" smtClean="0"/>
              <a:t>a) I don’t think you are right.</a:t>
            </a:r>
            <a:endParaRPr lang="ru-RU" sz="2800" b="1" dirty="0" smtClean="0"/>
          </a:p>
          <a:p>
            <a:r>
              <a:rPr lang="en-US" sz="2800" b="1" dirty="0" smtClean="0"/>
              <a:t>b) On the contrary!</a:t>
            </a:r>
            <a:endParaRPr lang="ru-RU" sz="2800" b="1" dirty="0" smtClean="0"/>
          </a:p>
          <a:p>
            <a:r>
              <a:rPr lang="en-US" sz="2800" b="1" dirty="0" smtClean="0"/>
              <a:t>c) I’d like that very much.</a:t>
            </a:r>
            <a:endParaRPr lang="ru-RU" sz="2800"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28596" y="1000108"/>
            <a:ext cx="8358246" cy="1143000"/>
          </a:xfrm>
        </p:spPr>
        <p:txBody>
          <a:bodyPr>
            <a:noAutofit/>
          </a:bodyPr>
          <a:lstStyle/>
          <a:p>
            <a:pPr algn="ctr">
              <a:spcBef>
                <a:spcPts val="0"/>
              </a:spcBef>
              <a:defRPr/>
            </a:pPr>
            <a:r>
              <a:rPr lang="en-US" sz="3200" b="1" dirty="0" smtClean="0">
                <a:solidFill>
                  <a:srgbClr val="C00000"/>
                </a:solidFill>
              </a:rPr>
              <a:t>III.</a:t>
            </a:r>
            <a:r>
              <a:rPr lang="en-US" sz="3200" b="1" dirty="0" smtClean="0"/>
              <a:t> </a:t>
            </a:r>
            <a:r>
              <a:rPr lang="en-US" sz="3200" b="1" dirty="0" smtClean="0">
                <a:solidFill>
                  <a:srgbClr val="C00000"/>
                </a:solidFill>
              </a:rPr>
              <a:t>Social English, idioms: </a:t>
            </a:r>
            <a:br>
              <a:rPr lang="en-US" sz="3200" b="1" dirty="0" smtClean="0">
                <a:solidFill>
                  <a:srgbClr val="C00000"/>
                </a:solidFill>
              </a:rPr>
            </a:br>
            <a:r>
              <a:rPr lang="en-US" sz="3200" b="1" dirty="0" smtClean="0">
                <a:solidFill>
                  <a:srgbClr val="C00000"/>
                </a:solidFill>
              </a:rPr>
              <a:t>Choose the correct answer </a:t>
            </a:r>
            <a:r>
              <a:rPr lang="ru-RU" sz="3200" b="1" dirty="0" smtClean="0">
                <a:solidFill>
                  <a:srgbClr val="C00000"/>
                </a:solidFill>
              </a:rPr>
              <a:t/>
            </a:r>
            <a:br>
              <a:rPr lang="ru-RU" sz="3200" b="1" dirty="0" smtClean="0">
                <a:solidFill>
                  <a:srgbClr val="C00000"/>
                </a:solidFill>
              </a:rPr>
            </a:br>
            <a:r>
              <a:rPr lang="ru-RU" sz="3200" dirty="0" smtClean="0">
                <a:solidFill>
                  <a:srgbClr val="C00000"/>
                </a:solidFill>
              </a:rPr>
              <a:t/>
            </a:r>
            <a:br>
              <a:rPr lang="ru-RU" sz="3200" dirty="0" smtClean="0">
                <a:solidFill>
                  <a:srgbClr val="C00000"/>
                </a:solidFill>
              </a:rPr>
            </a:br>
            <a:endParaRPr lang="ru-RU" sz="3200" dirty="0">
              <a:solidFill>
                <a:srgbClr val="C00000"/>
              </a:solidFill>
            </a:endParaRPr>
          </a:p>
        </p:txBody>
      </p:sp>
      <p:sp>
        <p:nvSpPr>
          <p:cNvPr id="6" name="Текст 5"/>
          <p:cNvSpPr>
            <a:spLocks noGrp="1"/>
          </p:cNvSpPr>
          <p:nvPr>
            <p:ph type="body" sz="quarter" idx="1"/>
          </p:nvPr>
        </p:nvSpPr>
        <p:spPr>
          <a:xfrm>
            <a:off x="500034" y="1285860"/>
            <a:ext cx="3657600" cy="658368"/>
          </a:xfrm>
        </p:spPr>
        <p:txBody>
          <a:bodyPr/>
          <a:lstStyle/>
          <a:p>
            <a:pPr algn="ctr"/>
            <a:r>
              <a:rPr lang="en-US" sz="3600" dirty="0" smtClean="0"/>
              <a:t>VARIANT 1</a:t>
            </a:r>
            <a:endParaRPr lang="ru-RU" sz="3600" dirty="0"/>
          </a:p>
        </p:txBody>
      </p:sp>
      <p:sp>
        <p:nvSpPr>
          <p:cNvPr id="13" name="Текст 5"/>
          <p:cNvSpPr>
            <a:spLocks noGrp="1"/>
          </p:cNvSpPr>
          <p:nvPr>
            <p:ph type="body" sz="quarter" idx="1"/>
          </p:nvPr>
        </p:nvSpPr>
        <p:spPr>
          <a:xfrm>
            <a:off x="4286248" y="1285860"/>
            <a:ext cx="3657600" cy="658368"/>
          </a:xfrm>
        </p:spPr>
        <p:txBody>
          <a:bodyPr/>
          <a:lstStyle/>
          <a:p>
            <a:pPr algn="ctr"/>
            <a:r>
              <a:rPr lang="en-US" sz="3600" dirty="0" smtClean="0"/>
              <a:t>VARIANT 2</a:t>
            </a:r>
            <a:endParaRPr lang="ru-RU" sz="3600" dirty="0"/>
          </a:p>
        </p:txBody>
      </p:sp>
      <p:sp>
        <p:nvSpPr>
          <p:cNvPr id="15" name="Содержимое 4"/>
          <p:cNvSpPr>
            <a:spLocks noGrp="1"/>
          </p:cNvSpPr>
          <p:nvPr>
            <p:ph sz="quarter" idx="4"/>
          </p:nvPr>
        </p:nvSpPr>
        <p:spPr>
          <a:xfrm>
            <a:off x="4500562" y="2214554"/>
            <a:ext cx="4286280" cy="4429132"/>
          </a:xfrm>
        </p:spPr>
        <p:txBody>
          <a:bodyPr>
            <a:noAutofit/>
          </a:bodyPr>
          <a:lstStyle/>
          <a:p>
            <a:pPr>
              <a:buNone/>
            </a:pPr>
            <a:r>
              <a:rPr lang="en-US" sz="2800" b="1" u="sng" dirty="0" smtClean="0"/>
              <a:t>7) Meet my sister Jane.</a:t>
            </a:r>
            <a:endParaRPr lang="ru-RU" sz="2800" b="1" dirty="0" smtClean="0"/>
          </a:p>
          <a:p>
            <a:r>
              <a:rPr lang="en-US" sz="2800" b="1" dirty="0" smtClean="0"/>
              <a:t>a) I can’t tell you exactly, but…</a:t>
            </a:r>
            <a:endParaRPr lang="ru-RU" sz="2800" b="1" dirty="0" smtClean="0"/>
          </a:p>
          <a:p>
            <a:r>
              <a:rPr lang="en-US" sz="2800" b="1" dirty="0" smtClean="0"/>
              <a:t>b) Pleased to meet you.</a:t>
            </a:r>
            <a:endParaRPr lang="ru-RU" sz="2800" b="1" dirty="0" smtClean="0"/>
          </a:p>
          <a:p>
            <a:r>
              <a:rPr lang="en-US" sz="2800" b="1" dirty="0" smtClean="0"/>
              <a:t>c) Can I say it like that?</a:t>
            </a:r>
            <a:endParaRPr lang="ru-RU" sz="2800" b="1" dirty="0"/>
          </a:p>
        </p:txBody>
      </p:sp>
      <p:sp>
        <p:nvSpPr>
          <p:cNvPr id="16" name="Содержимое 4"/>
          <p:cNvSpPr>
            <a:spLocks noGrp="1"/>
          </p:cNvSpPr>
          <p:nvPr>
            <p:ph sz="quarter" idx="4"/>
          </p:nvPr>
        </p:nvSpPr>
        <p:spPr>
          <a:xfrm>
            <a:off x="285720" y="2285992"/>
            <a:ext cx="4357718" cy="4786322"/>
          </a:xfrm>
        </p:spPr>
        <p:txBody>
          <a:bodyPr>
            <a:normAutofit/>
          </a:bodyPr>
          <a:lstStyle/>
          <a:p>
            <a:pPr>
              <a:buNone/>
            </a:pPr>
            <a:r>
              <a:rPr lang="en-US" b="1" dirty="0" smtClean="0"/>
              <a:t>	</a:t>
            </a:r>
            <a:r>
              <a:rPr lang="en-US" u="sng" dirty="0" smtClean="0"/>
              <a:t> </a:t>
            </a:r>
            <a:r>
              <a:rPr lang="en-US" sz="2800" b="1" u="sng" dirty="0" smtClean="0"/>
              <a:t>7. I’m sorry, I can’t go to the cinema with you tonight. I’m too busy.</a:t>
            </a:r>
            <a:endParaRPr lang="ru-RU" sz="2800" b="1" u="sng" dirty="0" smtClean="0"/>
          </a:p>
          <a:p>
            <a:r>
              <a:rPr lang="en-US" sz="2800" b="1" dirty="0" smtClean="0"/>
              <a:t>a) It doesn’t matter.</a:t>
            </a:r>
            <a:endParaRPr lang="ru-RU" sz="2800" b="1" dirty="0" smtClean="0"/>
          </a:p>
          <a:p>
            <a:r>
              <a:rPr lang="en-US" sz="2800" b="1" dirty="0" smtClean="0"/>
              <a:t>b) I’d love to.</a:t>
            </a:r>
            <a:endParaRPr lang="ru-RU" sz="2800" b="1" dirty="0" smtClean="0"/>
          </a:p>
          <a:p>
            <a:r>
              <a:rPr lang="en-US" sz="2800" b="1" dirty="0" smtClean="0"/>
              <a:t>c) That sounds like a good idea.</a:t>
            </a:r>
            <a:endParaRPr lang="ru-RU" sz="2800" b="1" dirty="0" smtClean="0"/>
          </a:p>
          <a:p>
            <a:pPr>
              <a:buNone/>
            </a:pPr>
            <a:endParaRPr lang="ru-RU" sz="2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28596" y="1000108"/>
            <a:ext cx="8358246" cy="1143000"/>
          </a:xfrm>
        </p:spPr>
        <p:txBody>
          <a:bodyPr>
            <a:noAutofit/>
          </a:bodyPr>
          <a:lstStyle/>
          <a:p>
            <a:pPr algn="ctr">
              <a:spcBef>
                <a:spcPts val="0"/>
              </a:spcBef>
              <a:defRPr/>
            </a:pPr>
            <a:r>
              <a:rPr lang="en-US" sz="3200" b="1" dirty="0" smtClean="0">
                <a:solidFill>
                  <a:srgbClr val="C00000"/>
                </a:solidFill>
              </a:rPr>
              <a:t>III.</a:t>
            </a:r>
            <a:r>
              <a:rPr lang="en-US" sz="3200" b="1" dirty="0" smtClean="0"/>
              <a:t> </a:t>
            </a:r>
            <a:r>
              <a:rPr lang="en-US" sz="3200" b="1" dirty="0" smtClean="0">
                <a:solidFill>
                  <a:srgbClr val="C00000"/>
                </a:solidFill>
              </a:rPr>
              <a:t>Social English, idioms: </a:t>
            </a:r>
            <a:br>
              <a:rPr lang="en-US" sz="3200" b="1" dirty="0" smtClean="0">
                <a:solidFill>
                  <a:srgbClr val="C00000"/>
                </a:solidFill>
              </a:rPr>
            </a:br>
            <a:r>
              <a:rPr lang="en-US" sz="3200" b="1" dirty="0" smtClean="0">
                <a:solidFill>
                  <a:srgbClr val="C00000"/>
                </a:solidFill>
              </a:rPr>
              <a:t>Choose the correct answer </a:t>
            </a:r>
            <a:r>
              <a:rPr lang="ru-RU" sz="3200" b="1" dirty="0" smtClean="0">
                <a:solidFill>
                  <a:srgbClr val="C00000"/>
                </a:solidFill>
              </a:rPr>
              <a:t/>
            </a:r>
            <a:br>
              <a:rPr lang="ru-RU" sz="3200" b="1" dirty="0" smtClean="0">
                <a:solidFill>
                  <a:srgbClr val="C00000"/>
                </a:solidFill>
              </a:rPr>
            </a:br>
            <a:r>
              <a:rPr lang="ru-RU" sz="3200" dirty="0" smtClean="0">
                <a:solidFill>
                  <a:srgbClr val="C00000"/>
                </a:solidFill>
              </a:rPr>
              <a:t/>
            </a:r>
            <a:br>
              <a:rPr lang="ru-RU" sz="3200" dirty="0" smtClean="0">
                <a:solidFill>
                  <a:srgbClr val="C00000"/>
                </a:solidFill>
              </a:rPr>
            </a:br>
            <a:endParaRPr lang="ru-RU" sz="3200" dirty="0">
              <a:solidFill>
                <a:srgbClr val="C00000"/>
              </a:solidFill>
            </a:endParaRPr>
          </a:p>
        </p:txBody>
      </p:sp>
      <p:sp>
        <p:nvSpPr>
          <p:cNvPr id="6" name="Текст 5"/>
          <p:cNvSpPr>
            <a:spLocks noGrp="1"/>
          </p:cNvSpPr>
          <p:nvPr>
            <p:ph type="body" sz="quarter" idx="1"/>
          </p:nvPr>
        </p:nvSpPr>
        <p:spPr>
          <a:xfrm>
            <a:off x="500034" y="1285860"/>
            <a:ext cx="3657600" cy="658368"/>
          </a:xfrm>
        </p:spPr>
        <p:txBody>
          <a:bodyPr/>
          <a:lstStyle/>
          <a:p>
            <a:pPr algn="ctr"/>
            <a:r>
              <a:rPr lang="en-US" sz="3600" dirty="0" smtClean="0"/>
              <a:t>VARIANT 1</a:t>
            </a:r>
            <a:endParaRPr lang="ru-RU" sz="3600" dirty="0"/>
          </a:p>
        </p:txBody>
      </p:sp>
      <p:sp>
        <p:nvSpPr>
          <p:cNvPr id="13" name="Текст 5"/>
          <p:cNvSpPr>
            <a:spLocks noGrp="1"/>
          </p:cNvSpPr>
          <p:nvPr>
            <p:ph type="body" sz="quarter" idx="1"/>
          </p:nvPr>
        </p:nvSpPr>
        <p:spPr>
          <a:xfrm>
            <a:off x="4286248" y="1285860"/>
            <a:ext cx="3657600" cy="658368"/>
          </a:xfrm>
        </p:spPr>
        <p:txBody>
          <a:bodyPr/>
          <a:lstStyle/>
          <a:p>
            <a:pPr algn="ctr"/>
            <a:r>
              <a:rPr lang="en-US" sz="3600" dirty="0" smtClean="0"/>
              <a:t>VARIANT 2</a:t>
            </a:r>
            <a:endParaRPr lang="ru-RU" sz="3600" dirty="0"/>
          </a:p>
        </p:txBody>
      </p:sp>
      <p:sp>
        <p:nvSpPr>
          <p:cNvPr id="15" name="Содержимое 4"/>
          <p:cNvSpPr>
            <a:spLocks noGrp="1"/>
          </p:cNvSpPr>
          <p:nvPr>
            <p:ph sz="quarter" idx="4"/>
          </p:nvPr>
        </p:nvSpPr>
        <p:spPr>
          <a:xfrm>
            <a:off x="4500562" y="2214554"/>
            <a:ext cx="4286280" cy="4429132"/>
          </a:xfrm>
        </p:spPr>
        <p:txBody>
          <a:bodyPr>
            <a:noAutofit/>
          </a:bodyPr>
          <a:lstStyle/>
          <a:p>
            <a:pPr>
              <a:buNone/>
            </a:pPr>
            <a:r>
              <a:rPr lang="en-US" sz="2800" b="1" u="sng" dirty="0" smtClean="0"/>
              <a:t>8) What a nice blouse!</a:t>
            </a:r>
            <a:endParaRPr lang="ru-RU" sz="2800" b="1" dirty="0" smtClean="0"/>
          </a:p>
          <a:p>
            <a:r>
              <a:rPr lang="en-US" sz="2800" b="1" dirty="0" smtClean="0"/>
              <a:t>a)That’s a wonderful idea.</a:t>
            </a:r>
            <a:endParaRPr lang="ru-RU" sz="2800" b="1" dirty="0" smtClean="0"/>
          </a:p>
          <a:p>
            <a:r>
              <a:rPr lang="en-US" sz="2800" b="1" dirty="0" smtClean="0"/>
              <a:t>b)That would be very nice. Thank you.</a:t>
            </a:r>
            <a:endParaRPr lang="ru-RU" sz="2800" b="1" dirty="0" smtClean="0"/>
          </a:p>
          <a:p>
            <a:r>
              <a:rPr lang="en-US" sz="2800" b="1" dirty="0" smtClean="0"/>
              <a:t>c)Thank you. You are very kind.</a:t>
            </a:r>
            <a:endParaRPr lang="ru-RU" sz="2800" b="1" dirty="0"/>
          </a:p>
        </p:txBody>
      </p:sp>
      <p:sp>
        <p:nvSpPr>
          <p:cNvPr id="16" name="Содержимое 4"/>
          <p:cNvSpPr>
            <a:spLocks noGrp="1"/>
          </p:cNvSpPr>
          <p:nvPr>
            <p:ph sz="quarter" idx="4"/>
          </p:nvPr>
        </p:nvSpPr>
        <p:spPr>
          <a:xfrm>
            <a:off x="285720" y="2285992"/>
            <a:ext cx="4357718" cy="4786322"/>
          </a:xfrm>
        </p:spPr>
        <p:txBody>
          <a:bodyPr>
            <a:normAutofit/>
          </a:bodyPr>
          <a:lstStyle/>
          <a:p>
            <a:pPr>
              <a:buNone/>
            </a:pPr>
            <a:r>
              <a:rPr lang="ru-RU" dirty="0" smtClean="0"/>
              <a:t>	</a:t>
            </a:r>
            <a:r>
              <a:rPr lang="en-US" sz="2800" b="1" u="sng" dirty="0" smtClean="0"/>
              <a:t>8. A friend means …</a:t>
            </a:r>
            <a:endParaRPr lang="ru-RU" sz="2800" b="1" dirty="0" smtClean="0"/>
          </a:p>
          <a:p>
            <a:r>
              <a:rPr lang="en-US" sz="2800" b="1" dirty="0" smtClean="0"/>
              <a:t>a) a </a:t>
            </a:r>
            <a:r>
              <a:rPr lang="en-US" sz="2800" b="1" dirty="0" err="1" smtClean="0"/>
              <a:t>loo</a:t>
            </a:r>
            <a:endParaRPr lang="ru-RU" sz="2800" b="1" dirty="0" smtClean="0"/>
          </a:p>
          <a:p>
            <a:r>
              <a:rPr lang="en-US" sz="2800" b="1" dirty="0" smtClean="0"/>
              <a:t>b) a pal</a:t>
            </a:r>
            <a:endParaRPr lang="ru-RU" sz="2800" b="1" dirty="0" smtClean="0"/>
          </a:p>
          <a:p>
            <a:r>
              <a:rPr lang="en-US" sz="2800" b="1" dirty="0" smtClean="0"/>
              <a:t>c) a guy</a:t>
            </a:r>
            <a:endParaRPr lang="ru-RU" sz="28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28596" y="1000108"/>
            <a:ext cx="8358246" cy="1143000"/>
          </a:xfrm>
        </p:spPr>
        <p:txBody>
          <a:bodyPr>
            <a:noAutofit/>
          </a:bodyPr>
          <a:lstStyle/>
          <a:p>
            <a:pPr algn="ctr">
              <a:spcBef>
                <a:spcPts val="0"/>
              </a:spcBef>
              <a:defRPr/>
            </a:pPr>
            <a:r>
              <a:rPr lang="en-US" sz="3200" b="1" dirty="0" smtClean="0">
                <a:solidFill>
                  <a:srgbClr val="C00000"/>
                </a:solidFill>
              </a:rPr>
              <a:t>III.</a:t>
            </a:r>
            <a:r>
              <a:rPr lang="en-US" sz="3200" b="1" dirty="0" smtClean="0"/>
              <a:t> </a:t>
            </a:r>
            <a:r>
              <a:rPr lang="en-US" sz="3200" b="1" dirty="0" smtClean="0">
                <a:solidFill>
                  <a:srgbClr val="C00000"/>
                </a:solidFill>
              </a:rPr>
              <a:t>Social English, idioms: </a:t>
            </a:r>
            <a:br>
              <a:rPr lang="en-US" sz="3200" b="1" dirty="0" smtClean="0">
                <a:solidFill>
                  <a:srgbClr val="C00000"/>
                </a:solidFill>
              </a:rPr>
            </a:br>
            <a:r>
              <a:rPr lang="en-US" sz="3200" b="1" dirty="0" smtClean="0">
                <a:solidFill>
                  <a:srgbClr val="C00000"/>
                </a:solidFill>
              </a:rPr>
              <a:t>Choose the correct answer </a:t>
            </a:r>
            <a:r>
              <a:rPr lang="ru-RU" sz="3200" b="1" dirty="0" smtClean="0">
                <a:solidFill>
                  <a:srgbClr val="C00000"/>
                </a:solidFill>
              </a:rPr>
              <a:t/>
            </a:r>
            <a:br>
              <a:rPr lang="ru-RU" sz="3200" b="1" dirty="0" smtClean="0">
                <a:solidFill>
                  <a:srgbClr val="C00000"/>
                </a:solidFill>
              </a:rPr>
            </a:br>
            <a:r>
              <a:rPr lang="ru-RU" sz="3200" dirty="0" smtClean="0">
                <a:solidFill>
                  <a:srgbClr val="C00000"/>
                </a:solidFill>
              </a:rPr>
              <a:t/>
            </a:r>
            <a:br>
              <a:rPr lang="ru-RU" sz="3200" dirty="0" smtClean="0">
                <a:solidFill>
                  <a:srgbClr val="C00000"/>
                </a:solidFill>
              </a:rPr>
            </a:br>
            <a:endParaRPr lang="ru-RU" sz="3200" dirty="0">
              <a:solidFill>
                <a:srgbClr val="C00000"/>
              </a:solidFill>
            </a:endParaRPr>
          </a:p>
        </p:txBody>
      </p:sp>
      <p:sp>
        <p:nvSpPr>
          <p:cNvPr id="6" name="Текст 5"/>
          <p:cNvSpPr>
            <a:spLocks noGrp="1"/>
          </p:cNvSpPr>
          <p:nvPr>
            <p:ph type="body" sz="quarter" idx="1"/>
          </p:nvPr>
        </p:nvSpPr>
        <p:spPr>
          <a:xfrm>
            <a:off x="500034" y="1285860"/>
            <a:ext cx="3657600" cy="658368"/>
          </a:xfrm>
        </p:spPr>
        <p:txBody>
          <a:bodyPr/>
          <a:lstStyle/>
          <a:p>
            <a:pPr algn="ctr"/>
            <a:r>
              <a:rPr lang="en-US" sz="3600" dirty="0" smtClean="0"/>
              <a:t>VARIANT 1</a:t>
            </a:r>
            <a:endParaRPr lang="ru-RU" sz="3600" dirty="0"/>
          </a:p>
        </p:txBody>
      </p:sp>
      <p:sp>
        <p:nvSpPr>
          <p:cNvPr id="13" name="Текст 5"/>
          <p:cNvSpPr>
            <a:spLocks noGrp="1"/>
          </p:cNvSpPr>
          <p:nvPr>
            <p:ph type="body" sz="quarter" idx="1"/>
          </p:nvPr>
        </p:nvSpPr>
        <p:spPr>
          <a:xfrm>
            <a:off x="4286248" y="1285860"/>
            <a:ext cx="3657600" cy="658368"/>
          </a:xfrm>
        </p:spPr>
        <p:txBody>
          <a:bodyPr/>
          <a:lstStyle/>
          <a:p>
            <a:pPr algn="ctr"/>
            <a:r>
              <a:rPr lang="en-US" sz="3600" dirty="0" smtClean="0"/>
              <a:t>VARIANT 2</a:t>
            </a:r>
            <a:endParaRPr lang="ru-RU" sz="3600" dirty="0"/>
          </a:p>
        </p:txBody>
      </p:sp>
      <p:sp>
        <p:nvSpPr>
          <p:cNvPr id="15" name="Содержимое 4"/>
          <p:cNvSpPr>
            <a:spLocks noGrp="1"/>
          </p:cNvSpPr>
          <p:nvPr>
            <p:ph sz="quarter" idx="4"/>
          </p:nvPr>
        </p:nvSpPr>
        <p:spPr>
          <a:xfrm>
            <a:off x="4500562" y="2214554"/>
            <a:ext cx="4286280" cy="4429132"/>
          </a:xfrm>
        </p:spPr>
        <p:txBody>
          <a:bodyPr>
            <a:noAutofit/>
          </a:bodyPr>
          <a:lstStyle/>
          <a:p>
            <a:pPr>
              <a:buNone/>
            </a:pPr>
            <a:r>
              <a:rPr lang="en-US" sz="2800" b="1" u="sng" dirty="0" smtClean="0"/>
              <a:t>9) </a:t>
            </a:r>
            <a:r>
              <a:rPr lang="en-US" sz="2800" b="1" i="1" u="sng" dirty="0" smtClean="0"/>
              <a:t>Terrific</a:t>
            </a:r>
            <a:r>
              <a:rPr lang="en-US" sz="2800" b="1" u="sng" dirty="0" smtClean="0"/>
              <a:t> means</a:t>
            </a:r>
            <a:endParaRPr lang="ru-RU" sz="2800" b="1" dirty="0" smtClean="0"/>
          </a:p>
          <a:p>
            <a:r>
              <a:rPr lang="en-US" sz="2800" b="1" dirty="0" smtClean="0"/>
              <a:t>a) silly</a:t>
            </a:r>
            <a:endParaRPr lang="ru-RU" sz="2800" b="1" dirty="0" smtClean="0"/>
          </a:p>
          <a:p>
            <a:r>
              <a:rPr lang="en-US" sz="2800" b="1" dirty="0" smtClean="0"/>
              <a:t>b) filthy</a:t>
            </a:r>
            <a:endParaRPr lang="ru-RU" sz="2800" b="1" dirty="0" smtClean="0"/>
          </a:p>
          <a:p>
            <a:r>
              <a:rPr lang="en-US" sz="2800" b="1" dirty="0" smtClean="0"/>
              <a:t>c) wonderful</a:t>
            </a:r>
            <a:endParaRPr lang="ru-RU" sz="2800" b="1" dirty="0"/>
          </a:p>
        </p:txBody>
      </p:sp>
      <p:sp>
        <p:nvSpPr>
          <p:cNvPr id="16" name="Содержимое 4"/>
          <p:cNvSpPr>
            <a:spLocks noGrp="1"/>
          </p:cNvSpPr>
          <p:nvPr>
            <p:ph sz="quarter" idx="4"/>
          </p:nvPr>
        </p:nvSpPr>
        <p:spPr>
          <a:xfrm>
            <a:off x="285720" y="2285992"/>
            <a:ext cx="4357718" cy="4786322"/>
          </a:xfrm>
        </p:spPr>
        <p:txBody>
          <a:bodyPr>
            <a:normAutofit/>
          </a:bodyPr>
          <a:lstStyle/>
          <a:p>
            <a:pPr>
              <a:buNone/>
            </a:pPr>
            <a:r>
              <a:rPr lang="en-US" b="1" dirty="0" smtClean="0"/>
              <a:t>	</a:t>
            </a:r>
            <a:r>
              <a:rPr lang="en-US" sz="2800" b="1" u="sng" dirty="0" smtClean="0"/>
              <a:t>9) It might be an idea to go to the cinema.</a:t>
            </a:r>
            <a:endParaRPr lang="ru-RU" sz="2800" b="1" u="sng" dirty="0" smtClean="0"/>
          </a:p>
          <a:p>
            <a:r>
              <a:rPr lang="en-US" sz="2800" b="1" dirty="0" smtClean="0"/>
              <a:t>a)	Great!</a:t>
            </a:r>
            <a:endParaRPr lang="ru-RU" sz="2800" b="1" dirty="0" smtClean="0"/>
          </a:p>
          <a:p>
            <a:r>
              <a:rPr lang="en-US" sz="2800" b="1" dirty="0" smtClean="0"/>
              <a:t>b)	What’s up?</a:t>
            </a:r>
            <a:endParaRPr lang="ru-RU" sz="2800" b="1" dirty="0" smtClean="0"/>
          </a:p>
          <a:p>
            <a:r>
              <a:rPr lang="en-US" sz="2800" b="1" dirty="0" smtClean="0"/>
              <a:t>c)	Help yourself.</a:t>
            </a:r>
            <a:endParaRPr lang="ru-RU" sz="2800" b="1" dirty="0" smtClean="0"/>
          </a:p>
          <a:p>
            <a:pPr>
              <a:buNone/>
            </a:pPr>
            <a:endParaRPr lang="ru-RU" sz="2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28596" y="1000108"/>
            <a:ext cx="8358246" cy="1143000"/>
          </a:xfrm>
        </p:spPr>
        <p:txBody>
          <a:bodyPr>
            <a:noAutofit/>
          </a:bodyPr>
          <a:lstStyle/>
          <a:p>
            <a:pPr algn="ctr">
              <a:spcBef>
                <a:spcPts val="0"/>
              </a:spcBef>
              <a:defRPr/>
            </a:pPr>
            <a:r>
              <a:rPr lang="en-US" sz="3200" b="1" dirty="0" smtClean="0">
                <a:solidFill>
                  <a:srgbClr val="C00000"/>
                </a:solidFill>
              </a:rPr>
              <a:t>III.</a:t>
            </a:r>
            <a:r>
              <a:rPr lang="en-US" sz="3200" b="1" dirty="0" smtClean="0"/>
              <a:t> </a:t>
            </a:r>
            <a:r>
              <a:rPr lang="en-US" sz="3200" b="1" dirty="0" smtClean="0">
                <a:solidFill>
                  <a:srgbClr val="C00000"/>
                </a:solidFill>
              </a:rPr>
              <a:t>Social English, idioms: </a:t>
            </a:r>
            <a:br>
              <a:rPr lang="en-US" sz="3200" b="1" dirty="0" smtClean="0">
                <a:solidFill>
                  <a:srgbClr val="C00000"/>
                </a:solidFill>
              </a:rPr>
            </a:br>
            <a:r>
              <a:rPr lang="en-US" sz="3200" b="1" dirty="0" smtClean="0">
                <a:solidFill>
                  <a:srgbClr val="C00000"/>
                </a:solidFill>
              </a:rPr>
              <a:t>Choose the correct answer </a:t>
            </a:r>
            <a:r>
              <a:rPr lang="ru-RU" sz="3200" b="1" dirty="0" smtClean="0">
                <a:solidFill>
                  <a:srgbClr val="C00000"/>
                </a:solidFill>
              </a:rPr>
              <a:t/>
            </a:r>
            <a:br>
              <a:rPr lang="ru-RU" sz="3200" b="1" dirty="0" smtClean="0">
                <a:solidFill>
                  <a:srgbClr val="C00000"/>
                </a:solidFill>
              </a:rPr>
            </a:br>
            <a:r>
              <a:rPr lang="ru-RU" sz="3200" dirty="0" smtClean="0">
                <a:solidFill>
                  <a:srgbClr val="C00000"/>
                </a:solidFill>
              </a:rPr>
              <a:t/>
            </a:r>
            <a:br>
              <a:rPr lang="ru-RU" sz="3200" dirty="0" smtClean="0">
                <a:solidFill>
                  <a:srgbClr val="C00000"/>
                </a:solidFill>
              </a:rPr>
            </a:br>
            <a:endParaRPr lang="ru-RU" sz="3200" dirty="0">
              <a:solidFill>
                <a:srgbClr val="C00000"/>
              </a:solidFill>
            </a:endParaRPr>
          </a:p>
        </p:txBody>
      </p:sp>
      <p:sp>
        <p:nvSpPr>
          <p:cNvPr id="6" name="Текст 5"/>
          <p:cNvSpPr>
            <a:spLocks noGrp="1"/>
          </p:cNvSpPr>
          <p:nvPr>
            <p:ph type="body" sz="quarter" idx="1"/>
          </p:nvPr>
        </p:nvSpPr>
        <p:spPr>
          <a:xfrm>
            <a:off x="500034" y="1285860"/>
            <a:ext cx="3657600" cy="658368"/>
          </a:xfrm>
        </p:spPr>
        <p:txBody>
          <a:bodyPr/>
          <a:lstStyle/>
          <a:p>
            <a:pPr algn="ctr"/>
            <a:r>
              <a:rPr lang="en-US" sz="3600" dirty="0" smtClean="0"/>
              <a:t>VARIANT 1</a:t>
            </a:r>
            <a:endParaRPr lang="ru-RU" sz="3600" dirty="0"/>
          </a:p>
        </p:txBody>
      </p:sp>
      <p:sp>
        <p:nvSpPr>
          <p:cNvPr id="13" name="Текст 5"/>
          <p:cNvSpPr>
            <a:spLocks noGrp="1"/>
          </p:cNvSpPr>
          <p:nvPr>
            <p:ph type="body" sz="quarter" idx="1"/>
          </p:nvPr>
        </p:nvSpPr>
        <p:spPr>
          <a:xfrm>
            <a:off x="4286248" y="1285860"/>
            <a:ext cx="3657600" cy="658368"/>
          </a:xfrm>
        </p:spPr>
        <p:txBody>
          <a:bodyPr/>
          <a:lstStyle/>
          <a:p>
            <a:pPr algn="ctr"/>
            <a:r>
              <a:rPr lang="en-US" sz="3600" dirty="0" smtClean="0"/>
              <a:t>VARIANT 2</a:t>
            </a:r>
            <a:endParaRPr lang="ru-RU" sz="3600" dirty="0"/>
          </a:p>
        </p:txBody>
      </p:sp>
      <p:sp>
        <p:nvSpPr>
          <p:cNvPr id="15" name="Содержимое 4"/>
          <p:cNvSpPr>
            <a:spLocks noGrp="1"/>
          </p:cNvSpPr>
          <p:nvPr>
            <p:ph sz="quarter" idx="4"/>
          </p:nvPr>
        </p:nvSpPr>
        <p:spPr>
          <a:xfrm>
            <a:off x="4500562" y="2214554"/>
            <a:ext cx="4286280" cy="4429132"/>
          </a:xfrm>
        </p:spPr>
        <p:txBody>
          <a:bodyPr>
            <a:noAutofit/>
          </a:bodyPr>
          <a:lstStyle/>
          <a:p>
            <a:pPr>
              <a:buNone/>
            </a:pPr>
            <a:r>
              <a:rPr lang="en-US" sz="2800" b="1" u="sng" dirty="0" smtClean="0"/>
              <a:t>10) To be like a red rag to a bull</a:t>
            </a:r>
            <a:endParaRPr lang="ru-RU" sz="2800" b="1" dirty="0" smtClean="0"/>
          </a:p>
          <a:p>
            <a:r>
              <a:rPr lang="en-US" sz="2800" b="1" dirty="0" smtClean="0"/>
              <a:t>a</a:t>
            </a:r>
            <a:r>
              <a:rPr lang="ru-RU" sz="2800" b="1" dirty="0" smtClean="0"/>
              <a:t>) гневно взглянуть</a:t>
            </a:r>
          </a:p>
          <a:p>
            <a:r>
              <a:rPr lang="en-US" sz="2800" b="1" dirty="0" smtClean="0"/>
              <a:t>b</a:t>
            </a:r>
            <a:r>
              <a:rPr lang="ru-RU" sz="2800" b="1" dirty="0" smtClean="0"/>
              <a:t>) грустить, быть в плохом настроении</a:t>
            </a:r>
          </a:p>
          <a:p>
            <a:r>
              <a:rPr lang="en-US" sz="2800" b="1" dirty="0" smtClean="0"/>
              <a:t>c</a:t>
            </a:r>
            <a:r>
              <a:rPr lang="ru-RU" sz="2800" b="1" dirty="0" smtClean="0"/>
              <a:t>) действовать на кого-либо, как красная тряпка на быка</a:t>
            </a:r>
            <a:endParaRPr lang="ru-RU" sz="2800" b="1" dirty="0"/>
          </a:p>
        </p:txBody>
      </p:sp>
      <p:sp>
        <p:nvSpPr>
          <p:cNvPr id="16" name="Содержимое 4"/>
          <p:cNvSpPr>
            <a:spLocks noGrp="1"/>
          </p:cNvSpPr>
          <p:nvPr>
            <p:ph sz="quarter" idx="4"/>
          </p:nvPr>
        </p:nvSpPr>
        <p:spPr>
          <a:xfrm>
            <a:off x="285720" y="1928802"/>
            <a:ext cx="4214842" cy="5143512"/>
          </a:xfrm>
        </p:spPr>
        <p:txBody>
          <a:bodyPr>
            <a:normAutofit/>
          </a:bodyPr>
          <a:lstStyle/>
          <a:p>
            <a:pPr>
              <a:buNone/>
            </a:pPr>
            <a:r>
              <a:rPr lang="ru-RU" dirty="0" smtClean="0"/>
              <a:t>	</a:t>
            </a:r>
            <a:r>
              <a:rPr lang="en-US" sz="2800" b="1" u="sng" dirty="0" smtClean="0"/>
              <a:t>10) to push  someone to the wall</a:t>
            </a:r>
            <a:endParaRPr lang="ru-RU" sz="2800" b="1" u="sng" dirty="0" smtClean="0"/>
          </a:p>
          <a:p>
            <a:r>
              <a:rPr lang="en-US" sz="2800" b="1" dirty="0" smtClean="0"/>
              <a:t>a</a:t>
            </a:r>
            <a:r>
              <a:rPr lang="ru-RU" sz="2800" b="1" dirty="0" smtClean="0"/>
              <a:t>) дурачить кого-либо, морочить голову</a:t>
            </a:r>
          </a:p>
          <a:p>
            <a:r>
              <a:rPr lang="en-US" sz="2800" b="1" dirty="0" smtClean="0"/>
              <a:t>b</a:t>
            </a:r>
            <a:r>
              <a:rPr lang="ru-RU" sz="2800" b="1" dirty="0" smtClean="0"/>
              <a:t>) припереть к стенке, довести до крайности</a:t>
            </a:r>
          </a:p>
          <a:p>
            <a:r>
              <a:rPr lang="en-US" sz="2800" b="1" dirty="0" smtClean="0"/>
              <a:t>c</a:t>
            </a:r>
            <a:r>
              <a:rPr lang="ru-RU" sz="2800" b="1" dirty="0" smtClean="0"/>
              <a:t>) разорвать на куски</a:t>
            </a:r>
          </a:p>
          <a:p>
            <a:pPr>
              <a:buNone/>
            </a:pPr>
            <a:endParaRPr lang="ru-RU" sz="28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214282" y="274638"/>
            <a:ext cx="8715436" cy="654032"/>
          </a:xfrm>
        </p:spPr>
        <p:txBody>
          <a:bodyPr>
            <a:normAutofit/>
          </a:bodyPr>
          <a:lstStyle/>
          <a:p>
            <a:r>
              <a:rPr lang="en-US" sz="2400" b="1" dirty="0" smtClean="0">
                <a:solidFill>
                  <a:srgbClr val="C00000"/>
                </a:solidFill>
              </a:rPr>
              <a:t>Listening comprehension:</a:t>
            </a:r>
            <a:r>
              <a:rPr lang="ru-RU" sz="2400" b="1" dirty="0" smtClean="0">
                <a:solidFill>
                  <a:srgbClr val="C00000"/>
                </a:solidFill>
              </a:rPr>
              <a:t> </a:t>
            </a:r>
            <a:r>
              <a:rPr lang="en-US" sz="2400" b="1" dirty="0" smtClean="0">
                <a:solidFill>
                  <a:srgbClr val="C00000"/>
                </a:solidFill>
              </a:rPr>
              <a:t>«William Shakespeare»</a:t>
            </a:r>
            <a:endParaRPr lang="ru-RU" sz="2400" dirty="0">
              <a:solidFill>
                <a:srgbClr val="C00000"/>
              </a:solidFill>
            </a:endParaRPr>
          </a:p>
        </p:txBody>
      </p:sp>
      <p:sp>
        <p:nvSpPr>
          <p:cNvPr id="8" name="Содержимое 7"/>
          <p:cNvSpPr>
            <a:spLocks noGrp="1"/>
          </p:cNvSpPr>
          <p:nvPr>
            <p:ph sz="quarter" idx="1"/>
          </p:nvPr>
        </p:nvSpPr>
        <p:spPr>
          <a:xfrm>
            <a:off x="214282" y="928670"/>
            <a:ext cx="8501122" cy="5715040"/>
          </a:xfrm>
        </p:spPr>
        <p:txBody>
          <a:bodyPr>
            <a:normAutofit fontScale="92500" lnSpcReduction="20000"/>
          </a:bodyPr>
          <a:lstStyle/>
          <a:p>
            <a:pPr>
              <a:buNone/>
            </a:pPr>
            <a:r>
              <a:rPr lang="ru-RU" b="1" dirty="0" smtClean="0"/>
              <a:t>		</a:t>
            </a:r>
            <a:r>
              <a:rPr lang="en-US" b="1" dirty="0" smtClean="0"/>
              <a:t>William Shakespeare was born on the 23rd of April in the year 1564. He was born in the home of John and Mary Shakespeare. John Shakespeare was rather rich. He was a glove-maker and he was a man of some importance in Stratford. Shakespeare's mother, Mary Arden, was the daughter of a farmer, who lived not far from town.</a:t>
            </a:r>
            <a:endParaRPr lang="ru-RU" b="1" dirty="0" smtClean="0"/>
          </a:p>
          <a:p>
            <a:pPr>
              <a:buNone/>
            </a:pPr>
            <a:r>
              <a:rPr lang="ru-RU" b="1" dirty="0" smtClean="0"/>
              <a:t>		</a:t>
            </a:r>
            <a:r>
              <a:rPr lang="en-US" b="1" dirty="0" smtClean="0"/>
              <a:t>The Stratford of those days was a quiet little place. There were 200 houses in it. The town was situated on the river. There the roads from other great towns met and the main bridge of Stratford played an important role in the life of the town. The </a:t>
            </a:r>
            <a:r>
              <a:rPr lang="en-US" b="1" dirty="0" err="1" smtClean="0"/>
              <a:t>Shakespeares</a:t>
            </a:r>
            <a:r>
              <a:rPr lang="en-US" b="1" dirty="0" smtClean="0"/>
              <a:t> lived in a well-built house, which is still standing in Henley Street. This house is visited every year by thousands of tourists. Inside are the living room, the kitchen, the room where William Shakespeare was born. Here you can see some furniture of the 16th century, a collection of books and other things. In the garden grow trees, plants and flowers which are mentioned in Shakespeare’s plays and poems.</a:t>
            </a:r>
            <a:endParaRPr lang="ru-RU" b="1"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214282" y="274638"/>
            <a:ext cx="8715436" cy="654032"/>
          </a:xfrm>
        </p:spPr>
        <p:txBody>
          <a:bodyPr>
            <a:normAutofit/>
          </a:bodyPr>
          <a:lstStyle/>
          <a:p>
            <a:pPr algn="ctr"/>
            <a:r>
              <a:rPr lang="en-US" sz="2400" b="1" dirty="0" smtClean="0">
                <a:solidFill>
                  <a:srgbClr val="C00000"/>
                </a:solidFill>
              </a:rPr>
              <a:t>Listening comprehension:</a:t>
            </a:r>
            <a:r>
              <a:rPr lang="ru-RU" sz="2400" b="1" dirty="0" smtClean="0">
                <a:solidFill>
                  <a:srgbClr val="C00000"/>
                </a:solidFill>
              </a:rPr>
              <a:t> </a:t>
            </a:r>
            <a:r>
              <a:rPr lang="en-US" sz="2400" b="1" dirty="0" smtClean="0">
                <a:solidFill>
                  <a:srgbClr val="C00000"/>
                </a:solidFill>
              </a:rPr>
              <a:t>«Alice and Jane»</a:t>
            </a:r>
            <a:endParaRPr lang="ru-RU" sz="2400" dirty="0">
              <a:solidFill>
                <a:srgbClr val="C00000"/>
              </a:solidFill>
            </a:endParaRPr>
          </a:p>
        </p:txBody>
      </p:sp>
      <p:sp>
        <p:nvSpPr>
          <p:cNvPr id="8" name="Содержимое 7"/>
          <p:cNvSpPr>
            <a:spLocks noGrp="1"/>
          </p:cNvSpPr>
          <p:nvPr>
            <p:ph sz="quarter" idx="1"/>
          </p:nvPr>
        </p:nvSpPr>
        <p:spPr>
          <a:xfrm>
            <a:off x="214282" y="928670"/>
            <a:ext cx="8501122" cy="5929330"/>
          </a:xfrm>
        </p:spPr>
        <p:txBody>
          <a:bodyPr>
            <a:normAutofit fontScale="77500" lnSpcReduction="20000"/>
          </a:bodyPr>
          <a:lstStyle/>
          <a:p>
            <a:r>
              <a:rPr lang="en-US" sz="2600" b="1" u="sng" dirty="0" smtClean="0">
                <a:solidFill>
                  <a:srgbClr val="C00000"/>
                </a:solidFill>
              </a:rPr>
              <a:t>Alice:</a:t>
            </a:r>
            <a:r>
              <a:rPr lang="en-US" sz="2600" u="sng" dirty="0" smtClean="0">
                <a:solidFill>
                  <a:srgbClr val="C00000"/>
                </a:solidFill>
              </a:rPr>
              <a:t> </a:t>
            </a:r>
            <a:r>
              <a:rPr lang="en-US" sz="2600" b="1" dirty="0" smtClean="0"/>
              <a:t>Hi, Jane. I haven't seen you, for ages. How are you?</a:t>
            </a:r>
            <a:endParaRPr lang="ru-RU" sz="2600" b="1" dirty="0" smtClean="0"/>
          </a:p>
          <a:p>
            <a:r>
              <a:rPr lang="en-US" sz="2600" b="1" u="sng" dirty="0" smtClean="0">
                <a:solidFill>
                  <a:srgbClr val="C00000"/>
                </a:solidFill>
              </a:rPr>
              <a:t>Jane: </a:t>
            </a:r>
            <a:r>
              <a:rPr lang="en-US" sz="2600" b="1" dirty="0" smtClean="0"/>
              <a:t>Fine, thanks, and how are you, Alice? You look fantastic, so fresh and healthy and slim.                                </a:t>
            </a:r>
            <a:r>
              <a:rPr lang="ru-RU" sz="2600" b="1" dirty="0" smtClean="0"/>
              <a:t>                                                  </a:t>
            </a:r>
            <a:r>
              <a:rPr lang="en-US" sz="2600" b="1" u="sng" dirty="0" smtClean="0">
                <a:solidFill>
                  <a:srgbClr val="C00000"/>
                </a:solidFill>
              </a:rPr>
              <a:t>Alice: </a:t>
            </a:r>
            <a:r>
              <a:rPr lang="en-US" sz="2600" b="1" dirty="0" smtClean="0"/>
              <a:t>Thank you,  Jane. I feel quite healthy, too. </a:t>
            </a:r>
            <a:r>
              <a:rPr lang="ru-RU" sz="2600" b="1" dirty="0" smtClean="0"/>
              <a:t>                                         </a:t>
            </a:r>
            <a:r>
              <a:rPr lang="en-US" sz="2600" b="1" u="sng" dirty="0" smtClean="0">
                <a:solidFill>
                  <a:srgbClr val="C00000"/>
                </a:solidFill>
              </a:rPr>
              <a:t>Jane: </a:t>
            </a:r>
            <a:r>
              <a:rPr lang="en-US" sz="2600" b="1" dirty="0" smtClean="0"/>
              <a:t>You have lost weight. How have you done it? What has happened?</a:t>
            </a:r>
            <a:endParaRPr lang="ru-RU" sz="2600" b="1" dirty="0" smtClean="0"/>
          </a:p>
          <a:p>
            <a:r>
              <a:rPr lang="en-US" sz="2600" b="1" u="sng" dirty="0" smtClean="0">
                <a:solidFill>
                  <a:srgbClr val="C00000"/>
                </a:solidFill>
              </a:rPr>
              <a:t>Alice: </a:t>
            </a:r>
            <a:r>
              <a:rPr lang="en-US" sz="2600" b="1" dirty="0" smtClean="0"/>
              <a:t>I haven't been doing anything special. I can't say I take a lot of exercise. Just jog in the morning and go to the swimming bath once or twice a week. There is one near my house.                                                                                  </a:t>
            </a:r>
            <a:r>
              <a:rPr lang="ru-RU" sz="2600" b="1" dirty="0" smtClean="0"/>
              <a:t>    </a:t>
            </a:r>
            <a:r>
              <a:rPr lang="en-US" sz="2600" b="1" u="sng" dirty="0" smtClean="0">
                <a:solidFill>
                  <a:srgbClr val="C00000"/>
                </a:solidFill>
              </a:rPr>
              <a:t>Jane: </a:t>
            </a:r>
            <a:r>
              <a:rPr lang="en-US" sz="2600" b="1" dirty="0" smtClean="0"/>
              <a:t>What about going in for sports?                             </a:t>
            </a:r>
            <a:r>
              <a:rPr lang="ru-RU" sz="2600" b="1" dirty="0" smtClean="0"/>
              <a:t>                                   </a:t>
            </a:r>
            <a:r>
              <a:rPr lang="en-US" sz="2600" b="1" u="sng" dirty="0" smtClean="0">
                <a:solidFill>
                  <a:srgbClr val="C00000"/>
                </a:solidFill>
              </a:rPr>
              <a:t>Alice: </a:t>
            </a:r>
            <a:r>
              <a:rPr lang="en-US" sz="2600" b="1" dirty="0" smtClean="0"/>
              <a:t>No, not really. I don't have enough free time. My work keeps me busy. But I walk to work and in summer I sometimes play badminton and ride a bike.                 </a:t>
            </a:r>
            <a:r>
              <a:rPr lang="ru-RU" sz="2600" b="1" dirty="0" smtClean="0"/>
              <a:t>                                                                                            </a:t>
            </a:r>
            <a:r>
              <a:rPr lang="en-US" sz="2600" b="1" u="sng" dirty="0" smtClean="0">
                <a:solidFill>
                  <a:srgbClr val="C00000"/>
                </a:solidFill>
              </a:rPr>
              <a:t>Jane: </a:t>
            </a:r>
            <a:r>
              <a:rPr lang="en-US" sz="2600" b="1" dirty="0" smtClean="0"/>
              <a:t>Do you keep to a diet?                                   </a:t>
            </a:r>
            <a:r>
              <a:rPr lang="ru-RU" sz="2600" b="1" dirty="0" smtClean="0"/>
              <a:t>                                                    </a:t>
            </a:r>
            <a:r>
              <a:rPr lang="en-US" sz="2600" b="1" u="sng" dirty="0" smtClean="0">
                <a:solidFill>
                  <a:srgbClr val="C00000"/>
                </a:solidFill>
              </a:rPr>
              <a:t>Alice</a:t>
            </a:r>
            <a:r>
              <a:rPr lang="en-US" sz="2600" b="1" dirty="0" smtClean="0"/>
              <a:t>: I don't think I do. I'm a big eater and I like tasty food. I certainly eat meat, chicken,  fish. But I don't usually take much bread or sweet things. I prefer vegetables and fruit.                                                                             </a:t>
            </a:r>
            <a:r>
              <a:rPr lang="en-US" sz="2600" b="1" u="sng" dirty="0" smtClean="0">
                <a:solidFill>
                  <a:srgbClr val="C00000"/>
                </a:solidFill>
              </a:rPr>
              <a:t>Jane: </a:t>
            </a:r>
            <a:r>
              <a:rPr lang="en-US" sz="2600" b="1" dirty="0" smtClean="0"/>
              <a:t>Do you smoke?                                                          </a:t>
            </a:r>
            <a:r>
              <a:rPr lang="ru-RU" sz="2600" b="1" dirty="0" smtClean="0"/>
              <a:t>                            </a:t>
            </a:r>
            <a:r>
              <a:rPr lang="en-US" sz="2600" b="1" u="sng" dirty="0" smtClean="0">
                <a:solidFill>
                  <a:srgbClr val="C00000"/>
                </a:solidFill>
              </a:rPr>
              <a:t>Alice: </a:t>
            </a:r>
            <a:r>
              <a:rPr lang="en-US" sz="2600" b="1" dirty="0" smtClean="0"/>
              <a:t>No, I don't. I used to, but now I have given it up</a:t>
            </a:r>
            <a:endParaRPr lang="ru-RU" sz="2600" b="1" dirty="0" smtClean="0"/>
          </a:p>
          <a:p>
            <a:endParaRPr lang="ru-RU" sz="2600" dirty="0" smtClean="0"/>
          </a:p>
          <a:p>
            <a:endParaRPr lang="ru-RU" sz="2600" dirty="0" smtClean="0"/>
          </a:p>
          <a:p>
            <a:endParaRPr lang="ru-RU" sz="2600" dirty="0" smtClean="0"/>
          </a:p>
          <a:p>
            <a:pPr>
              <a:buNone/>
            </a:pPr>
            <a:endParaRPr lang="ru-RU" dirty="0" smtClean="0"/>
          </a:p>
          <a:p>
            <a:endParaRPr lang="ru-RU"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5297502"/>
          </a:xfrm>
        </p:spPr>
        <p:txBody>
          <a:bodyPr>
            <a:normAutofit/>
          </a:bodyPr>
          <a:lstStyle/>
          <a:p>
            <a:pPr algn="ctr"/>
            <a:r>
              <a:rPr lang="en-US" sz="9600" b="1" dirty="0" smtClean="0">
                <a:solidFill>
                  <a:srgbClr val="C00000"/>
                </a:solidFill>
              </a:rPr>
              <a:t>Thank you for your attention!</a:t>
            </a:r>
            <a:endParaRPr lang="ru-RU" sz="9600" b="1" dirty="0">
              <a:solidFill>
                <a:srgbClr val="C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1142984"/>
            <a:ext cx="7467600" cy="1143000"/>
          </a:xfrm>
        </p:spPr>
        <p:txBody>
          <a:bodyPr>
            <a:normAutofit fontScale="90000"/>
          </a:bodyPr>
          <a:lstStyle/>
          <a:p>
            <a:r>
              <a:rPr lang="en-US" sz="3200" b="1" dirty="0" smtClean="0">
                <a:solidFill>
                  <a:srgbClr val="C00000"/>
                </a:solidFill>
              </a:rPr>
              <a:t>1. Listen to the recording and say if the facts   about Alice and Jane are   </a:t>
            </a:r>
            <a:r>
              <a:rPr lang="en-US" sz="3200" b="1" i="1" dirty="0" smtClean="0">
                <a:solidFill>
                  <a:srgbClr val="C00000"/>
                </a:solidFill>
              </a:rPr>
              <a:t>true,   false</a:t>
            </a:r>
            <a:r>
              <a:rPr lang="en-US" sz="3200" b="1" dirty="0" smtClean="0">
                <a:solidFill>
                  <a:srgbClr val="C00000"/>
                </a:solidFill>
              </a:rPr>
              <a:t>   or </a:t>
            </a:r>
            <a:r>
              <a:rPr lang="en-US" sz="3200" b="1" i="1" dirty="0" smtClean="0">
                <a:solidFill>
                  <a:srgbClr val="C00000"/>
                </a:solidFill>
              </a:rPr>
              <a:t>no information   </a:t>
            </a:r>
            <a:r>
              <a:rPr lang="en-US" sz="3200" b="1" dirty="0" smtClean="0">
                <a:solidFill>
                  <a:srgbClr val="C00000"/>
                </a:solidFill>
              </a:rPr>
              <a:t>in the text</a:t>
            </a:r>
            <a:r>
              <a:rPr lang="ru-RU" dirty="0" smtClean="0">
                <a:solidFill>
                  <a:srgbClr val="C00000"/>
                </a:solidFill>
              </a:rPr>
              <a:t/>
            </a:r>
            <a:br>
              <a:rPr lang="ru-RU" dirty="0" smtClean="0">
                <a:solidFill>
                  <a:srgbClr val="C00000"/>
                </a:solidFill>
              </a:rPr>
            </a:br>
            <a:endParaRPr lang="ru-RU" dirty="0">
              <a:solidFill>
                <a:srgbClr val="C00000"/>
              </a:solidFill>
            </a:endParaRPr>
          </a:p>
        </p:txBody>
      </p:sp>
      <p:pic>
        <p:nvPicPr>
          <p:cNvPr id="1026" name="Picture 2" descr="C:\Users\Татьяна\Desktop\ОТКРЫТЫЙ УРОК\2013-2014\БЕНЬКО Е.И., СОПОВА Т.В\бадминтон.jpg"/>
          <p:cNvPicPr>
            <a:picLocks noGrp="1" noChangeAspect="1" noChangeArrowheads="1"/>
          </p:cNvPicPr>
          <p:nvPr>
            <p:ph sz="quarter" idx="1"/>
          </p:nvPr>
        </p:nvPicPr>
        <p:blipFill>
          <a:blip r:embed="rId2" cstate="print"/>
          <a:srcRect/>
          <a:stretch>
            <a:fillRect/>
          </a:stretch>
        </p:blipFill>
        <p:spPr bwMode="auto">
          <a:xfrm>
            <a:off x="500034" y="2928934"/>
            <a:ext cx="3429024" cy="3286148"/>
          </a:xfrm>
          <a:prstGeom prst="rect">
            <a:avLst/>
          </a:prstGeom>
          <a:noFill/>
        </p:spPr>
      </p:pic>
      <p:pic>
        <p:nvPicPr>
          <p:cNvPr id="1027" name="Picture 3" descr="C:\Users\Татьяна\Desktop\ОТКРЫТЫЙ УРОК\2013-2014\БЕНЬКО Е.И., СОПОВА Т.В\велосипед.jpg"/>
          <p:cNvPicPr>
            <a:picLocks noChangeAspect="1" noChangeArrowheads="1"/>
          </p:cNvPicPr>
          <p:nvPr/>
        </p:nvPicPr>
        <p:blipFill>
          <a:blip r:embed="rId3" cstate="print"/>
          <a:srcRect/>
          <a:stretch>
            <a:fillRect/>
          </a:stretch>
        </p:blipFill>
        <p:spPr bwMode="auto">
          <a:xfrm>
            <a:off x="3889126" y="1643050"/>
            <a:ext cx="4440496" cy="314327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214282" y="1"/>
          <a:ext cx="8715436" cy="6741729"/>
        </p:xfrm>
        <a:graphic>
          <a:graphicData uri="http://schemas.openxmlformats.org/drawingml/2006/table">
            <a:tbl>
              <a:tblPr firstRow="1" bandRow="1">
                <a:tableStyleId>{5C22544A-7EE6-4342-B048-85BDC9FD1C3A}</a:tableStyleId>
              </a:tblPr>
              <a:tblGrid>
                <a:gridCol w="590877"/>
                <a:gridCol w="4338345"/>
                <a:gridCol w="3786214"/>
              </a:tblGrid>
              <a:tr h="1223082">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400" b="1" kern="1200" dirty="0" smtClean="0">
                          <a:solidFill>
                            <a:schemeClr val="lt1"/>
                          </a:solidFill>
                          <a:latin typeface="+mn-lt"/>
                          <a:ea typeface="+mn-ea"/>
                          <a:cs typeface="+mn-cs"/>
                        </a:rPr>
                        <a:t>1. Listen to the recording and say if the facts   about Alice and Jane are   </a:t>
                      </a:r>
                      <a:r>
                        <a:rPr kumimoji="0" lang="en-US" sz="2400" b="1" i="1" kern="1200" dirty="0" smtClean="0">
                          <a:solidFill>
                            <a:schemeClr val="lt1"/>
                          </a:solidFill>
                          <a:latin typeface="+mn-lt"/>
                          <a:ea typeface="+mn-ea"/>
                          <a:cs typeface="+mn-cs"/>
                        </a:rPr>
                        <a:t>true,   false</a:t>
                      </a:r>
                      <a:r>
                        <a:rPr kumimoji="0" lang="en-US" sz="2400" b="1" kern="1200" dirty="0" smtClean="0">
                          <a:solidFill>
                            <a:schemeClr val="lt1"/>
                          </a:solidFill>
                          <a:latin typeface="+mn-lt"/>
                          <a:ea typeface="+mn-ea"/>
                          <a:cs typeface="+mn-cs"/>
                        </a:rPr>
                        <a:t>   or </a:t>
                      </a:r>
                      <a:r>
                        <a:rPr kumimoji="0" lang="en-US" sz="2400" b="1" i="1" kern="1200" dirty="0" smtClean="0">
                          <a:solidFill>
                            <a:schemeClr val="lt1"/>
                          </a:solidFill>
                          <a:latin typeface="+mn-lt"/>
                          <a:ea typeface="+mn-ea"/>
                          <a:cs typeface="+mn-cs"/>
                        </a:rPr>
                        <a:t>no information   </a:t>
                      </a:r>
                      <a:r>
                        <a:rPr kumimoji="0" lang="en-US" sz="2400" b="1" kern="1200" dirty="0" smtClean="0">
                          <a:solidFill>
                            <a:schemeClr val="lt1"/>
                          </a:solidFill>
                          <a:latin typeface="+mn-lt"/>
                          <a:ea typeface="+mn-ea"/>
                          <a:cs typeface="+mn-cs"/>
                        </a:rPr>
                        <a:t>in the text</a:t>
                      </a:r>
                      <a:endParaRPr lang="ru-RU" dirty="0"/>
                    </a:p>
                  </a:txBody>
                  <a:tcPr/>
                </a:tc>
                <a:tc hMerge="1">
                  <a:txBody>
                    <a:bodyPr/>
                    <a:lstStyle/>
                    <a:p>
                      <a:endParaRPr lang="ru-RU" dirty="0"/>
                    </a:p>
                  </a:txBody>
                  <a:tcPr marL="68580" marR="68580" marT="0" marB="0"/>
                </a:tc>
                <a:tc hMerge="1">
                  <a:txBody>
                    <a:bodyPr/>
                    <a:lstStyle/>
                    <a:p>
                      <a:endParaRPr lang="ru-RU" dirty="0"/>
                    </a:p>
                  </a:txBody>
                  <a:tcPr/>
                </a:tc>
              </a:tr>
              <a:tr h="542063">
                <a:tc>
                  <a:txBody>
                    <a:bodyPr/>
                    <a:lstStyle/>
                    <a:p>
                      <a:pPr>
                        <a:lnSpc>
                          <a:spcPct val="100000"/>
                        </a:lnSpc>
                      </a:pPr>
                      <a:r>
                        <a:rPr lang="ru-RU" sz="2000" dirty="0" smtClean="0"/>
                        <a:t>1</a:t>
                      </a:r>
                      <a:endParaRPr lang="ru-RU" sz="2000" dirty="0"/>
                    </a:p>
                  </a:txBody>
                  <a:tcPr/>
                </a:tc>
                <a:tc>
                  <a:txBody>
                    <a:bodyPr/>
                    <a:lstStyle/>
                    <a:p>
                      <a:pPr>
                        <a:lnSpc>
                          <a:spcPct val="100000"/>
                        </a:lnSpc>
                        <a:spcAft>
                          <a:spcPts val="0"/>
                        </a:spcAft>
                      </a:pPr>
                      <a:r>
                        <a:rPr lang="en-US" sz="2000" b="1" dirty="0">
                          <a:latin typeface="Times New Roman"/>
                          <a:ea typeface="Calibri"/>
                          <a:cs typeface="Times New Roman"/>
                        </a:rPr>
                        <a:t>Jane hasn’t seen Alice for 5 years.</a:t>
                      </a:r>
                      <a:endParaRPr lang="ru-RU" sz="20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kern="1200" dirty="0" smtClean="0">
                          <a:solidFill>
                            <a:schemeClr val="tx1"/>
                          </a:solidFill>
                          <a:latin typeface="+mn-lt"/>
                          <a:ea typeface="+mn-ea"/>
                          <a:cs typeface="+mn-cs"/>
                        </a:rPr>
                        <a:t>True/False/No information</a:t>
                      </a:r>
                      <a:endParaRPr lang="ru-RU" i="0" dirty="0">
                        <a:solidFill>
                          <a:schemeClr val="tx1"/>
                        </a:solidFill>
                      </a:endParaRPr>
                    </a:p>
                  </a:txBody>
                  <a:tcPr/>
                </a:tc>
              </a:tr>
              <a:tr h="542063">
                <a:tc>
                  <a:txBody>
                    <a:bodyPr/>
                    <a:lstStyle/>
                    <a:p>
                      <a:pPr>
                        <a:lnSpc>
                          <a:spcPct val="100000"/>
                        </a:lnSpc>
                      </a:pPr>
                      <a:r>
                        <a:rPr lang="ru-RU" sz="2000" dirty="0" smtClean="0"/>
                        <a:t>2</a:t>
                      </a:r>
                      <a:endParaRPr lang="ru-RU" sz="2000" dirty="0"/>
                    </a:p>
                  </a:txBody>
                  <a:tcPr/>
                </a:tc>
                <a:tc>
                  <a:txBody>
                    <a:bodyPr/>
                    <a:lstStyle/>
                    <a:p>
                      <a:pPr marL="20955">
                        <a:lnSpc>
                          <a:spcPct val="100000"/>
                        </a:lnSpc>
                        <a:spcAft>
                          <a:spcPts val="0"/>
                        </a:spcAft>
                      </a:pPr>
                      <a:r>
                        <a:rPr lang="en-US" sz="2000" b="1" dirty="0">
                          <a:latin typeface="Times New Roman"/>
                          <a:ea typeface="Calibri"/>
                          <a:cs typeface="Times New Roman"/>
                        </a:rPr>
                        <a:t>Alice has put on weight.</a:t>
                      </a:r>
                      <a:endParaRPr lang="ru-RU" sz="20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kern="1200" dirty="0" smtClean="0">
                          <a:solidFill>
                            <a:schemeClr val="tx1"/>
                          </a:solidFill>
                          <a:latin typeface="+mn-lt"/>
                          <a:ea typeface="+mn-ea"/>
                          <a:cs typeface="+mn-cs"/>
                        </a:rPr>
                        <a:t>True/False/No information</a:t>
                      </a:r>
                      <a:endParaRPr lang="ru-RU" i="0" dirty="0" smtClean="0">
                        <a:solidFill>
                          <a:schemeClr val="tx1"/>
                        </a:solidFill>
                      </a:endParaRPr>
                    </a:p>
                    <a:p>
                      <a:endParaRPr lang="ru-RU" dirty="0"/>
                    </a:p>
                  </a:txBody>
                  <a:tcPr/>
                </a:tc>
              </a:tr>
              <a:tr h="542063">
                <a:tc>
                  <a:txBody>
                    <a:bodyPr/>
                    <a:lstStyle/>
                    <a:p>
                      <a:pPr>
                        <a:lnSpc>
                          <a:spcPct val="100000"/>
                        </a:lnSpc>
                      </a:pPr>
                      <a:r>
                        <a:rPr lang="ru-RU" sz="2000" dirty="0" smtClean="0"/>
                        <a:t>3</a:t>
                      </a:r>
                      <a:endParaRPr lang="ru-RU" sz="2000" dirty="0"/>
                    </a:p>
                  </a:txBody>
                  <a:tcPr/>
                </a:tc>
                <a:tc>
                  <a:txBody>
                    <a:bodyPr/>
                    <a:lstStyle/>
                    <a:p>
                      <a:pPr marL="457200" indent="-457200">
                        <a:lnSpc>
                          <a:spcPct val="100000"/>
                        </a:lnSpc>
                        <a:spcAft>
                          <a:spcPts val="0"/>
                        </a:spcAft>
                      </a:pPr>
                      <a:r>
                        <a:rPr lang="en-US" sz="2000" b="1" dirty="0">
                          <a:latin typeface="Times New Roman"/>
                          <a:ea typeface="Calibri"/>
                          <a:cs typeface="Times New Roman"/>
                        </a:rPr>
                        <a:t>Jane keeps to a diet.</a:t>
                      </a:r>
                      <a:endParaRPr lang="ru-RU" sz="20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kern="1200" dirty="0" smtClean="0">
                          <a:solidFill>
                            <a:schemeClr val="tx1"/>
                          </a:solidFill>
                          <a:latin typeface="+mn-lt"/>
                          <a:ea typeface="+mn-ea"/>
                          <a:cs typeface="+mn-cs"/>
                        </a:rPr>
                        <a:t>True/False/No information</a:t>
                      </a:r>
                      <a:endParaRPr lang="ru-RU" dirty="0"/>
                    </a:p>
                  </a:txBody>
                  <a:tcPr/>
                </a:tc>
              </a:tr>
              <a:tr h="542063">
                <a:tc>
                  <a:txBody>
                    <a:bodyPr/>
                    <a:lstStyle/>
                    <a:p>
                      <a:pPr>
                        <a:lnSpc>
                          <a:spcPct val="100000"/>
                        </a:lnSpc>
                      </a:pPr>
                      <a:r>
                        <a:rPr lang="ru-RU" sz="2000" dirty="0" smtClean="0"/>
                        <a:t>4</a:t>
                      </a:r>
                      <a:endParaRPr lang="ru-RU" sz="2000" dirty="0"/>
                    </a:p>
                  </a:txBody>
                  <a:tcPr/>
                </a:tc>
                <a:tc>
                  <a:txBody>
                    <a:bodyPr/>
                    <a:lstStyle/>
                    <a:p>
                      <a:pPr marL="457200" indent="-457200">
                        <a:lnSpc>
                          <a:spcPct val="100000"/>
                        </a:lnSpc>
                        <a:spcAft>
                          <a:spcPts val="0"/>
                        </a:spcAft>
                      </a:pPr>
                      <a:r>
                        <a:rPr lang="en-US" sz="2000" b="1" dirty="0">
                          <a:latin typeface="Times New Roman"/>
                          <a:ea typeface="Calibri"/>
                          <a:cs typeface="Times New Roman"/>
                        </a:rPr>
                        <a:t>Alice doesn’t take a lot of exercise.</a:t>
                      </a:r>
                      <a:endParaRPr lang="ru-RU" sz="20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kern="1200" dirty="0" smtClean="0">
                          <a:solidFill>
                            <a:schemeClr val="tx1"/>
                          </a:solidFill>
                          <a:latin typeface="+mn-lt"/>
                          <a:ea typeface="+mn-ea"/>
                          <a:cs typeface="+mn-cs"/>
                        </a:rPr>
                        <a:t>True/False/No information</a:t>
                      </a:r>
                      <a:endParaRPr lang="ru-RU" dirty="0"/>
                    </a:p>
                  </a:txBody>
                  <a:tcPr/>
                </a:tc>
              </a:tr>
              <a:tr h="542063">
                <a:tc>
                  <a:txBody>
                    <a:bodyPr/>
                    <a:lstStyle/>
                    <a:p>
                      <a:pPr>
                        <a:lnSpc>
                          <a:spcPct val="100000"/>
                        </a:lnSpc>
                      </a:pPr>
                      <a:r>
                        <a:rPr lang="ru-RU" sz="2000" dirty="0" smtClean="0"/>
                        <a:t>5</a:t>
                      </a:r>
                      <a:endParaRPr lang="ru-RU" sz="2000" dirty="0"/>
                    </a:p>
                  </a:txBody>
                  <a:tcPr/>
                </a:tc>
                <a:tc>
                  <a:txBody>
                    <a:bodyPr/>
                    <a:lstStyle/>
                    <a:p>
                      <a:pPr marL="457200" indent="-457200">
                        <a:lnSpc>
                          <a:spcPct val="100000"/>
                        </a:lnSpc>
                        <a:spcAft>
                          <a:spcPts val="0"/>
                        </a:spcAft>
                      </a:pPr>
                      <a:r>
                        <a:rPr lang="en-US" sz="2000" b="1" dirty="0">
                          <a:latin typeface="Times New Roman"/>
                          <a:ea typeface="Calibri"/>
                          <a:cs typeface="Times New Roman"/>
                        </a:rPr>
                        <a:t>Jane goes in for draughts.</a:t>
                      </a:r>
                      <a:endParaRPr lang="ru-RU" sz="20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kern="1200" dirty="0" smtClean="0">
                          <a:solidFill>
                            <a:schemeClr val="tx1"/>
                          </a:solidFill>
                          <a:latin typeface="+mn-lt"/>
                          <a:ea typeface="+mn-ea"/>
                          <a:cs typeface="+mn-cs"/>
                        </a:rPr>
                        <a:t>True/False/No information</a:t>
                      </a:r>
                      <a:endParaRPr lang="ru-RU" i="0" dirty="0">
                        <a:solidFill>
                          <a:schemeClr val="tx1"/>
                        </a:solidFill>
                      </a:endParaRPr>
                    </a:p>
                  </a:txBody>
                  <a:tcPr/>
                </a:tc>
              </a:tr>
              <a:tr h="542063">
                <a:tc>
                  <a:txBody>
                    <a:bodyPr/>
                    <a:lstStyle/>
                    <a:p>
                      <a:pPr>
                        <a:lnSpc>
                          <a:spcPct val="100000"/>
                        </a:lnSpc>
                      </a:pPr>
                      <a:r>
                        <a:rPr lang="ru-RU" sz="2000" dirty="0" smtClean="0"/>
                        <a:t>6</a:t>
                      </a:r>
                      <a:endParaRPr lang="ru-RU" sz="2000" dirty="0"/>
                    </a:p>
                  </a:txBody>
                  <a:tcPr/>
                </a:tc>
                <a:tc>
                  <a:txBody>
                    <a:bodyPr/>
                    <a:lstStyle/>
                    <a:p>
                      <a:pPr marL="457200" indent="-457200">
                        <a:lnSpc>
                          <a:spcPct val="100000"/>
                        </a:lnSpc>
                        <a:spcAft>
                          <a:spcPts val="0"/>
                        </a:spcAft>
                      </a:pPr>
                      <a:r>
                        <a:rPr lang="en-US" sz="2000" b="1" dirty="0">
                          <a:latin typeface="Times New Roman"/>
                          <a:ea typeface="Calibri"/>
                          <a:cs typeface="Times New Roman"/>
                        </a:rPr>
                        <a:t>Alice jogs in the evening.</a:t>
                      </a:r>
                      <a:endParaRPr lang="ru-RU" sz="20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kern="1200" dirty="0" smtClean="0">
                          <a:solidFill>
                            <a:schemeClr val="tx1"/>
                          </a:solidFill>
                          <a:latin typeface="+mn-lt"/>
                          <a:ea typeface="+mn-ea"/>
                          <a:cs typeface="+mn-cs"/>
                        </a:rPr>
                        <a:t>True/False/No information</a:t>
                      </a:r>
                      <a:endParaRPr lang="ru-RU" i="0" dirty="0" smtClean="0">
                        <a:solidFill>
                          <a:schemeClr val="tx1"/>
                        </a:solidFill>
                      </a:endParaRPr>
                    </a:p>
                  </a:txBody>
                  <a:tcPr/>
                </a:tc>
              </a:tr>
              <a:tr h="542063">
                <a:tc>
                  <a:txBody>
                    <a:bodyPr/>
                    <a:lstStyle/>
                    <a:p>
                      <a:pPr>
                        <a:lnSpc>
                          <a:spcPct val="100000"/>
                        </a:lnSpc>
                      </a:pPr>
                      <a:r>
                        <a:rPr lang="ru-RU" sz="2000" dirty="0" smtClean="0"/>
                        <a:t>7</a:t>
                      </a:r>
                      <a:endParaRPr lang="ru-RU" sz="2000" dirty="0"/>
                    </a:p>
                  </a:txBody>
                  <a:tcPr/>
                </a:tc>
                <a:tc>
                  <a:txBody>
                    <a:bodyPr/>
                    <a:lstStyle/>
                    <a:p>
                      <a:pPr marL="457200" indent="-457200">
                        <a:lnSpc>
                          <a:spcPct val="100000"/>
                        </a:lnSpc>
                        <a:spcAft>
                          <a:spcPts val="0"/>
                        </a:spcAft>
                      </a:pPr>
                      <a:r>
                        <a:rPr lang="en-US" sz="2000" b="1" dirty="0">
                          <a:latin typeface="Times New Roman"/>
                          <a:ea typeface="Calibri"/>
                          <a:cs typeface="Times New Roman"/>
                        </a:rPr>
                        <a:t>Alice doesn’t have much free time.</a:t>
                      </a:r>
                      <a:endParaRPr lang="ru-RU" sz="20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kern="1200" dirty="0" smtClean="0">
                          <a:solidFill>
                            <a:schemeClr val="tx1"/>
                          </a:solidFill>
                          <a:latin typeface="+mn-lt"/>
                          <a:ea typeface="+mn-ea"/>
                          <a:cs typeface="+mn-cs"/>
                        </a:rPr>
                        <a:t>True/False/No information</a:t>
                      </a:r>
                      <a:endParaRPr lang="ru-RU" dirty="0"/>
                    </a:p>
                  </a:txBody>
                  <a:tcPr/>
                </a:tc>
              </a:tr>
              <a:tr h="542063">
                <a:tc>
                  <a:txBody>
                    <a:bodyPr/>
                    <a:lstStyle/>
                    <a:p>
                      <a:pPr>
                        <a:lnSpc>
                          <a:spcPct val="100000"/>
                        </a:lnSpc>
                      </a:pPr>
                      <a:r>
                        <a:rPr lang="ru-RU" sz="2000" dirty="0" smtClean="0"/>
                        <a:t>8</a:t>
                      </a:r>
                      <a:endParaRPr lang="ru-RU" sz="2000" dirty="0"/>
                    </a:p>
                  </a:txBody>
                  <a:tcPr/>
                </a:tc>
                <a:tc>
                  <a:txBody>
                    <a:bodyPr/>
                    <a:lstStyle/>
                    <a:p>
                      <a:pPr>
                        <a:lnSpc>
                          <a:spcPct val="100000"/>
                        </a:lnSpc>
                        <a:spcAft>
                          <a:spcPts val="0"/>
                        </a:spcAft>
                      </a:pPr>
                      <a:r>
                        <a:rPr lang="en-US" sz="2000" b="1" dirty="0">
                          <a:latin typeface="Times New Roman"/>
                          <a:ea typeface="Calibri"/>
                          <a:cs typeface="Times New Roman"/>
                        </a:rPr>
                        <a:t> Alice rides a bike very well.</a:t>
                      </a:r>
                      <a:endParaRPr lang="ru-RU" sz="20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kern="1200" dirty="0" smtClean="0">
                          <a:solidFill>
                            <a:schemeClr val="tx1"/>
                          </a:solidFill>
                          <a:latin typeface="+mn-lt"/>
                          <a:ea typeface="+mn-ea"/>
                          <a:cs typeface="+mn-cs"/>
                        </a:rPr>
                        <a:t>True/False/No information</a:t>
                      </a:r>
                      <a:endParaRPr lang="ru-RU" dirty="0"/>
                    </a:p>
                  </a:txBody>
                  <a:tcPr/>
                </a:tc>
              </a:tr>
              <a:tr h="542063">
                <a:tc>
                  <a:txBody>
                    <a:bodyPr/>
                    <a:lstStyle/>
                    <a:p>
                      <a:pPr>
                        <a:lnSpc>
                          <a:spcPct val="100000"/>
                        </a:lnSpc>
                      </a:pPr>
                      <a:r>
                        <a:rPr lang="ru-RU" sz="2000" dirty="0" smtClean="0"/>
                        <a:t>9</a:t>
                      </a:r>
                      <a:endParaRPr lang="ru-RU" sz="2000" dirty="0"/>
                    </a:p>
                  </a:txBody>
                  <a:tcPr/>
                </a:tc>
                <a:tc>
                  <a:txBody>
                    <a:bodyPr/>
                    <a:lstStyle/>
                    <a:p>
                      <a:pPr marL="457200" indent="-457200">
                        <a:lnSpc>
                          <a:spcPct val="100000"/>
                        </a:lnSpc>
                        <a:spcAft>
                          <a:spcPts val="0"/>
                        </a:spcAft>
                      </a:pPr>
                      <a:r>
                        <a:rPr lang="en-US" sz="2000" b="1" dirty="0">
                          <a:latin typeface="Times New Roman"/>
                          <a:ea typeface="Calibri"/>
                          <a:cs typeface="Times New Roman"/>
                        </a:rPr>
                        <a:t>Jane likes sweets very much.</a:t>
                      </a:r>
                      <a:endParaRPr lang="ru-RU" sz="20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kern="1200" dirty="0" smtClean="0">
                          <a:solidFill>
                            <a:schemeClr val="tx1"/>
                          </a:solidFill>
                          <a:latin typeface="+mn-lt"/>
                          <a:ea typeface="+mn-ea"/>
                          <a:cs typeface="+mn-cs"/>
                        </a:rPr>
                        <a:t>True/False/No information</a:t>
                      </a:r>
                      <a:endParaRPr lang="ru-RU" dirty="0"/>
                    </a:p>
                  </a:txBody>
                  <a:tcPr/>
                </a:tc>
              </a:tr>
              <a:tr h="542063">
                <a:tc>
                  <a:txBody>
                    <a:bodyPr/>
                    <a:lstStyle/>
                    <a:p>
                      <a:pPr>
                        <a:lnSpc>
                          <a:spcPct val="100000"/>
                        </a:lnSpc>
                      </a:pPr>
                      <a:r>
                        <a:rPr lang="ru-RU" sz="2000" dirty="0" smtClean="0"/>
                        <a:t>10</a:t>
                      </a:r>
                      <a:endParaRPr lang="ru-RU" sz="2000" dirty="0"/>
                    </a:p>
                  </a:txBody>
                  <a:tcPr/>
                </a:tc>
                <a:tc>
                  <a:txBody>
                    <a:bodyPr/>
                    <a:lstStyle/>
                    <a:p>
                      <a:pPr marL="457200" indent="-457200">
                        <a:lnSpc>
                          <a:spcPct val="100000"/>
                        </a:lnSpc>
                        <a:spcAft>
                          <a:spcPts val="0"/>
                        </a:spcAft>
                      </a:pPr>
                      <a:r>
                        <a:rPr lang="en-US" sz="2000" b="1" dirty="0">
                          <a:latin typeface="Times New Roman"/>
                          <a:ea typeface="Calibri"/>
                          <a:cs typeface="Times New Roman"/>
                        </a:rPr>
                        <a:t>Alice hates martial arts.</a:t>
                      </a:r>
                      <a:endParaRPr lang="ru-RU" sz="20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kern="1200" dirty="0" smtClean="0">
                          <a:solidFill>
                            <a:schemeClr val="tx1"/>
                          </a:solidFill>
                          <a:latin typeface="+mn-lt"/>
                          <a:ea typeface="+mn-ea"/>
                          <a:cs typeface="+mn-cs"/>
                        </a:rPr>
                        <a:t>True/False/No information</a:t>
                      </a:r>
                      <a:endParaRPr lang="ru-RU" dirty="0"/>
                    </a:p>
                  </a:txBody>
                  <a:tcPr/>
                </a:tc>
              </a:tr>
            </a:tbl>
          </a:graphicData>
        </a:graphic>
      </p:graphicFrame>
      <p:sp>
        <p:nvSpPr>
          <p:cNvPr id="6" name="Управляющая кнопка: звук 5">
            <a:hlinkClick r:id="rId3" action="ppaction://program" highlightClick="1">
              <a:snd r:embed="rId2" name="applause.wav"/>
            </a:hlinkClick>
          </p:cNvPr>
          <p:cNvSpPr/>
          <p:nvPr/>
        </p:nvSpPr>
        <p:spPr>
          <a:xfrm>
            <a:off x="4286248" y="5143512"/>
            <a:ext cx="785818" cy="1285884"/>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338"/>
            <a:ext cx="8186766" cy="2368544"/>
          </a:xfrm>
        </p:spPr>
        <p:txBody>
          <a:bodyPr>
            <a:normAutofit fontScale="90000"/>
          </a:bodyPr>
          <a:lstStyle/>
          <a:p>
            <a:r>
              <a:rPr lang="ru-RU" sz="3200" b="1" dirty="0" smtClean="0">
                <a:solidFill>
                  <a:schemeClr val="lt1"/>
                </a:solidFill>
              </a:rPr>
              <a:t> </a:t>
            </a:r>
            <a:r>
              <a:rPr lang="en-US" sz="3200" b="1" dirty="0" smtClean="0">
                <a:solidFill>
                  <a:srgbClr val="C00000"/>
                </a:solidFill>
              </a:rPr>
              <a:t>I. Listen to the recording and say if the facts about  William Shakespeare  are </a:t>
            </a:r>
            <a:r>
              <a:rPr lang="en-US" sz="3200" b="1" i="1" dirty="0" smtClean="0">
                <a:solidFill>
                  <a:srgbClr val="C00000"/>
                </a:solidFill>
              </a:rPr>
              <a:t>true, false</a:t>
            </a:r>
            <a:r>
              <a:rPr lang="en-US" sz="3200" b="1" dirty="0" smtClean="0">
                <a:solidFill>
                  <a:srgbClr val="C00000"/>
                </a:solidFill>
              </a:rPr>
              <a:t> or </a:t>
            </a:r>
            <a:r>
              <a:rPr lang="en-US" sz="3200" b="1" i="1" dirty="0" smtClean="0">
                <a:solidFill>
                  <a:srgbClr val="C00000"/>
                </a:solidFill>
              </a:rPr>
              <a:t>not mentioned </a:t>
            </a:r>
            <a:r>
              <a:rPr lang="en-US" sz="3200" b="1" dirty="0" smtClean="0">
                <a:solidFill>
                  <a:srgbClr val="C00000"/>
                </a:solidFill>
              </a:rPr>
              <a:t>in it.</a:t>
            </a:r>
            <a:r>
              <a:rPr lang="ru-RU" sz="3200" dirty="0" smtClean="0">
                <a:solidFill>
                  <a:srgbClr val="C00000"/>
                </a:solidFill>
              </a:rPr>
              <a:t/>
            </a:r>
            <a:br>
              <a:rPr lang="ru-RU" sz="3200" dirty="0" smtClean="0">
                <a:solidFill>
                  <a:srgbClr val="C00000"/>
                </a:solidFill>
              </a:rPr>
            </a:br>
            <a:endParaRPr lang="ru-RU" dirty="0">
              <a:solidFill>
                <a:srgbClr val="C00000"/>
              </a:solidFill>
            </a:endParaRPr>
          </a:p>
        </p:txBody>
      </p:sp>
      <p:pic>
        <p:nvPicPr>
          <p:cNvPr id="2050" name="Picture 2" descr="C:\Users\Татьяна\Desktop\ОТКРЫТЫЙ УРОК\2013-2014\БЕНЬКО Е.И., СОПОВА Т.В\шекспир.jpg"/>
          <p:cNvPicPr>
            <a:picLocks noChangeAspect="1" noChangeArrowheads="1"/>
          </p:cNvPicPr>
          <p:nvPr/>
        </p:nvPicPr>
        <p:blipFill>
          <a:blip r:embed="rId2" cstate="print"/>
          <a:srcRect/>
          <a:stretch>
            <a:fillRect/>
          </a:stretch>
        </p:blipFill>
        <p:spPr bwMode="auto">
          <a:xfrm>
            <a:off x="2643174" y="1785926"/>
            <a:ext cx="3482315" cy="491946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0" y="1"/>
          <a:ext cx="9144000" cy="6711931"/>
        </p:xfrm>
        <a:graphic>
          <a:graphicData uri="http://schemas.openxmlformats.org/drawingml/2006/table">
            <a:tbl>
              <a:tblPr firstRow="1" bandRow="1">
                <a:tableStyleId>{5C22544A-7EE6-4342-B048-85BDC9FD1C3A}</a:tableStyleId>
              </a:tblPr>
              <a:tblGrid>
                <a:gridCol w="599606"/>
                <a:gridCol w="4871804"/>
                <a:gridCol w="3672590"/>
              </a:tblGrid>
              <a:tr h="1133702">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ru-RU" sz="2400" b="1" kern="1200" dirty="0" smtClean="0">
                          <a:solidFill>
                            <a:schemeClr val="lt1"/>
                          </a:solidFill>
                          <a:latin typeface="+mn-lt"/>
                          <a:ea typeface="+mn-ea"/>
                          <a:cs typeface="+mn-cs"/>
                        </a:rPr>
                        <a:t> </a:t>
                      </a:r>
                      <a:r>
                        <a:rPr kumimoji="0" lang="en-US" sz="2400" b="1" kern="1200" dirty="0" smtClean="0">
                          <a:solidFill>
                            <a:schemeClr val="lt1"/>
                          </a:solidFill>
                          <a:latin typeface="+mn-lt"/>
                          <a:ea typeface="+mn-ea"/>
                          <a:cs typeface="+mn-cs"/>
                        </a:rPr>
                        <a:t>I. Listen to the recording and say if the facts about  William Shakespeare  are </a:t>
                      </a:r>
                      <a:r>
                        <a:rPr kumimoji="0" lang="en-US" sz="2400" b="1" i="1" kern="1200" dirty="0" smtClean="0">
                          <a:solidFill>
                            <a:schemeClr val="lt1"/>
                          </a:solidFill>
                          <a:latin typeface="+mn-lt"/>
                          <a:ea typeface="+mn-ea"/>
                          <a:cs typeface="+mn-cs"/>
                        </a:rPr>
                        <a:t>true, false</a:t>
                      </a:r>
                      <a:r>
                        <a:rPr kumimoji="0" lang="en-US" sz="2400" b="1" kern="1200" dirty="0" smtClean="0">
                          <a:solidFill>
                            <a:schemeClr val="lt1"/>
                          </a:solidFill>
                          <a:latin typeface="+mn-lt"/>
                          <a:ea typeface="+mn-ea"/>
                          <a:cs typeface="+mn-cs"/>
                        </a:rPr>
                        <a:t> or </a:t>
                      </a:r>
                      <a:r>
                        <a:rPr kumimoji="0" lang="en-US" sz="2400" b="1" i="1" kern="1200" dirty="0" smtClean="0">
                          <a:solidFill>
                            <a:schemeClr val="lt1"/>
                          </a:solidFill>
                          <a:latin typeface="+mn-lt"/>
                          <a:ea typeface="+mn-ea"/>
                          <a:cs typeface="+mn-cs"/>
                        </a:rPr>
                        <a:t>not mentioned </a:t>
                      </a:r>
                      <a:r>
                        <a:rPr kumimoji="0" lang="en-US" sz="2400" b="1" kern="1200" dirty="0" smtClean="0">
                          <a:solidFill>
                            <a:schemeClr val="lt1"/>
                          </a:solidFill>
                          <a:latin typeface="+mn-lt"/>
                          <a:ea typeface="+mn-ea"/>
                          <a:cs typeface="+mn-cs"/>
                        </a:rPr>
                        <a:t>in it.</a:t>
                      </a:r>
                      <a:endParaRPr lang="ru-RU" sz="2400" dirty="0"/>
                    </a:p>
                  </a:txBody>
                  <a:tcPr/>
                </a:tc>
                <a:tc hMerge="1">
                  <a:txBody>
                    <a:bodyPr/>
                    <a:lstStyle/>
                    <a:p>
                      <a:endParaRPr lang="ru-RU" dirty="0"/>
                    </a:p>
                  </a:txBody>
                  <a:tcPr marL="68580" marR="68580" marT="0" marB="0"/>
                </a:tc>
                <a:tc hMerge="1">
                  <a:txBody>
                    <a:bodyPr/>
                    <a:lstStyle/>
                    <a:p>
                      <a:endParaRPr lang="ru-RU" dirty="0"/>
                    </a:p>
                  </a:txBody>
                  <a:tcPr/>
                </a:tc>
              </a:tr>
              <a:tr h="527773">
                <a:tc>
                  <a:txBody>
                    <a:bodyPr/>
                    <a:lstStyle/>
                    <a:p>
                      <a:pPr>
                        <a:lnSpc>
                          <a:spcPct val="100000"/>
                        </a:lnSpc>
                      </a:pPr>
                      <a:r>
                        <a:rPr lang="ru-RU" sz="2000" dirty="0" smtClean="0"/>
                        <a:t>1</a:t>
                      </a:r>
                      <a:endParaRPr lang="ru-RU" sz="2000" dirty="0"/>
                    </a:p>
                  </a:txBody>
                  <a:tcPr/>
                </a:tc>
                <a:tc>
                  <a:txBody>
                    <a:bodyPr/>
                    <a:lstStyle/>
                    <a:p>
                      <a:pPr marL="457200" indent="-457200">
                        <a:lnSpc>
                          <a:spcPct val="100000"/>
                        </a:lnSpc>
                        <a:spcAft>
                          <a:spcPts val="0"/>
                        </a:spcAft>
                      </a:pPr>
                      <a:r>
                        <a:rPr lang="en-US" sz="2000" b="1" dirty="0">
                          <a:latin typeface="Times New Roman"/>
                          <a:ea typeface="Calibri"/>
                          <a:cs typeface="Times New Roman"/>
                        </a:rPr>
                        <a:t>William Shakespeare was born in 1564.</a:t>
                      </a:r>
                      <a:endParaRPr lang="ru-RU" sz="20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kern="1200" dirty="0" smtClean="0">
                          <a:solidFill>
                            <a:schemeClr val="tx1"/>
                          </a:solidFill>
                          <a:latin typeface="+mn-lt"/>
                          <a:ea typeface="+mn-ea"/>
                          <a:cs typeface="+mn-cs"/>
                        </a:rPr>
                        <a:t>True/False/No information</a:t>
                      </a:r>
                      <a:endParaRPr lang="ru-RU" i="0" dirty="0">
                        <a:solidFill>
                          <a:schemeClr val="tx1"/>
                        </a:solidFill>
                      </a:endParaRPr>
                    </a:p>
                  </a:txBody>
                  <a:tcPr/>
                </a:tc>
              </a:tr>
              <a:tr h="581385">
                <a:tc>
                  <a:txBody>
                    <a:bodyPr/>
                    <a:lstStyle/>
                    <a:p>
                      <a:pPr>
                        <a:lnSpc>
                          <a:spcPct val="100000"/>
                        </a:lnSpc>
                      </a:pPr>
                      <a:r>
                        <a:rPr lang="ru-RU" sz="2000" dirty="0" smtClean="0"/>
                        <a:t>2</a:t>
                      </a:r>
                      <a:endParaRPr lang="ru-RU" sz="2000" dirty="0"/>
                    </a:p>
                  </a:txBody>
                  <a:tcPr/>
                </a:tc>
                <a:tc>
                  <a:txBody>
                    <a:bodyPr/>
                    <a:lstStyle/>
                    <a:p>
                      <a:pPr marL="20955">
                        <a:lnSpc>
                          <a:spcPct val="100000"/>
                        </a:lnSpc>
                        <a:spcAft>
                          <a:spcPts val="0"/>
                        </a:spcAft>
                      </a:pPr>
                      <a:r>
                        <a:rPr lang="en-US" sz="2000" b="1" dirty="0">
                          <a:latin typeface="Times New Roman"/>
                          <a:ea typeface="Calibri"/>
                          <a:cs typeface="Times New Roman"/>
                        </a:rPr>
                        <a:t>One of William’s grandfathers was a farmer.</a:t>
                      </a:r>
                      <a:endParaRPr lang="ru-RU" sz="20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kern="1200" dirty="0" smtClean="0">
                          <a:solidFill>
                            <a:schemeClr val="tx1"/>
                          </a:solidFill>
                          <a:latin typeface="+mn-lt"/>
                          <a:ea typeface="+mn-ea"/>
                          <a:cs typeface="+mn-cs"/>
                        </a:rPr>
                        <a:t>True/False/No information</a:t>
                      </a:r>
                      <a:endParaRPr lang="ru-RU" i="0" dirty="0" smtClean="0">
                        <a:solidFill>
                          <a:schemeClr val="tx1"/>
                        </a:solidFill>
                      </a:endParaRPr>
                    </a:p>
                  </a:txBody>
                  <a:tcPr/>
                </a:tc>
              </a:tr>
              <a:tr h="527773">
                <a:tc>
                  <a:txBody>
                    <a:bodyPr/>
                    <a:lstStyle/>
                    <a:p>
                      <a:pPr>
                        <a:lnSpc>
                          <a:spcPct val="100000"/>
                        </a:lnSpc>
                      </a:pPr>
                      <a:r>
                        <a:rPr lang="ru-RU" sz="2000" dirty="0" smtClean="0"/>
                        <a:t>3</a:t>
                      </a:r>
                      <a:endParaRPr lang="ru-RU" sz="2000" dirty="0"/>
                    </a:p>
                  </a:txBody>
                  <a:tcPr/>
                </a:tc>
                <a:tc>
                  <a:txBody>
                    <a:bodyPr/>
                    <a:lstStyle/>
                    <a:p>
                      <a:pPr marL="457200" indent="-457200">
                        <a:lnSpc>
                          <a:spcPct val="100000"/>
                        </a:lnSpc>
                        <a:spcAft>
                          <a:spcPts val="0"/>
                        </a:spcAft>
                      </a:pPr>
                      <a:r>
                        <a:rPr lang="en-US" sz="2000" b="1" dirty="0">
                          <a:latin typeface="Times New Roman"/>
                          <a:ea typeface="Calibri"/>
                          <a:cs typeface="Times New Roman"/>
                        </a:rPr>
                        <a:t>William’s family was not poor.</a:t>
                      </a:r>
                      <a:endParaRPr lang="ru-RU" sz="20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kern="1200" dirty="0" smtClean="0">
                          <a:solidFill>
                            <a:schemeClr val="tx1"/>
                          </a:solidFill>
                          <a:latin typeface="+mn-lt"/>
                          <a:ea typeface="+mn-ea"/>
                          <a:cs typeface="+mn-cs"/>
                        </a:rPr>
                        <a:t>True/False/No information</a:t>
                      </a:r>
                      <a:endParaRPr lang="ru-RU" dirty="0"/>
                    </a:p>
                  </a:txBody>
                  <a:tcPr/>
                </a:tc>
              </a:tr>
              <a:tr h="527773">
                <a:tc>
                  <a:txBody>
                    <a:bodyPr/>
                    <a:lstStyle/>
                    <a:p>
                      <a:pPr>
                        <a:lnSpc>
                          <a:spcPct val="100000"/>
                        </a:lnSpc>
                      </a:pPr>
                      <a:r>
                        <a:rPr lang="ru-RU" sz="2000" dirty="0" smtClean="0"/>
                        <a:t>4</a:t>
                      </a:r>
                      <a:endParaRPr lang="ru-RU" sz="2000" dirty="0"/>
                    </a:p>
                  </a:txBody>
                  <a:tcPr/>
                </a:tc>
                <a:tc>
                  <a:txBody>
                    <a:bodyPr/>
                    <a:lstStyle/>
                    <a:p>
                      <a:pPr marL="457200" indent="-457200">
                        <a:lnSpc>
                          <a:spcPct val="100000"/>
                        </a:lnSpc>
                        <a:spcAft>
                          <a:spcPts val="0"/>
                        </a:spcAft>
                      </a:pPr>
                      <a:r>
                        <a:rPr lang="en-US" sz="2000" b="1" dirty="0">
                          <a:latin typeface="Times New Roman"/>
                          <a:ea typeface="Calibri"/>
                          <a:cs typeface="Times New Roman"/>
                        </a:rPr>
                        <a:t>William went to a grammar school.</a:t>
                      </a:r>
                      <a:endParaRPr lang="ru-RU" sz="20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kern="1200" dirty="0" smtClean="0">
                          <a:solidFill>
                            <a:schemeClr val="tx1"/>
                          </a:solidFill>
                          <a:latin typeface="+mn-lt"/>
                          <a:ea typeface="+mn-ea"/>
                          <a:cs typeface="+mn-cs"/>
                        </a:rPr>
                        <a:t>True/False/No information</a:t>
                      </a:r>
                      <a:endParaRPr lang="ru-RU" dirty="0"/>
                    </a:p>
                  </a:txBody>
                  <a:tcPr/>
                </a:tc>
              </a:tr>
              <a:tr h="581385">
                <a:tc>
                  <a:txBody>
                    <a:bodyPr/>
                    <a:lstStyle/>
                    <a:p>
                      <a:pPr>
                        <a:lnSpc>
                          <a:spcPct val="100000"/>
                        </a:lnSpc>
                      </a:pPr>
                      <a:r>
                        <a:rPr lang="ru-RU" sz="2000" dirty="0" smtClean="0"/>
                        <a:t>5</a:t>
                      </a:r>
                      <a:endParaRPr lang="ru-RU" sz="2000" dirty="0"/>
                    </a:p>
                  </a:txBody>
                  <a:tcPr/>
                </a:tc>
                <a:tc>
                  <a:txBody>
                    <a:bodyPr/>
                    <a:lstStyle/>
                    <a:p>
                      <a:pPr marL="0" indent="0">
                        <a:lnSpc>
                          <a:spcPct val="100000"/>
                        </a:lnSpc>
                        <a:spcAft>
                          <a:spcPts val="0"/>
                        </a:spcAft>
                      </a:pPr>
                      <a:r>
                        <a:rPr lang="en-US" sz="2000" b="1">
                          <a:latin typeface="Times New Roman"/>
                          <a:ea typeface="Calibri"/>
                          <a:cs typeface="Times New Roman"/>
                        </a:rPr>
                        <a:t>In the 16</a:t>
                      </a:r>
                      <a:r>
                        <a:rPr lang="en-US" sz="2000" b="1" baseline="30000">
                          <a:latin typeface="Times New Roman"/>
                          <a:ea typeface="Calibri"/>
                          <a:cs typeface="Times New Roman"/>
                        </a:rPr>
                        <a:t>th</a:t>
                      </a:r>
                      <a:r>
                        <a:rPr lang="en-US" sz="2000" b="1">
                          <a:latin typeface="Times New Roman"/>
                          <a:ea typeface="Calibri"/>
                          <a:cs typeface="Times New Roman"/>
                        </a:rPr>
                        <a:t> century Stratford was a rather small town.</a:t>
                      </a:r>
                      <a:endParaRPr lang="ru-RU" sz="20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kern="1200" dirty="0" smtClean="0">
                          <a:solidFill>
                            <a:schemeClr val="tx1"/>
                          </a:solidFill>
                          <a:latin typeface="+mn-lt"/>
                          <a:ea typeface="+mn-ea"/>
                          <a:cs typeface="+mn-cs"/>
                        </a:rPr>
                        <a:t>True/False/No information</a:t>
                      </a:r>
                      <a:endParaRPr lang="ru-RU" i="0" dirty="0">
                        <a:solidFill>
                          <a:schemeClr val="tx1"/>
                        </a:solidFill>
                      </a:endParaRPr>
                    </a:p>
                  </a:txBody>
                  <a:tcPr/>
                </a:tc>
              </a:tr>
              <a:tr h="527773">
                <a:tc>
                  <a:txBody>
                    <a:bodyPr/>
                    <a:lstStyle/>
                    <a:p>
                      <a:pPr>
                        <a:lnSpc>
                          <a:spcPct val="100000"/>
                        </a:lnSpc>
                      </a:pPr>
                      <a:r>
                        <a:rPr lang="ru-RU" sz="2000" dirty="0" smtClean="0"/>
                        <a:t>6</a:t>
                      </a:r>
                      <a:endParaRPr lang="ru-RU" sz="2000" dirty="0"/>
                    </a:p>
                  </a:txBody>
                  <a:tcPr/>
                </a:tc>
                <a:tc>
                  <a:txBody>
                    <a:bodyPr/>
                    <a:lstStyle/>
                    <a:p>
                      <a:pPr marL="457200" indent="-457200">
                        <a:lnSpc>
                          <a:spcPct val="100000"/>
                        </a:lnSpc>
                        <a:spcAft>
                          <a:spcPts val="0"/>
                        </a:spcAft>
                      </a:pPr>
                      <a:r>
                        <a:rPr lang="en-US" sz="2000" b="1">
                          <a:latin typeface="Times New Roman"/>
                          <a:ea typeface="Calibri"/>
                          <a:cs typeface="Times New Roman"/>
                        </a:rPr>
                        <a:t>There were about 2,000 houses in it.</a:t>
                      </a:r>
                      <a:endParaRPr lang="ru-RU" sz="2000" b="1">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kern="1200" dirty="0" smtClean="0">
                          <a:solidFill>
                            <a:schemeClr val="tx1"/>
                          </a:solidFill>
                          <a:latin typeface="+mn-lt"/>
                          <a:ea typeface="+mn-ea"/>
                          <a:cs typeface="+mn-cs"/>
                        </a:rPr>
                        <a:t>True/False/No information</a:t>
                      </a:r>
                      <a:endParaRPr lang="ru-RU" i="0" dirty="0" smtClean="0">
                        <a:solidFill>
                          <a:schemeClr val="tx1"/>
                        </a:solidFill>
                      </a:endParaRPr>
                    </a:p>
                  </a:txBody>
                  <a:tcPr/>
                </a:tc>
              </a:tr>
              <a:tr h="527773">
                <a:tc>
                  <a:txBody>
                    <a:bodyPr/>
                    <a:lstStyle/>
                    <a:p>
                      <a:pPr>
                        <a:lnSpc>
                          <a:spcPct val="100000"/>
                        </a:lnSpc>
                      </a:pPr>
                      <a:r>
                        <a:rPr lang="ru-RU" sz="2000" dirty="0" smtClean="0"/>
                        <a:t>7</a:t>
                      </a:r>
                      <a:endParaRPr lang="ru-RU" sz="2000" dirty="0"/>
                    </a:p>
                  </a:txBody>
                  <a:tcPr/>
                </a:tc>
                <a:tc>
                  <a:txBody>
                    <a:bodyPr/>
                    <a:lstStyle/>
                    <a:p>
                      <a:pPr marL="457200" indent="-457200">
                        <a:lnSpc>
                          <a:spcPct val="100000"/>
                        </a:lnSpc>
                        <a:spcAft>
                          <a:spcPts val="0"/>
                        </a:spcAft>
                      </a:pPr>
                      <a:r>
                        <a:rPr lang="en-US" sz="2000" b="1" dirty="0">
                          <a:latin typeface="Times New Roman"/>
                          <a:ea typeface="Calibri"/>
                          <a:cs typeface="Times New Roman"/>
                        </a:rPr>
                        <a:t>Stratford stands on a river.</a:t>
                      </a:r>
                      <a:endParaRPr lang="ru-RU" sz="20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kern="1200" dirty="0" smtClean="0">
                          <a:solidFill>
                            <a:schemeClr val="tx1"/>
                          </a:solidFill>
                          <a:latin typeface="+mn-lt"/>
                          <a:ea typeface="+mn-ea"/>
                          <a:cs typeface="+mn-cs"/>
                        </a:rPr>
                        <a:t>True/False/No information</a:t>
                      </a:r>
                      <a:endParaRPr lang="ru-RU" dirty="0"/>
                    </a:p>
                  </a:txBody>
                  <a:tcPr/>
                </a:tc>
              </a:tr>
              <a:tr h="527773">
                <a:tc>
                  <a:txBody>
                    <a:bodyPr/>
                    <a:lstStyle/>
                    <a:p>
                      <a:pPr>
                        <a:lnSpc>
                          <a:spcPct val="100000"/>
                        </a:lnSpc>
                      </a:pPr>
                      <a:r>
                        <a:rPr lang="ru-RU" sz="2000" dirty="0" smtClean="0"/>
                        <a:t>8</a:t>
                      </a:r>
                      <a:endParaRPr lang="ru-RU" sz="2000" dirty="0"/>
                    </a:p>
                  </a:txBody>
                  <a:tcPr/>
                </a:tc>
                <a:tc>
                  <a:txBody>
                    <a:bodyPr/>
                    <a:lstStyle/>
                    <a:p>
                      <a:pPr marL="457200" indent="-457200">
                        <a:lnSpc>
                          <a:spcPct val="100000"/>
                        </a:lnSpc>
                        <a:spcAft>
                          <a:spcPts val="0"/>
                        </a:spcAft>
                      </a:pPr>
                      <a:r>
                        <a:rPr lang="en-US" sz="2000" b="1" dirty="0">
                          <a:latin typeface="Times New Roman"/>
                          <a:ea typeface="Calibri"/>
                          <a:cs typeface="Times New Roman"/>
                        </a:rPr>
                        <a:t>The name of the river is Avon.</a:t>
                      </a:r>
                      <a:endParaRPr lang="ru-RU" sz="20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kern="1200" dirty="0" smtClean="0">
                          <a:solidFill>
                            <a:schemeClr val="tx1"/>
                          </a:solidFill>
                          <a:latin typeface="+mn-lt"/>
                          <a:ea typeface="+mn-ea"/>
                          <a:cs typeface="+mn-cs"/>
                        </a:rPr>
                        <a:t>True/False/No information</a:t>
                      </a:r>
                      <a:endParaRPr lang="ru-RU" dirty="0"/>
                    </a:p>
                  </a:txBody>
                  <a:tcPr/>
                </a:tc>
              </a:tr>
              <a:tr h="527773">
                <a:tc>
                  <a:txBody>
                    <a:bodyPr/>
                    <a:lstStyle/>
                    <a:p>
                      <a:pPr>
                        <a:lnSpc>
                          <a:spcPct val="100000"/>
                        </a:lnSpc>
                      </a:pPr>
                      <a:r>
                        <a:rPr lang="ru-RU" sz="2000" dirty="0" smtClean="0"/>
                        <a:t>9</a:t>
                      </a:r>
                      <a:endParaRPr lang="ru-RU" sz="2000" dirty="0"/>
                    </a:p>
                  </a:txBody>
                  <a:tcPr/>
                </a:tc>
                <a:tc>
                  <a:txBody>
                    <a:bodyPr/>
                    <a:lstStyle/>
                    <a:p>
                      <a:pPr marL="457200" indent="-457200">
                        <a:lnSpc>
                          <a:spcPct val="100000"/>
                        </a:lnSpc>
                        <a:spcAft>
                          <a:spcPts val="0"/>
                        </a:spcAft>
                      </a:pPr>
                      <a:r>
                        <a:rPr lang="en-US" sz="2000" b="1">
                          <a:latin typeface="Times New Roman"/>
                          <a:ea typeface="Calibri"/>
                          <a:cs typeface="Times New Roman"/>
                        </a:rPr>
                        <a:t>Now Stratford is a tourist centre. </a:t>
                      </a:r>
                      <a:endParaRPr lang="ru-RU" sz="2000" b="1">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kern="1200" dirty="0" smtClean="0">
                          <a:solidFill>
                            <a:schemeClr val="tx1"/>
                          </a:solidFill>
                          <a:latin typeface="+mn-lt"/>
                          <a:ea typeface="+mn-ea"/>
                          <a:cs typeface="+mn-cs"/>
                        </a:rPr>
                        <a:t>True/False/No information</a:t>
                      </a:r>
                      <a:endParaRPr lang="ru-RU" dirty="0"/>
                    </a:p>
                  </a:txBody>
                  <a:tcPr/>
                </a:tc>
              </a:tr>
              <a:tr h="581385">
                <a:tc>
                  <a:txBody>
                    <a:bodyPr/>
                    <a:lstStyle/>
                    <a:p>
                      <a:pPr>
                        <a:lnSpc>
                          <a:spcPct val="100000"/>
                        </a:lnSpc>
                      </a:pPr>
                      <a:r>
                        <a:rPr lang="ru-RU" sz="2000" dirty="0" smtClean="0"/>
                        <a:t>10</a:t>
                      </a:r>
                      <a:endParaRPr lang="ru-RU" sz="2000" dirty="0"/>
                    </a:p>
                  </a:txBody>
                  <a:tcPr/>
                </a:tc>
                <a:tc>
                  <a:txBody>
                    <a:bodyPr/>
                    <a:lstStyle/>
                    <a:p>
                      <a:pPr marL="0" indent="0">
                        <a:lnSpc>
                          <a:spcPct val="100000"/>
                        </a:lnSpc>
                        <a:spcAft>
                          <a:spcPts val="0"/>
                        </a:spcAft>
                      </a:pPr>
                      <a:r>
                        <a:rPr lang="en-US" sz="2000" b="1" dirty="0">
                          <a:latin typeface="Times New Roman"/>
                          <a:ea typeface="Calibri"/>
                          <a:cs typeface="Times New Roman"/>
                        </a:rPr>
                        <a:t>The house where William Shakespeare was born is a museum now.</a:t>
                      </a:r>
                      <a:endParaRPr lang="ru-RU" sz="2000" b="1" dirty="0">
                        <a:latin typeface="Calibri"/>
                        <a:ea typeface="Calibri"/>
                        <a:cs typeface="Times New Roman"/>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800" b="1" i="0" kern="1200" dirty="0" smtClean="0">
                          <a:solidFill>
                            <a:schemeClr val="tx1"/>
                          </a:solidFill>
                          <a:latin typeface="+mn-lt"/>
                          <a:ea typeface="+mn-ea"/>
                          <a:cs typeface="+mn-cs"/>
                        </a:rPr>
                        <a:t>True/False/No information</a:t>
                      </a:r>
                      <a:endParaRPr lang="ru-RU" dirty="0"/>
                    </a:p>
                  </a:txBody>
                  <a:tcPr/>
                </a:tc>
              </a:tr>
            </a:tbl>
          </a:graphicData>
        </a:graphic>
      </p:graphicFrame>
      <p:sp>
        <p:nvSpPr>
          <p:cNvPr id="6" name="Управляющая кнопка: звук 5">
            <a:hlinkClick r:id="rId3" action="ppaction://program" highlightClick="1">
              <a:snd r:embed="rId2" name="applause.wav"/>
            </a:hlinkClick>
          </p:cNvPr>
          <p:cNvSpPr/>
          <p:nvPr/>
        </p:nvSpPr>
        <p:spPr>
          <a:xfrm>
            <a:off x="4714876" y="4714884"/>
            <a:ext cx="714380" cy="1143008"/>
          </a:xfrm>
          <a:prstGeom prst="actionButtonSou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28596" y="1000108"/>
            <a:ext cx="8358246" cy="1143000"/>
          </a:xfrm>
        </p:spPr>
        <p:txBody>
          <a:bodyPr>
            <a:noAutofit/>
          </a:bodyPr>
          <a:lstStyle/>
          <a:p>
            <a:pPr algn="ctr">
              <a:spcBef>
                <a:spcPts val="0"/>
              </a:spcBef>
              <a:defRPr/>
            </a:pPr>
            <a:r>
              <a:rPr lang="en-US" sz="3200" b="1" dirty="0" smtClean="0">
                <a:solidFill>
                  <a:srgbClr val="C00000"/>
                </a:solidFill>
              </a:rPr>
              <a:t>II. Spell and translate the words</a:t>
            </a:r>
            <a:r>
              <a:rPr lang="ru-RU" sz="3200" b="1" dirty="0" smtClean="0">
                <a:solidFill>
                  <a:srgbClr val="C00000"/>
                </a:solidFill>
              </a:rPr>
              <a:t/>
            </a:r>
            <a:br>
              <a:rPr lang="ru-RU" sz="3200" b="1" dirty="0" smtClean="0">
                <a:solidFill>
                  <a:srgbClr val="C00000"/>
                </a:solidFill>
              </a:rPr>
            </a:br>
            <a:r>
              <a:rPr lang="ru-RU" sz="3200" dirty="0" smtClean="0">
                <a:solidFill>
                  <a:srgbClr val="C00000"/>
                </a:solidFill>
              </a:rPr>
              <a:t/>
            </a:r>
            <a:br>
              <a:rPr lang="ru-RU" sz="3200" dirty="0" smtClean="0">
                <a:solidFill>
                  <a:srgbClr val="C00000"/>
                </a:solidFill>
              </a:rPr>
            </a:br>
            <a:endParaRPr lang="ru-RU" sz="3200" dirty="0">
              <a:solidFill>
                <a:srgbClr val="C00000"/>
              </a:solidFill>
            </a:endParaRPr>
          </a:p>
        </p:txBody>
      </p:sp>
      <p:sp>
        <p:nvSpPr>
          <p:cNvPr id="6" name="Текст 5"/>
          <p:cNvSpPr>
            <a:spLocks noGrp="1"/>
          </p:cNvSpPr>
          <p:nvPr>
            <p:ph type="body" sz="quarter" idx="1"/>
          </p:nvPr>
        </p:nvSpPr>
        <p:spPr/>
        <p:txBody>
          <a:bodyPr/>
          <a:lstStyle/>
          <a:p>
            <a:pPr algn="ctr"/>
            <a:r>
              <a:rPr lang="en-US" sz="3600" dirty="0" smtClean="0"/>
              <a:t>VARIANT 1</a:t>
            </a:r>
            <a:endParaRPr lang="ru-RU" sz="3600" dirty="0"/>
          </a:p>
        </p:txBody>
      </p:sp>
      <p:sp>
        <p:nvSpPr>
          <p:cNvPr id="13" name="Текст 5"/>
          <p:cNvSpPr>
            <a:spLocks noGrp="1"/>
          </p:cNvSpPr>
          <p:nvPr>
            <p:ph type="body" sz="quarter" idx="1"/>
          </p:nvPr>
        </p:nvSpPr>
        <p:spPr>
          <a:xfrm>
            <a:off x="4357686" y="1571612"/>
            <a:ext cx="3657600" cy="658368"/>
          </a:xfrm>
        </p:spPr>
        <p:txBody>
          <a:bodyPr/>
          <a:lstStyle/>
          <a:p>
            <a:pPr algn="ctr"/>
            <a:r>
              <a:rPr lang="en-US" sz="3600" dirty="0" smtClean="0"/>
              <a:t>VARIANT 2</a:t>
            </a:r>
            <a:endParaRPr lang="ru-RU" sz="3600" dirty="0"/>
          </a:p>
        </p:txBody>
      </p:sp>
      <p:sp>
        <p:nvSpPr>
          <p:cNvPr id="15" name="Содержимое 4"/>
          <p:cNvSpPr>
            <a:spLocks noGrp="1"/>
          </p:cNvSpPr>
          <p:nvPr>
            <p:ph sz="quarter" idx="4"/>
          </p:nvPr>
        </p:nvSpPr>
        <p:spPr>
          <a:xfrm>
            <a:off x="214282" y="2428868"/>
            <a:ext cx="4000528" cy="4429132"/>
          </a:xfrm>
        </p:spPr>
        <p:txBody>
          <a:bodyPr>
            <a:normAutofit lnSpcReduction="10000"/>
          </a:bodyPr>
          <a:lstStyle/>
          <a:p>
            <a:pPr fontAlgn="t">
              <a:buNone/>
            </a:pPr>
            <a:r>
              <a:rPr lang="en-US" b="1" dirty="0" smtClean="0"/>
              <a:t>1. [ˈ</a:t>
            </a:r>
            <a:r>
              <a:rPr lang="en-US" b="1" dirty="0" err="1" smtClean="0"/>
              <a:t>ru:d</a:t>
            </a:r>
            <a:r>
              <a:rPr lang="en-US" b="1" dirty="0" smtClean="0"/>
              <a:t>]</a:t>
            </a:r>
            <a:endParaRPr lang="ru-RU" b="1" dirty="0" smtClean="0"/>
          </a:p>
          <a:p>
            <a:pPr fontAlgn="t">
              <a:buNone/>
            </a:pPr>
            <a:r>
              <a:rPr lang="en-US" b="1" dirty="0" smtClean="0"/>
              <a:t>2. [ˈ</a:t>
            </a:r>
            <a:r>
              <a:rPr lang="en-US" b="1" dirty="0" err="1" smtClean="0"/>
              <a:t>ba:gin</a:t>
            </a:r>
            <a:r>
              <a:rPr lang="en-US" b="1" dirty="0" smtClean="0"/>
              <a:t>]</a:t>
            </a:r>
            <a:endParaRPr lang="ru-RU" b="1" dirty="0" smtClean="0"/>
          </a:p>
          <a:p>
            <a:pPr fontAlgn="t">
              <a:buNone/>
            </a:pPr>
            <a:r>
              <a:rPr lang="en-US" b="1" dirty="0" smtClean="0"/>
              <a:t>3. [</a:t>
            </a:r>
            <a:r>
              <a:rPr lang="ru-RU" b="1" dirty="0" err="1" smtClean="0"/>
              <a:t>р</a:t>
            </a:r>
            <a:r>
              <a:rPr lang="en-US" b="1" dirty="0" err="1" smtClean="0"/>
              <a:t>æʧ</a:t>
            </a:r>
            <a:r>
              <a:rPr lang="en-US" b="1" dirty="0" smtClean="0"/>
              <a:t>]</a:t>
            </a:r>
            <a:endParaRPr lang="ru-RU" b="1" dirty="0" smtClean="0"/>
          </a:p>
          <a:p>
            <a:pPr fontAlgn="t">
              <a:buNone/>
            </a:pPr>
            <a:r>
              <a:rPr lang="en-US" b="1" dirty="0" smtClean="0"/>
              <a:t>4. [</a:t>
            </a:r>
            <a:r>
              <a:rPr lang="en-US" b="1" dirty="0" err="1" smtClean="0"/>
              <a:t>neibəhu</a:t>
            </a:r>
            <a:r>
              <a:rPr lang="ru-RU" b="1" dirty="0" smtClean="0"/>
              <a:t>:</a:t>
            </a:r>
            <a:r>
              <a:rPr lang="en-US" b="1" dirty="0" smtClean="0"/>
              <a:t>d]</a:t>
            </a:r>
            <a:endParaRPr lang="ru-RU" b="1" dirty="0" smtClean="0"/>
          </a:p>
          <a:p>
            <a:pPr fontAlgn="t">
              <a:buNone/>
            </a:pPr>
            <a:r>
              <a:rPr lang="en-US" b="1" dirty="0" smtClean="0"/>
              <a:t>5. [</a:t>
            </a:r>
            <a:r>
              <a:rPr lang="en-US" b="1" dirty="0" err="1" smtClean="0"/>
              <a:t>rıˈpeə</a:t>
            </a:r>
            <a:r>
              <a:rPr lang="en-US" b="1" dirty="0" smtClean="0"/>
              <a:t>]</a:t>
            </a:r>
            <a:endParaRPr lang="ru-RU" b="1" dirty="0" smtClean="0"/>
          </a:p>
          <a:p>
            <a:pPr fontAlgn="t">
              <a:buNone/>
            </a:pPr>
            <a:r>
              <a:rPr lang="en-US" b="1" dirty="0" smtClean="0"/>
              <a:t>6. [ˈ</a:t>
            </a:r>
            <a:r>
              <a:rPr lang="en-US" b="1" dirty="0" err="1" smtClean="0"/>
              <a:t>fılƟı</a:t>
            </a:r>
            <a:r>
              <a:rPr lang="en-US" b="1" dirty="0" smtClean="0"/>
              <a:t>]</a:t>
            </a:r>
            <a:endParaRPr lang="ru-RU" b="1" dirty="0" smtClean="0"/>
          </a:p>
          <a:p>
            <a:pPr fontAlgn="t">
              <a:buNone/>
            </a:pPr>
            <a:r>
              <a:rPr lang="en-US" b="1" dirty="0" smtClean="0"/>
              <a:t>7. [</a:t>
            </a:r>
            <a:r>
              <a:rPr lang="en-US" b="1" dirty="0" err="1" smtClean="0"/>
              <a:t>dril</a:t>
            </a:r>
            <a:r>
              <a:rPr lang="en-US" b="1" dirty="0" smtClean="0"/>
              <a:t>]</a:t>
            </a:r>
            <a:endParaRPr lang="ru-RU" b="1" dirty="0" smtClean="0"/>
          </a:p>
          <a:p>
            <a:pPr fontAlgn="t">
              <a:buNone/>
            </a:pPr>
            <a:r>
              <a:rPr lang="en-US" b="1" dirty="0" smtClean="0"/>
              <a:t>8. [ˈ</a:t>
            </a:r>
            <a:r>
              <a:rPr lang="en-US" b="1" dirty="0" err="1" smtClean="0"/>
              <a:t>spɒıl</a:t>
            </a:r>
            <a:r>
              <a:rPr lang="en-US" b="1" dirty="0" smtClean="0"/>
              <a:t>]</a:t>
            </a:r>
            <a:endParaRPr lang="ru-RU" b="1" dirty="0" smtClean="0"/>
          </a:p>
          <a:p>
            <a:pPr fontAlgn="t">
              <a:buNone/>
            </a:pPr>
            <a:r>
              <a:rPr lang="en-US" b="1" dirty="0" smtClean="0"/>
              <a:t>9. [ˈ</a:t>
            </a:r>
            <a:r>
              <a:rPr lang="en-US" b="1" dirty="0" err="1" smtClean="0"/>
              <a:t>fʌsı</a:t>
            </a:r>
            <a:r>
              <a:rPr lang="en-US" b="1" dirty="0" smtClean="0"/>
              <a:t>]</a:t>
            </a:r>
            <a:endParaRPr lang="ru-RU" b="1" dirty="0" smtClean="0"/>
          </a:p>
          <a:p>
            <a:pPr fontAlgn="t">
              <a:buNone/>
            </a:pPr>
            <a:r>
              <a:rPr lang="en-US" b="1" dirty="0" smtClean="0"/>
              <a:t>10. [</a:t>
            </a:r>
            <a:r>
              <a:rPr lang="en-US" b="1" dirty="0" err="1" smtClean="0"/>
              <a:t>dısəˈpoint</a:t>
            </a:r>
            <a:r>
              <a:rPr lang="en-US" b="1" dirty="0" smtClean="0"/>
              <a:t>]</a:t>
            </a:r>
            <a:endParaRPr lang="ru-RU" b="1" dirty="0" smtClean="0"/>
          </a:p>
          <a:p>
            <a:endParaRPr lang="ru-RU" dirty="0"/>
          </a:p>
        </p:txBody>
      </p:sp>
      <p:sp>
        <p:nvSpPr>
          <p:cNvPr id="16" name="Содержимое 4"/>
          <p:cNvSpPr>
            <a:spLocks noGrp="1"/>
          </p:cNvSpPr>
          <p:nvPr>
            <p:ph sz="quarter" idx="4"/>
          </p:nvPr>
        </p:nvSpPr>
        <p:spPr>
          <a:xfrm>
            <a:off x="4572000" y="2285992"/>
            <a:ext cx="4014790" cy="4572008"/>
          </a:xfrm>
        </p:spPr>
        <p:txBody>
          <a:bodyPr>
            <a:normAutofit/>
          </a:bodyPr>
          <a:lstStyle/>
          <a:p>
            <a:pPr>
              <a:buNone/>
            </a:pPr>
            <a:r>
              <a:rPr lang="en-US" b="1" dirty="0" smtClean="0"/>
              <a:t>1. [ˈ</a:t>
            </a:r>
            <a:r>
              <a:rPr lang="en-US" b="1" dirty="0" err="1" smtClean="0"/>
              <a:t>rıəlaız</a:t>
            </a:r>
            <a:r>
              <a:rPr lang="en-US" b="1" dirty="0" smtClean="0"/>
              <a:t>]</a:t>
            </a:r>
            <a:endParaRPr lang="ru-RU" b="1" dirty="0" smtClean="0"/>
          </a:p>
          <a:p>
            <a:pPr>
              <a:buNone/>
            </a:pPr>
            <a:r>
              <a:rPr lang="en-US" b="1" dirty="0" smtClean="0"/>
              <a:t>2. [ˈ</a:t>
            </a:r>
            <a:r>
              <a:rPr lang="en-US" b="1" dirty="0" err="1" smtClean="0"/>
              <a:t>prɒmıs</a:t>
            </a:r>
            <a:r>
              <a:rPr lang="en-US" b="1" dirty="0" smtClean="0"/>
              <a:t>]</a:t>
            </a:r>
            <a:endParaRPr lang="ru-RU" b="1" dirty="0" smtClean="0"/>
          </a:p>
          <a:p>
            <a:pPr>
              <a:buNone/>
            </a:pPr>
            <a:r>
              <a:rPr lang="en-US" b="1" dirty="0" smtClean="0"/>
              <a:t>3. [ˈ</a:t>
            </a:r>
            <a:r>
              <a:rPr lang="en-US" b="1" dirty="0" err="1" smtClean="0"/>
              <a:t>ʧætəbɒks</a:t>
            </a:r>
            <a:r>
              <a:rPr lang="en-US" b="1" dirty="0" smtClean="0"/>
              <a:t>]</a:t>
            </a:r>
            <a:endParaRPr lang="ru-RU" b="1" dirty="0" smtClean="0"/>
          </a:p>
          <a:p>
            <a:pPr>
              <a:buNone/>
            </a:pPr>
            <a:r>
              <a:rPr lang="en-US" b="1" dirty="0" smtClean="0"/>
              <a:t>4. [ˈ</a:t>
            </a:r>
            <a:r>
              <a:rPr lang="en-US" b="1" dirty="0" err="1" smtClean="0"/>
              <a:t>despərət</a:t>
            </a:r>
            <a:r>
              <a:rPr lang="en-US" b="1" dirty="0" smtClean="0"/>
              <a:t>]</a:t>
            </a:r>
            <a:endParaRPr lang="ru-RU" b="1" dirty="0" smtClean="0"/>
          </a:p>
          <a:p>
            <a:pPr>
              <a:buNone/>
            </a:pPr>
            <a:r>
              <a:rPr lang="en-US" b="1" dirty="0" smtClean="0"/>
              <a:t>5. [</a:t>
            </a:r>
            <a:r>
              <a:rPr lang="en-US" b="1" dirty="0" err="1" smtClean="0"/>
              <a:t>inˈtɜ:prıtə</a:t>
            </a:r>
            <a:r>
              <a:rPr lang="en-US" b="1" dirty="0" smtClean="0"/>
              <a:t>]</a:t>
            </a:r>
            <a:endParaRPr lang="ru-RU" b="1" dirty="0" smtClean="0"/>
          </a:p>
          <a:p>
            <a:pPr>
              <a:buNone/>
            </a:pPr>
            <a:r>
              <a:rPr lang="en-US" b="1" dirty="0" smtClean="0"/>
              <a:t>6. [ˈ</a:t>
            </a:r>
            <a:r>
              <a:rPr lang="en-US" b="1" dirty="0" err="1" smtClean="0"/>
              <a:t>fılƟı</a:t>
            </a:r>
            <a:r>
              <a:rPr lang="en-US" b="1" dirty="0" smtClean="0"/>
              <a:t>]</a:t>
            </a:r>
            <a:endParaRPr lang="ru-RU" b="1" dirty="0" smtClean="0"/>
          </a:p>
          <a:p>
            <a:pPr>
              <a:buNone/>
            </a:pPr>
            <a:r>
              <a:rPr lang="en-US" b="1" dirty="0" smtClean="0"/>
              <a:t>7. [</a:t>
            </a:r>
            <a:r>
              <a:rPr lang="en-US" b="1" dirty="0" err="1" smtClean="0"/>
              <a:t>drɒp</a:t>
            </a:r>
            <a:r>
              <a:rPr lang="en-US" b="1" dirty="0" smtClean="0"/>
              <a:t>]</a:t>
            </a:r>
            <a:endParaRPr lang="ru-RU" b="1" dirty="0" smtClean="0"/>
          </a:p>
          <a:p>
            <a:pPr>
              <a:buNone/>
            </a:pPr>
            <a:r>
              <a:rPr lang="en-US" b="1" dirty="0" smtClean="0"/>
              <a:t>8. [ˈ</a:t>
            </a:r>
            <a:r>
              <a:rPr lang="en-US" b="1" dirty="0" err="1" smtClean="0"/>
              <a:t>spɒıl</a:t>
            </a:r>
            <a:r>
              <a:rPr lang="en-US" b="1" dirty="0" smtClean="0"/>
              <a:t>]</a:t>
            </a:r>
            <a:endParaRPr lang="ru-RU" b="1" dirty="0" smtClean="0"/>
          </a:p>
          <a:p>
            <a:pPr>
              <a:buNone/>
            </a:pPr>
            <a:r>
              <a:rPr lang="en-US" b="1" dirty="0" smtClean="0"/>
              <a:t>9. [ˈ</a:t>
            </a:r>
            <a:r>
              <a:rPr lang="en-US" b="1" dirty="0" err="1" smtClean="0"/>
              <a:t>fʌsı</a:t>
            </a:r>
            <a:r>
              <a:rPr lang="en-US" b="1" dirty="0" smtClean="0"/>
              <a:t>]</a:t>
            </a:r>
            <a:endParaRPr lang="ru-RU" b="1" dirty="0" smtClean="0"/>
          </a:p>
          <a:p>
            <a:pPr>
              <a:buNone/>
            </a:pPr>
            <a:r>
              <a:rPr lang="en-US" b="1" dirty="0" smtClean="0"/>
              <a:t>10. [</a:t>
            </a:r>
            <a:r>
              <a:rPr lang="en-US" b="1" dirty="0" err="1" smtClean="0"/>
              <a:t>rıˈgret</a:t>
            </a:r>
            <a:r>
              <a:rPr lang="en-US" b="1" dirty="0" smtClean="0"/>
              <a:t>]</a:t>
            </a:r>
            <a:endParaRPr lang="ru-RU" b="1" dirty="0" smtClean="0"/>
          </a:p>
          <a:p>
            <a:endParaRPr lang="ru-RU"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28596" y="1000108"/>
            <a:ext cx="8358246" cy="1143000"/>
          </a:xfrm>
        </p:spPr>
        <p:txBody>
          <a:bodyPr>
            <a:noAutofit/>
          </a:bodyPr>
          <a:lstStyle/>
          <a:p>
            <a:pPr algn="ctr">
              <a:spcBef>
                <a:spcPts val="0"/>
              </a:spcBef>
              <a:defRPr/>
            </a:pPr>
            <a:r>
              <a:rPr lang="en-US" sz="3200" b="1" dirty="0" smtClean="0">
                <a:solidFill>
                  <a:srgbClr val="C00000"/>
                </a:solidFill>
              </a:rPr>
              <a:t>III.</a:t>
            </a:r>
            <a:r>
              <a:rPr lang="en-US" sz="3200" b="1" dirty="0" smtClean="0"/>
              <a:t> </a:t>
            </a:r>
            <a:r>
              <a:rPr lang="en-US" sz="3200" b="1" dirty="0" smtClean="0">
                <a:solidFill>
                  <a:srgbClr val="C00000"/>
                </a:solidFill>
              </a:rPr>
              <a:t>Social English, idioms: </a:t>
            </a:r>
            <a:br>
              <a:rPr lang="en-US" sz="3200" b="1" dirty="0" smtClean="0">
                <a:solidFill>
                  <a:srgbClr val="C00000"/>
                </a:solidFill>
              </a:rPr>
            </a:br>
            <a:r>
              <a:rPr lang="en-US" sz="3200" b="1" dirty="0" smtClean="0">
                <a:solidFill>
                  <a:srgbClr val="C00000"/>
                </a:solidFill>
              </a:rPr>
              <a:t>Choose the correct answer </a:t>
            </a:r>
            <a:r>
              <a:rPr lang="ru-RU" sz="3200" b="1" dirty="0" smtClean="0">
                <a:solidFill>
                  <a:srgbClr val="C00000"/>
                </a:solidFill>
              </a:rPr>
              <a:t/>
            </a:r>
            <a:br>
              <a:rPr lang="ru-RU" sz="3200" b="1" dirty="0" smtClean="0">
                <a:solidFill>
                  <a:srgbClr val="C00000"/>
                </a:solidFill>
              </a:rPr>
            </a:br>
            <a:r>
              <a:rPr lang="ru-RU" sz="3200" dirty="0" smtClean="0">
                <a:solidFill>
                  <a:srgbClr val="C00000"/>
                </a:solidFill>
              </a:rPr>
              <a:t/>
            </a:r>
            <a:br>
              <a:rPr lang="ru-RU" sz="3200" dirty="0" smtClean="0">
                <a:solidFill>
                  <a:srgbClr val="C00000"/>
                </a:solidFill>
              </a:rPr>
            </a:br>
            <a:endParaRPr lang="ru-RU" sz="3200" dirty="0">
              <a:solidFill>
                <a:srgbClr val="C00000"/>
              </a:solidFill>
            </a:endParaRPr>
          </a:p>
        </p:txBody>
      </p:sp>
      <p:sp>
        <p:nvSpPr>
          <p:cNvPr id="6" name="Текст 5"/>
          <p:cNvSpPr>
            <a:spLocks noGrp="1"/>
          </p:cNvSpPr>
          <p:nvPr>
            <p:ph type="body" sz="quarter" idx="1"/>
          </p:nvPr>
        </p:nvSpPr>
        <p:spPr>
          <a:xfrm>
            <a:off x="500034" y="1285860"/>
            <a:ext cx="3657600" cy="658368"/>
          </a:xfrm>
        </p:spPr>
        <p:txBody>
          <a:bodyPr/>
          <a:lstStyle/>
          <a:p>
            <a:pPr algn="ctr"/>
            <a:r>
              <a:rPr lang="en-US" sz="3600" dirty="0" smtClean="0"/>
              <a:t>VARIANT 1</a:t>
            </a:r>
            <a:endParaRPr lang="ru-RU" sz="3600" dirty="0"/>
          </a:p>
        </p:txBody>
      </p:sp>
      <p:sp>
        <p:nvSpPr>
          <p:cNvPr id="13" name="Текст 5"/>
          <p:cNvSpPr>
            <a:spLocks noGrp="1"/>
          </p:cNvSpPr>
          <p:nvPr>
            <p:ph type="body" sz="quarter" idx="1"/>
          </p:nvPr>
        </p:nvSpPr>
        <p:spPr>
          <a:xfrm>
            <a:off x="4286248" y="1285860"/>
            <a:ext cx="3657600" cy="658368"/>
          </a:xfrm>
        </p:spPr>
        <p:txBody>
          <a:bodyPr/>
          <a:lstStyle/>
          <a:p>
            <a:pPr algn="ctr"/>
            <a:r>
              <a:rPr lang="en-US" sz="3600" dirty="0" smtClean="0"/>
              <a:t>VARIANT 2</a:t>
            </a:r>
            <a:endParaRPr lang="ru-RU" sz="3600" dirty="0"/>
          </a:p>
        </p:txBody>
      </p:sp>
      <p:sp>
        <p:nvSpPr>
          <p:cNvPr id="15" name="Содержимое 4"/>
          <p:cNvSpPr>
            <a:spLocks noGrp="1"/>
          </p:cNvSpPr>
          <p:nvPr>
            <p:ph sz="quarter" idx="4"/>
          </p:nvPr>
        </p:nvSpPr>
        <p:spPr>
          <a:xfrm>
            <a:off x="4500562" y="2214554"/>
            <a:ext cx="4286280" cy="4429132"/>
          </a:xfrm>
        </p:spPr>
        <p:txBody>
          <a:bodyPr>
            <a:noAutofit/>
          </a:bodyPr>
          <a:lstStyle/>
          <a:p>
            <a:pPr>
              <a:buNone/>
            </a:pPr>
            <a:r>
              <a:rPr lang="en-US" sz="2800" b="1" u="sng" dirty="0" smtClean="0"/>
              <a:t>1. – Can you help me? I wonder when…</a:t>
            </a:r>
          </a:p>
          <a:p>
            <a:r>
              <a:rPr lang="en-US" sz="2800" b="1" dirty="0" smtClean="0"/>
              <a:t>a) – That’s a very interesting question.</a:t>
            </a:r>
            <a:endParaRPr lang="ru-RU" sz="2800" b="1" dirty="0" smtClean="0"/>
          </a:p>
          <a:p>
            <a:r>
              <a:rPr lang="en-US" sz="2800" b="1" dirty="0" smtClean="0"/>
              <a:t>b) – I’m sorry I’m late.</a:t>
            </a:r>
            <a:endParaRPr lang="ru-RU" sz="2800" b="1" dirty="0" smtClean="0"/>
          </a:p>
          <a:p>
            <a:r>
              <a:rPr lang="en-US" sz="2800" b="1" dirty="0" smtClean="0"/>
              <a:t>c) – Certainly. (Sure)</a:t>
            </a:r>
            <a:endParaRPr lang="ru-RU" sz="2800" b="1" dirty="0"/>
          </a:p>
        </p:txBody>
      </p:sp>
      <p:sp>
        <p:nvSpPr>
          <p:cNvPr id="16" name="Содержимое 4"/>
          <p:cNvSpPr>
            <a:spLocks noGrp="1"/>
          </p:cNvSpPr>
          <p:nvPr>
            <p:ph sz="quarter" idx="4"/>
          </p:nvPr>
        </p:nvSpPr>
        <p:spPr>
          <a:xfrm>
            <a:off x="285720" y="2285992"/>
            <a:ext cx="4357718" cy="4786322"/>
          </a:xfrm>
        </p:spPr>
        <p:txBody>
          <a:bodyPr>
            <a:normAutofit/>
          </a:bodyPr>
          <a:lstStyle/>
          <a:p>
            <a:pPr>
              <a:buNone/>
            </a:pPr>
            <a:r>
              <a:rPr lang="en-US" b="1" dirty="0" smtClean="0"/>
              <a:t>	</a:t>
            </a:r>
            <a:r>
              <a:rPr lang="en-US" sz="2800" b="1" u="sng" dirty="0" smtClean="0"/>
              <a:t>1.  I’m awfully sorry, I’ve broken a cup.</a:t>
            </a:r>
            <a:endParaRPr lang="ru-RU" sz="2800" b="1" dirty="0" smtClean="0"/>
          </a:p>
          <a:p>
            <a:r>
              <a:rPr lang="en-US" sz="2800" b="1" dirty="0" smtClean="0"/>
              <a:t>a) I’m glad you enjoyed it.  </a:t>
            </a:r>
            <a:endParaRPr lang="ru-RU" sz="2800" b="1" dirty="0" smtClean="0"/>
          </a:p>
          <a:p>
            <a:r>
              <a:rPr lang="en-US" sz="2800" b="1" dirty="0" smtClean="0"/>
              <a:t> b)   Congratulations.     </a:t>
            </a:r>
            <a:endParaRPr lang="ru-RU" sz="2800" b="1" dirty="0" smtClean="0"/>
          </a:p>
          <a:p>
            <a:r>
              <a:rPr lang="en-US" sz="2800" b="1" dirty="0" smtClean="0"/>
              <a:t> c) Oh, that doesn’t matter.</a:t>
            </a:r>
            <a:endParaRPr lang="ru-RU" sz="2800" b="1" dirty="0" smtClean="0"/>
          </a:p>
          <a:p>
            <a:endParaRPr lang="ru-RU" dirty="0" smtClean="0"/>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28596" y="1000108"/>
            <a:ext cx="8358246" cy="1143000"/>
          </a:xfrm>
        </p:spPr>
        <p:txBody>
          <a:bodyPr>
            <a:noAutofit/>
          </a:bodyPr>
          <a:lstStyle/>
          <a:p>
            <a:pPr algn="ctr">
              <a:spcBef>
                <a:spcPts val="0"/>
              </a:spcBef>
              <a:defRPr/>
            </a:pPr>
            <a:r>
              <a:rPr lang="en-US" sz="3200" b="1" dirty="0" smtClean="0">
                <a:solidFill>
                  <a:srgbClr val="C00000"/>
                </a:solidFill>
              </a:rPr>
              <a:t>III.</a:t>
            </a:r>
            <a:r>
              <a:rPr lang="en-US" sz="3200" b="1" dirty="0" smtClean="0"/>
              <a:t> </a:t>
            </a:r>
            <a:r>
              <a:rPr lang="en-US" sz="3200" b="1" dirty="0" smtClean="0">
                <a:solidFill>
                  <a:srgbClr val="C00000"/>
                </a:solidFill>
              </a:rPr>
              <a:t>Social English, idioms: </a:t>
            </a:r>
            <a:br>
              <a:rPr lang="en-US" sz="3200" b="1" dirty="0" smtClean="0">
                <a:solidFill>
                  <a:srgbClr val="C00000"/>
                </a:solidFill>
              </a:rPr>
            </a:br>
            <a:r>
              <a:rPr lang="en-US" sz="3200" b="1" dirty="0" smtClean="0">
                <a:solidFill>
                  <a:srgbClr val="C00000"/>
                </a:solidFill>
              </a:rPr>
              <a:t>Choose the correct answer </a:t>
            </a:r>
            <a:r>
              <a:rPr lang="ru-RU" sz="3200" b="1" dirty="0" smtClean="0">
                <a:solidFill>
                  <a:srgbClr val="C00000"/>
                </a:solidFill>
              </a:rPr>
              <a:t/>
            </a:r>
            <a:br>
              <a:rPr lang="ru-RU" sz="3200" b="1" dirty="0" smtClean="0">
                <a:solidFill>
                  <a:srgbClr val="C00000"/>
                </a:solidFill>
              </a:rPr>
            </a:br>
            <a:r>
              <a:rPr lang="ru-RU" sz="3200" dirty="0" smtClean="0">
                <a:solidFill>
                  <a:srgbClr val="C00000"/>
                </a:solidFill>
              </a:rPr>
              <a:t/>
            </a:r>
            <a:br>
              <a:rPr lang="ru-RU" sz="3200" dirty="0" smtClean="0">
                <a:solidFill>
                  <a:srgbClr val="C00000"/>
                </a:solidFill>
              </a:rPr>
            </a:br>
            <a:endParaRPr lang="ru-RU" sz="3200" dirty="0">
              <a:solidFill>
                <a:srgbClr val="C00000"/>
              </a:solidFill>
            </a:endParaRPr>
          </a:p>
        </p:txBody>
      </p:sp>
      <p:sp>
        <p:nvSpPr>
          <p:cNvPr id="6" name="Текст 5"/>
          <p:cNvSpPr>
            <a:spLocks noGrp="1"/>
          </p:cNvSpPr>
          <p:nvPr>
            <p:ph type="body" sz="quarter" idx="1"/>
          </p:nvPr>
        </p:nvSpPr>
        <p:spPr>
          <a:xfrm>
            <a:off x="500034" y="1285860"/>
            <a:ext cx="3657600" cy="658368"/>
          </a:xfrm>
        </p:spPr>
        <p:txBody>
          <a:bodyPr/>
          <a:lstStyle/>
          <a:p>
            <a:pPr algn="ctr"/>
            <a:r>
              <a:rPr lang="en-US" sz="3600" dirty="0" smtClean="0"/>
              <a:t>VARIANT 1</a:t>
            </a:r>
            <a:endParaRPr lang="ru-RU" sz="3600" dirty="0"/>
          </a:p>
        </p:txBody>
      </p:sp>
      <p:sp>
        <p:nvSpPr>
          <p:cNvPr id="13" name="Текст 5"/>
          <p:cNvSpPr>
            <a:spLocks noGrp="1"/>
          </p:cNvSpPr>
          <p:nvPr>
            <p:ph type="body" sz="quarter" idx="1"/>
          </p:nvPr>
        </p:nvSpPr>
        <p:spPr>
          <a:xfrm>
            <a:off x="4286248" y="1285860"/>
            <a:ext cx="3657600" cy="658368"/>
          </a:xfrm>
        </p:spPr>
        <p:txBody>
          <a:bodyPr/>
          <a:lstStyle/>
          <a:p>
            <a:pPr algn="ctr"/>
            <a:r>
              <a:rPr lang="en-US" sz="3600" dirty="0" smtClean="0"/>
              <a:t>VARIANT 2</a:t>
            </a:r>
            <a:endParaRPr lang="ru-RU" sz="3600" dirty="0"/>
          </a:p>
        </p:txBody>
      </p:sp>
      <p:sp>
        <p:nvSpPr>
          <p:cNvPr id="15" name="Содержимое 4"/>
          <p:cNvSpPr>
            <a:spLocks noGrp="1"/>
          </p:cNvSpPr>
          <p:nvPr>
            <p:ph sz="quarter" idx="4"/>
          </p:nvPr>
        </p:nvSpPr>
        <p:spPr>
          <a:xfrm>
            <a:off x="4500562" y="2214554"/>
            <a:ext cx="4286280" cy="4429132"/>
          </a:xfrm>
        </p:spPr>
        <p:txBody>
          <a:bodyPr>
            <a:noAutofit/>
          </a:bodyPr>
          <a:lstStyle/>
          <a:p>
            <a:pPr>
              <a:buNone/>
            </a:pPr>
            <a:r>
              <a:rPr lang="en-US" sz="2800" b="1" u="sng" dirty="0" smtClean="0"/>
              <a:t>2) Let’s go ice-skating.</a:t>
            </a:r>
            <a:endParaRPr lang="ru-RU" sz="2800" b="1" dirty="0" smtClean="0"/>
          </a:p>
          <a:p>
            <a:r>
              <a:rPr lang="en-US" sz="2800" b="1" dirty="0" smtClean="0"/>
              <a:t>a) – How do you spell this word?</a:t>
            </a:r>
            <a:endParaRPr lang="ru-RU" sz="2800" b="1" dirty="0" smtClean="0"/>
          </a:p>
          <a:p>
            <a:r>
              <a:rPr lang="en-US" sz="2800" b="1" dirty="0" smtClean="0"/>
              <a:t>b) – That sounds like a good idea. </a:t>
            </a:r>
            <a:endParaRPr lang="ru-RU" sz="2800" b="1" dirty="0" smtClean="0"/>
          </a:p>
          <a:p>
            <a:r>
              <a:rPr lang="en-US" sz="2800" b="1" dirty="0" smtClean="0"/>
              <a:t>c) – I’d like to buy a new bicycle.</a:t>
            </a:r>
            <a:endParaRPr lang="ru-RU" sz="2800" b="1" dirty="0"/>
          </a:p>
        </p:txBody>
      </p:sp>
      <p:sp>
        <p:nvSpPr>
          <p:cNvPr id="16" name="Содержимое 4"/>
          <p:cNvSpPr>
            <a:spLocks noGrp="1"/>
          </p:cNvSpPr>
          <p:nvPr>
            <p:ph sz="quarter" idx="4"/>
          </p:nvPr>
        </p:nvSpPr>
        <p:spPr>
          <a:xfrm>
            <a:off x="285720" y="2285992"/>
            <a:ext cx="4357718" cy="4786322"/>
          </a:xfrm>
        </p:spPr>
        <p:txBody>
          <a:bodyPr>
            <a:normAutofit/>
          </a:bodyPr>
          <a:lstStyle/>
          <a:p>
            <a:pPr>
              <a:buNone/>
            </a:pPr>
            <a:r>
              <a:rPr lang="en-US" b="1" dirty="0" smtClean="0"/>
              <a:t>	</a:t>
            </a:r>
            <a:r>
              <a:rPr lang="en-US" u="sng" dirty="0" smtClean="0"/>
              <a:t> </a:t>
            </a:r>
            <a:r>
              <a:rPr lang="en-US" sz="2800" b="1" u="sng" dirty="0" smtClean="0"/>
              <a:t>2. A pound means …</a:t>
            </a:r>
            <a:endParaRPr lang="ru-RU" sz="2800" b="1" dirty="0" smtClean="0"/>
          </a:p>
          <a:p>
            <a:r>
              <a:rPr lang="en-US" sz="2800" b="1" dirty="0" smtClean="0"/>
              <a:t>a) a pal</a:t>
            </a:r>
            <a:endParaRPr lang="ru-RU" sz="2800" b="1" dirty="0" smtClean="0"/>
          </a:p>
          <a:p>
            <a:r>
              <a:rPr lang="en-US" sz="2800" b="1" dirty="0" smtClean="0"/>
              <a:t>b) quid</a:t>
            </a:r>
            <a:endParaRPr lang="ru-RU" sz="2800" b="1" dirty="0" smtClean="0"/>
          </a:p>
          <a:p>
            <a:r>
              <a:rPr lang="en-US" sz="2800" b="1" dirty="0" smtClean="0"/>
              <a:t>c) a guy</a:t>
            </a:r>
            <a:endParaRPr lang="ru-RU" sz="2800" b="1" dirty="0" smtClean="0"/>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28596" y="1000108"/>
            <a:ext cx="8358246" cy="1143000"/>
          </a:xfrm>
        </p:spPr>
        <p:txBody>
          <a:bodyPr>
            <a:noAutofit/>
          </a:bodyPr>
          <a:lstStyle/>
          <a:p>
            <a:pPr algn="ctr">
              <a:spcBef>
                <a:spcPts val="0"/>
              </a:spcBef>
              <a:defRPr/>
            </a:pPr>
            <a:r>
              <a:rPr lang="en-US" sz="3200" b="1" dirty="0" smtClean="0">
                <a:solidFill>
                  <a:srgbClr val="C00000"/>
                </a:solidFill>
              </a:rPr>
              <a:t>III.</a:t>
            </a:r>
            <a:r>
              <a:rPr lang="en-US" sz="3200" b="1" dirty="0" smtClean="0"/>
              <a:t> </a:t>
            </a:r>
            <a:r>
              <a:rPr lang="en-US" sz="3200" b="1" dirty="0" smtClean="0">
                <a:solidFill>
                  <a:srgbClr val="C00000"/>
                </a:solidFill>
              </a:rPr>
              <a:t>Social English, idioms: </a:t>
            </a:r>
            <a:br>
              <a:rPr lang="en-US" sz="3200" b="1" dirty="0" smtClean="0">
                <a:solidFill>
                  <a:srgbClr val="C00000"/>
                </a:solidFill>
              </a:rPr>
            </a:br>
            <a:r>
              <a:rPr lang="en-US" sz="3200" b="1" dirty="0" smtClean="0">
                <a:solidFill>
                  <a:srgbClr val="C00000"/>
                </a:solidFill>
              </a:rPr>
              <a:t>Choose the correct answer </a:t>
            </a:r>
            <a:r>
              <a:rPr lang="ru-RU" sz="3200" b="1" dirty="0" smtClean="0">
                <a:solidFill>
                  <a:srgbClr val="C00000"/>
                </a:solidFill>
              </a:rPr>
              <a:t/>
            </a:r>
            <a:br>
              <a:rPr lang="ru-RU" sz="3200" b="1" dirty="0" smtClean="0">
                <a:solidFill>
                  <a:srgbClr val="C00000"/>
                </a:solidFill>
              </a:rPr>
            </a:br>
            <a:r>
              <a:rPr lang="ru-RU" sz="3200" dirty="0" smtClean="0">
                <a:solidFill>
                  <a:srgbClr val="C00000"/>
                </a:solidFill>
              </a:rPr>
              <a:t/>
            </a:r>
            <a:br>
              <a:rPr lang="ru-RU" sz="3200" dirty="0" smtClean="0">
                <a:solidFill>
                  <a:srgbClr val="C00000"/>
                </a:solidFill>
              </a:rPr>
            </a:br>
            <a:endParaRPr lang="ru-RU" sz="3200" dirty="0">
              <a:solidFill>
                <a:srgbClr val="C00000"/>
              </a:solidFill>
            </a:endParaRPr>
          </a:p>
        </p:txBody>
      </p:sp>
      <p:sp>
        <p:nvSpPr>
          <p:cNvPr id="6" name="Текст 5"/>
          <p:cNvSpPr>
            <a:spLocks noGrp="1"/>
          </p:cNvSpPr>
          <p:nvPr>
            <p:ph type="body" sz="quarter" idx="1"/>
          </p:nvPr>
        </p:nvSpPr>
        <p:spPr>
          <a:xfrm>
            <a:off x="500034" y="1071546"/>
            <a:ext cx="3657600" cy="658368"/>
          </a:xfrm>
        </p:spPr>
        <p:txBody>
          <a:bodyPr/>
          <a:lstStyle/>
          <a:p>
            <a:pPr algn="ctr"/>
            <a:r>
              <a:rPr lang="en-US" sz="3600" dirty="0" smtClean="0"/>
              <a:t>VARIANT 1</a:t>
            </a:r>
            <a:endParaRPr lang="ru-RU" sz="3600" dirty="0"/>
          </a:p>
        </p:txBody>
      </p:sp>
      <p:sp>
        <p:nvSpPr>
          <p:cNvPr id="13" name="Текст 5"/>
          <p:cNvSpPr>
            <a:spLocks noGrp="1"/>
          </p:cNvSpPr>
          <p:nvPr>
            <p:ph type="body" sz="quarter" idx="1"/>
          </p:nvPr>
        </p:nvSpPr>
        <p:spPr>
          <a:xfrm>
            <a:off x="4357686" y="1071546"/>
            <a:ext cx="3657600" cy="658368"/>
          </a:xfrm>
        </p:spPr>
        <p:txBody>
          <a:bodyPr/>
          <a:lstStyle/>
          <a:p>
            <a:pPr algn="ctr"/>
            <a:r>
              <a:rPr lang="en-US" sz="3600" dirty="0" smtClean="0"/>
              <a:t>VARIANT 2</a:t>
            </a:r>
            <a:endParaRPr lang="ru-RU" sz="3600" dirty="0"/>
          </a:p>
        </p:txBody>
      </p:sp>
      <p:sp>
        <p:nvSpPr>
          <p:cNvPr id="15" name="Содержимое 4"/>
          <p:cNvSpPr>
            <a:spLocks noGrp="1"/>
          </p:cNvSpPr>
          <p:nvPr>
            <p:ph sz="quarter" idx="4"/>
          </p:nvPr>
        </p:nvSpPr>
        <p:spPr>
          <a:xfrm>
            <a:off x="4500562" y="1928802"/>
            <a:ext cx="4286280" cy="4714884"/>
          </a:xfrm>
        </p:spPr>
        <p:txBody>
          <a:bodyPr>
            <a:noAutofit/>
          </a:bodyPr>
          <a:lstStyle/>
          <a:p>
            <a:pPr>
              <a:buNone/>
            </a:pPr>
            <a:r>
              <a:rPr lang="en-US" sz="2800" b="1" u="sng" dirty="0" smtClean="0"/>
              <a:t>3) What about going to the theatre on Sunday?</a:t>
            </a:r>
            <a:endParaRPr lang="ru-RU" sz="2800" b="1" dirty="0" smtClean="0"/>
          </a:p>
          <a:p>
            <a:r>
              <a:rPr lang="en-US" sz="2800" b="1" dirty="0" smtClean="0"/>
              <a:t>a) Can you repeat the last sentence?</a:t>
            </a:r>
            <a:endParaRPr lang="ru-RU" sz="2800" b="1" dirty="0" smtClean="0"/>
          </a:p>
          <a:p>
            <a:r>
              <a:rPr lang="en-US" sz="2800" b="1" dirty="0" smtClean="0"/>
              <a:t>b) That’s all very well, but I’m really busy tonight.</a:t>
            </a:r>
            <a:endParaRPr lang="ru-RU" sz="2800" b="1" dirty="0" smtClean="0"/>
          </a:p>
          <a:p>
            <a:r>
              <a:rPr lang="en-US" sz="2800" b="1" dirty="0" smtClean="0"/>
              <a:t>c) What’s up?</a:t>
            </a:r>
            <a:endParaRPr lang="ru-RU" sz="2800" b="1" dirty="0"/>
          </a:p>
        </p:txBody>
      </p:sp>
      <p:sp>
        <p:nvSpPr>
          <p:cNvPr id="16" name="Содержимое 4"/>
          <p:cNvSpPr>
            <a:spLocks noGrp="1"/>
          </p:cNvSpPr>
          <p:nvPr>
            <p:ph sz="quarter" idx="4"/>
          </p:nvPr>
        </p:nvSpPr>
        <p:spPr>
          <a:xfrm>
            <a:off x="285720" y="1785926"/>
            <a:ext cx="4357718" cy="5286388"/>
          </a:xfrm>
        </p:spPr>
        <p:txBody>
          <a:bodyPr>
            <a:normAutofit/>
          </a:bodyPr>
          <a:lstStyle/>
          <a:p>
            <a:pPr>
              <a:buNone/>
            </a:pPr>
            <a:r>
              <a:rPr lang="ru-RU" dirty="0" smtClean="0"/>
              <a:t>	</a:t>
            </a:r>
            <a:r>
              <a:rPr lang="en-US" sz="2800" b="1" u="sng" dirty="0" smtClean="0"/>
              <a:t>3. Look! I’ve got two tickets to the theatre. Why don’t we go there together?</a:t>
            </a:r>
            <a:endParaRPr lang="ru-RU" sz="2800" b="1" u="sng" dirty="0" smtClean="0"/>
          </a:p>
          <a:p>
            <a:r>
              <a:rPr lang="en-US" sz="2800" b="1" dirty="0" smtClean="0"/>
              <a:t>a) I have no idea, I`m afraid.</a:t>
            </a:r>
            <a:endParaRPr lang="ru-RU" sz="2800" b="1" dirty="0" smtClean="0"/>
          </a:p>
          <a:p>
            <a:r>
              <a:rPr lang="en-US" sz="2800" b="1" dirty="0" smtClean="0"/>
              <a:t>b) That’s a very interesting question.</a:t>
            </a:r>
            <a:endParaRPr lang="ru-RU" sz="2800" b="1" dirty="0" smtClean="0"/>
          </a:p>
          <a:p>
            <a:r>
              <a:rPr lang="en-US" sz="2800" b="1" dirty="0" smtClean="0"/>
              <a:t>c) That sounds like a good idea.</a:t>
            </a:r>
            <a:endParaRPr lang="ru-RU" sz="28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185</TotalTime>
  <Words>1120</Words>
  <Application>Microsoft Office PowerPoint</Application>
  <PresentationFormat>Экран (4:3)</PresentationFormat>
  <Paragraphs>214</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Эркер</vt:lpstr>
      <vt:lpstr>«English – VII» Achievement test The 7th form VARIANTs   №1-2 (texts № 1-2) </vt:lpstr>
      <vt:lpstr>1. Listen to the recording and say if the facts   about Alice and Jane are   true,   false   or no information   in the text </vt:lpstr>
      <vt:lpstr>Слайд 3</vt:lpstr>
      <vt:lpstr> I. Listen to the recording and say if the facts about  William Shakespeare  are true, false or not mentioned in it. </vt:lpstr>
      <vt:lpstr>Слайд 5</vt:lpstr>
      <vt:lpstr>II. Spell and translate the words  </vt:lpstr>
      <vt:lpstr>III. Social English, idioms:  Choose the correct answer   </vt:lpstr>
      <vt:lpstr>III. Social English, idioms:  Choose the correct answer   </vt:lpstr>
      <vt:lpstr>III. Social English, idioms:  Choose the correct answer   </vt:lpstr>
      <vt:lpstr>III. Social English, idioms:  Choose the correct answer   </vt:lpstr>
      <vt:lpstr>III. Social English, idioms:  Choose the correct answer   </vt:lpstr>
      <vt:lpstr>III. Social English, idioms:  Choose the correct answer   </vt:lpstr>
      <vt:lpstr>III. Social English, idioms:  Choose the correct answer   </vt:lpstr>
      <vt:lpstr>III. Social English, idioms:  Choose the correct answer   </vt:lpstr>
      <vt:lpstr>III. Social English, idioms:  Choose the correct answer   </vt:lpstr>
      <vt:lpstr>III. Social English, idioms:  Choose the correct answer   </vt:lpstr>
      <vt:lpstr>Listening comprehension: «William Shakespeare»</vt:lpstr>
      <vt:lpstr>Listening comprehension: «Alice and Jane»</vt:lpstr>
      <vt:lpstr>Thank you for your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Татьяна</dc:creator>
  <cp:lastModifiedBy>Татьяна</cp:lastModifiedBy>
  <cp:revision>25</cp:revision>
  <dcterms:created xsi:type="dcterms:W3CDTF">2014-02-22T11:07:37Z</dcterms:created>
  <dcterms:modified xsi:type="dcterms:W3CDTF">2014-02-26T07:20:41Z</dcterms:modified>
</cp:coreProperties>
</file>