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64CA52-F494-4E61-8308-E10E332B8CD1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EB4642D-F940-4FE9-94B3-F6E84D27FE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83295"/>
          </a:xfrm>
        </p:spPr>
        <p:txBody>
          <a:bodyPr/>
          <a:lstStyle/>
          <a:p>
            <a:r>
              <a:rPr lang="ru-RU" sz="4000" b="1" dirty="0">
                <a:effectLst/>
              </a:rPr>
              <a:t>Особенности развития системы подчинительной связи в русском языке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87824" y="2708920"/>
            <a:ext cx="6040760" cy="310324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Нет в русском языке ничего осадочного или кристаллического; всё волнует, дышит, живет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А. С. Хомяков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pPr algn="r"/>
            <a:endParaRPr lang="ru-RU" dirty="0">
              <a:solidFill>
                <a:srgbClr val="C00000"/>
              </a:solidFill>
            </a:endParaRPr>
          </a:p>
          <a:p>
            <a:pPr algn="r"/>
            <a:r>
              <a:rPr lang="ru-RU" dirty="0">
                <a:solidFill>
                  <a:srgbClr val="C00000"/>
                </a:solidFill>
              </a:rPr>
              <a:t>Язык – это брод через реку времени, он ведет нас к жилищу ушедших; но туда не сможет прийти тот, кто боится </a:t>
            </a:r>
            <a:r>
              <a:rPr lang="ru-RU" dirty="0" smtClean="0">
                <a:solidFill>
                  <a:srgbClr val="C00000"/>
                </a:solidFill>
              </a:rPr>
              <a:t>глубокой воды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>
                <a:solidFill>
                  <a:srgbClr val="C00000"/>
                </a:solidFill>
              </a:rPr>
              <a:t>. М. </a:t>
            </a:r>
            <a:r>
              <a:rPr lang="ru-RU" dirty="0" err="1">
                <a:solidFill>
                  <a:srgbClr val="C00000"/>
                </a:solidFill>
              </a:rPr>
              <a:t>Иллич-Свитыч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pPr algn="r"/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28664" y="5517232"/>
            <a:ext cx="79186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Чуйко </a:t>
            </a:r>
            <a:r>
              <a:rPr lang="ru-RU" dirty="0" smtClean="0">
                <a:solidFill>
                  <a:srgbClr val="002060"/>
                </a:solidFill>
              </a:rPr>
              <a:t>Александра Николаевна,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преподаватель отдельной дисциплины русский язык и литература,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ФГКОУ 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МКК «</a:t>
            </a:r>
            <a:r>
              <a:rPr lang="ru-RU" dirty="0">
                <a:solidFill>
                  <a:srgbClr val="002060"/>
                </a:solidFill>
              </a:rPr>
              <a:t>Пансион воспитанниц МО РФ</a:t>
            </a:r>
            <a:r>
              <a:rPr lang="ru-RU" dirty="0" smtClean="0">
                <a:solidFill>
                  <a:srgbClr val="002060"/>
                </a:solidFill>
              </a:rPr>
              <a:t>»,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г. Москва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183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980728"/>
          </a:xfrm>
        </p:spPr>
        <p:txBody>
          <a:bodyPr/>
          <a:lstStyle/>
          <a:p>
            <a:r>
              <a:rPr lang="ru-RU" sz="2800" b="1" dirty="0">
                <a:effectLst/>
              </a:rPr>
              <a:t>Начало </a:t>
            </a:r>
            <a:r>
              <a:rPr lang="en-US" sz="2800" b="1" dirty="0">
                <a:effectLst/>
              </a:rPr>
              <a:t>XVI </a:t>
            </a:r>
            <a:r>
              <a:rPr lang="ru-RU" sz="2800" b="1" dirty="0">
                <a:effectLst/>
              </a:rPr>
              <a:t>века - бурный рост союзных слов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Иной </a:t>
            </a:r>
            <a:r>
              <a:rPr lang="ru-RU" dirty="0"/>
              <a:t>случай – со старым сложным временем, которое называлось «будущим в прошедшем»: будет пришел.</a:t>
            </a:r>
          </a:p>
          <a:p>
            <a:r>
              <a:rPr lang="ru-RU" dirty="0">
                <a:solidFill>
                  <a:srgbClr val="C00000"/>
                </a:solidFill>
              </a:rPr>
              <a:t>Будет пришел холоп </a:t>
            </a:r>
            <a:r>
              <a:rPr lang="ru-RU" dirty="0" err="1">
                <a:solidFill>
                  <a:srgbClr val="C00000"/>
                </a:solidFill>
              </a:rPr>
              <a:t>ино</a:t>
            </a:r>
            <a:r>
              <a:rPr lang="ru-RU" dirty="0">
                <a:solidFill>
                  <a:srgbClr val="C00000"/>
                </a:solidFill>
              </a:rPr>
              <a:t> плетьми бить, </a:t>
            </a:r>
          </a:p>
          <a:p>
            <a:r>
              <a:rPr lang="ru-RU" dirty="0"/>
              <a:t>что можно перевести: </a:t>
            </a:r>
            <a:r>
              <a:rPr lang="ru-RU" dirty="0">
                <a:solidFill>
                  <a:srgbClr val="002060"/>
                </a:solidFill>
              </a:rPr>
              <a:t>«Если к тому времени холоп окажется пришедшим, то его (в наказание) следует побить плетьми». </a:t>
            </a:r>
            <a:r>
              <a:rPr lang="ru-RU" dirty="0"/>
              <a:t>Сложное время разрушилось, </a:t>
            </a:r>
            <a:r>
              <a:rPr lang="ru-RU" dirty="0" smtClean="0"/>
              <a:t>форма </a:t>
            </a:r>
            <a:r>
              <a:rPr lang="ru-RU" dirty="0"/>
              <a:t>сократилась до </a:t>
            </a:r>
            <a:r>
              <a:rPr lang="ru-RU" dirty="0">
                <a:solidFill>
                  <a:srgbClr val="002060"/>
                </a:solidFill>
              </a:rPr>
              <a:t>буде</a:t>
            </a:r>
            <a:r>
              <a:rPr lang="ru-RU" dirty="0"/>
              <a:t>. Связь с формами глагола в прошедшем времени (пришел) стала неважной. Так появились предложения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i="1" dirty="0">
                <a:solidFill>
                  <a:srgbClr val="C00000"/>
                </a:solidFill>
              </a:rPr>
              <a:t>А буде пришел холоп...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в прошедшем времени,</a:t>
            </a:r>
          </a:p>
          <a:p>
            <a:r>
              <a:rPr lang="ru-RU" i="1" dirty="0">
                <a:solidFill>
                  <a:srgbClr val="C00000"/>
                </a:solidFill>
              </a:rPr>
              <a:t>А буде не станешь слушать...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в будущем времени – с союзным словом </a:t>
            </a:r>
            <a:r>
              <a:rPr lang="ru-RU" dirty="0">
                <a:solidFill>
                  <a:srgbClr val="002060"/>
                </a:solidFill>
              </a:rPr>
              <a:t>буде</a:t>
            </a:r>
            <a:r>
              <a:rPr lang="ru-RU" dirty="0"/>
              <a:t>. А союзным оно является потому, что и с другими словами предложения все еще связано, и соотносится с «союзом» в главном предложении: </a:t>
            </a:r>
            <a:r>
              <a:rPr lang="ru-RU" i="1" dirty="0">
                <a:solidFill>
                  <a:srgbClr val="002060"/>
                </a:solidFill>
              </a:rPr>
              <a:t>буде – то, буде – </a:t>
            </a:r>
            <a:r>
              <a:rPr lang="ru-RU" i="1" dirty="0" err="1">
                <a:solidFill>
                  <a:srgbClr val="002060"/>
                </a:solidFill>
              </a:rPr>
              <a:t>ино</a:t>
            </a:r>
            <a:r>
              <a:rPr lang="ru-RU" i="1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944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П</a:t>
            </a:r>
            <a:r>
              <a:rPr lang="ru-RU" sz="2800" b="1" dirty="0" smtClean="0">
                <a:effectLst/>
              </a:rPr>
              <a:t>оследний </a:t>
            </a:r>
            <a:r>
              <a:rPr lang="ru-RU" sz="2800" b="1" dirty="0">
                <a:effectLst/>
              </a:rPr>
              <a:t>этап изменения </a:t>
            </a:r>
            <a:r>
              <a:rPr lang="ru-RU" sz="2800" b="1" dirty="0" smtClean="0">
                <a:effectLst/>
              </a:rPr>
              <a:t>связан </a:t>
            </a:r>
            <a:r>
              <a:rPr lang="ru-RU" sz="2800" b="1" dirty="0">
                <a:effectLst/>
              </a:rPr>
              <a:t>с устранением </a:t>
            </a:r>
            <a:r>
              <a:rPr lang="ru-RU" sz="2800" b="1" dirty="0" smtClean="0">
                <a:effectLst/>
              </a:rPr>
              <a:t> </a:t>
            </a:r>
            <a:r>
              <a:rPr lang="ru-RU" sz="2800" b="1" i="1" dirty="0">
                <a:effectLst/>
              </a:rPr>
              <a:t>то, </a:t>
            </a:r>
            <a:r>
              <a:rPr lang="ru-RU" sz="2800" b="1" i="1" dirty="0" err="1">
                <a:effectLst/>
              </a:rPr>
              <a:t>ино</a:t>
            </a:r>
            <a:r>
              <a:rPr lang="ru-RU" sz="2800" b="1" i="1" dirty="0">
                <a:effectLst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2060"/>
                </a:solidFill>
              </a:rPr>
              <a:t>Если у тебя пиво – </a:t>
            </a:r>
            <a:r>
              <a:rPr lang="ru-RU" i="1" dirty="0" err="1">
                <a:solidFill>
                  <a:srgbClr val="002060"/>
                </a:solidFill>
              </a:rPr>
              <a:t>испьем</a:t>
            </a:r>
            <a:r>
              <a:rPr lang="ru-RU" i="1" dirty="0">
                <a:solidFill>
                  <a:srgbClr val="002060"/>
                </a:solidFill>
              </a:rPr>
              <a:t>...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i="1" dirty="0">
                <a:solidFill>
                  <a:srgbClr val="002060"/>
                </a:solidFill>
              </a:rPr>
              <a:t>Буде пришел холоп – бить плетьми...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r>
              <a:rPr lang="ru-RU" dirty="0"/>
              <a:t>Преимущества такой конструкции очевидны. Как ни переверни предложение, как ни меняй слова, главное останется главным, а придаточное придаточным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i="1" dirty="0" err="1">
                <a:solidFill>
                  <a:srgbClr val="002060"/>
                </a:solidFill>
              </a:rPr>
              <a:t>Испьем</a:t>
            </a:r>
            <a:r>
              <a:rPr lang="ru-RU" i="1" dirty="0">
                <a:solidFill>
                  <a:srgbClr val="002060"/>
                </a:solidFill>
              </a:rPr>
              <a:t>, если у тебя (есть) пиво...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i="1" dirty="0">
                <a:solidFill>
                  <a:srgbClr val="002060"/>
                </a:solidFill>
              </a:rPr>
              <a:t>Бить плетьми, буде пришел холоп...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7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Каждый </a:t>
            </a:r>
            <a:r>
              <a:rPr lang="ru-RU" sz="2800" dirty="0">
                <a:solidFill>
                  <a:srgbClr val="C00000"/>
                </a:solidFill>
              </a:rPr>
              <a:t>из нас, начиная говорить на родном языке, сразу опутан сложной сетью предложений и связей, которые кажутся обычными и понятными, потому что даются нам не в личном опыте, </a:t>
            </a:r>
            <a:r>
              <a:rPr lang="ru-RU" sz="2800" dirty="0" smtClean="0">
                <a:solidFill>
                  <a:srgbClr val="C00000"/>
                </a:solidFill>
              </a:rPr>
              <a:t>а </a:t>
            </a:r>
            <a:r>
              <a:rPr lang="ru-RU" sz="2800" dirty="0">
                <a:solidFill>
                  <a:srgbClr val="C00000"/>
                </a:solidFill>
              </a:rPr>
              <a:t>в языке – незаметно, но на всю жизнь.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Но эти предложения </a:t>
            </a:r>
            <a:r>
              <a:rPr lang="ru-RU" sz="2800" dirty="0">
                <a:solidFill>
                  <a:srgbClr val="C00000"/>
                </a:solidFill>
              </a:rPr>
              <a:t>и </a:t>
            </a:r>
            <a:r>
              <a:rPr lang="ru-RU" sz="2800" dirty="0" smtClean="0">
                <a:solidFill>
                  <a:srgbClr val="C00000"/>
                </a:solidFill>
              </a:rPr>
              <a:t>связи </a:t>
            </a:r>
            <a:r>
              <a:rPr lang="ru-RU" sz="2800" dirty="0">
                <a:solidFill>
                  <a:srgbClr val="C00000"/>
                </a:solidFill>
              </a:rPr>
              <a:t>– </a:t>
            </a:r>
            <a:r>
              <a:rPr lang="ru-RU" sz="2800" dirty="0" smtClean="0">
                <a:solidFill>
                  <a:srgbClr val="C00000"/>
                </a:solidFill>
              </a:rPr>
              <a:t>результат мысли предшествующих </a:t>
            </a:r>
            <a:r>
              <a:rPr lang="ru-RU" sz="2800" dirty="0">
                <a:solidFill>
                  <a:srgbClr val="C00000"/>
                </a:solidFill>
              </a:rPr>
              <a:t>поколений. 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83295"/>
          </a:xfrm>
        </p:spPr>
        <p:txBody>
          <a:bodyPr/>
          <a:lstStyle/>
          <a:p>
            <a:r>
              <a:rPr lang="ru-RU" sz="4000" b="1" dirty="0">
                <a:effectLst/>
              </a:rPr>
              <a:t>Особенности развития системы подчинительной связи в русском языке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87824" y="2708920"/>
            <a:ext cx="6040760" cy="310324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Нет в русском языке ничего осадочного или кристаллического; всё волнует, дышит, живет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А. С. Хомяков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pPr algn="r"/>
            <a:endParaRPr lang="ru-RU" dirty="0">
              <a:solidFill>
                <a:srgbClr val="C00000"/>
              </a:solidFill>
            </a:endParaRPr>
          </a:p>
          <a:p>
            <a:pPr algn="r"/>
            <a:r>
              <a:rPr lang="ru-RU" dirty="0">
                <a:solidFill>
                  <a:srgbClr val="C00000"/>
                </a:solidFill>
              </a:rPr>
              <a:t>Язык – это брод через реку времени, он ведет нас к жилищу ушедших; но туда не сможет прийти тот, кто боится </a:t>
            </a:r>
            <a:r>
              <a:rPr lang="ru-RU" dirty="0" smtClean="0">
                <a:solidFill>
                  <a:srgbClr val="C00000"/>
                </a:solidFill>
              </a:rPr>
              <a:t>глубокой воды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>
                <a:solidFill>
                  <a:srgbClr val="C00000"/>
                </a:solidFill>
              </a:rPr>
              <a:t>. М. </a:t>
            </a:r>
            <a:r>
              <a:rPr lang="ru-RU" dirty="0" err="1">
                <a:solidFill>
                  <a:srgbClr val="C00000"/>
                </a:solidFill>
              </a:rPr>
              <a:t>Иллич-Свитыч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pPr algn="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0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b="1" i="1" dirty="0">
                <a:effectLst/>
              </a:rPr>
              <a:t>Литература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Колесов </a:t>
            </a:r>
            <a:r>
              <a:rPr lang="ru-RU" dirty="0">
                <a:solidFill>
                  <a:srgbClr val="002060"/>
                </a:solidFill>
              </a:rPr>
              <a:t>В.В. История русского языка в рассказах. – М., </a:t>
            </a:r>
            <a:r>
              <a:rPr lang="ru-RU" dirty="0" err="1">
                <a:solidFill>
                  <a:srgbClr val="002060"/>
                </a:solidFill>
              </a:rPr>
              <a:t>Акалис</a:t>
            </a:r>
            <a:r>
              <a:rPr lang="ru-RU" dirty="0">
                <a:solidFill>
                  <a:srgbClr val="002060"/>
                </a:solidFill>
              </a:rPr>
              <a:t>, 1994.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err="1">
                <a:solidFill>
                  <a:srgbClr val="002060"/>
                </a:solidFill>
              </a:rPr>
              <a:t>Улуханов</a:t>
            </a:r>
            <a:r>
              <a:rPr lang="ru-RU" dirty="0">
                <a:solidFill>
                  <a:srgbClr val="002060"/>
                </a:solidFill>
              </a:rPr>
              <a:t> И.С. О языке Древней Руси. М., 1972.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Сахарный Л.В. Как устроен наш язык. М., 1978.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3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Смысловые подчинительные и сочинительные отношения в </a:t>
            </a:r>
            <a:r>
              <a:rPr lang="ru-RU" sz="2800" b="1" dirty="0">
                <a:effectLst/>
              </a:rPr>
              <a:t>современном русском языке 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199" y="1963688"/>
            <a:ext cx="885698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между словами в предложении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535" y="3140968"/>
            <a:ext cx="8856983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между частями сложного предложения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2884" y="4365104"/>
            <a:ext cx="8856983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между отдельными предложениями в тексте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2885" y="5733256"/>
            <a:ext cx="8856983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между абзацами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37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В древней летописи (</a:t>
            </a:r>
            <a:r>
              <a:rPr lang="en-US" sz="2800" b="1" dirty="0">
                <a:effectLst/>
              </a:rPr>
              <a:t>XI</a:t>
            </a:r>
            <a:r>
              <a:rPr lang="ru-RU" sz="2800" b="1" dirty="0">
                <a:effectLst/>
              </a:rPr>
              <a:t> век) читаем о размышлении Владимира</a:t>
            </a:r>
            <a:endParaRPr lang="ru-RU" sz="28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«Аще сяду на столе отца своего, то имам рать со Святополком  </a:t>
            </a:r>
            <a:r>
              <a:rPr lang="ru-RU" dirty="0" err="1">
                <a:solidFill>
                  <a:srgbClr val="002060"/>
                </a:solidFill>
              </a:rPr>
              <a:t>взяти</a:t>
            </a:r>
            <a:r>
              <a:rPr lang="ru-RU" dirty="0">
                <a:solidFill>
                  <a:srgbClr val="002060"/>
                </a:solidFill>
              </a:rPr>
              <a:t>, яко есть стол </a:t>
            </a:r>
            <a:r>
              <a:rPr lang="ru-RU" dirty="0" err="1">
                <a:solidFill>
                  <a:srgbClr val="002060"/>
                </a:solidFill>
              </a:rPr>
              <a:t>преже</a:t>
            </a:r>
            <a:r>
              <a:rPr lang="ru-RU" dirty="0">
                <a:solidFill>
                  <a:srgbClr val="002060"/>
                </a:solidFill>
              </a:rPr>
              <a:t> отца его был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dirty="0"/>
              <a:t>что значит:  </a:t>
            </a:r>
            <a:r>
              <a:rPr lang="ru-RU" dirty="0">
                <a:solidFill>
                  <a:srgbClr val="002060"/>
                </a:solidFill>
              </a:rPr>
              <a:t>«Если я сяду на престоле отца своего, то придется мне воевать со Святополком, так как </a:t>
            </a:r>
            <a:r>
              <a:rPr lang="ru-RU" dirty="0" smtClean="0">
                <a:solidFill>
                  <a:srgbClr val="002060"/>
                </a:solidFill>
              </a:rPr>
              <a:t>прежде </a:t>
            </a:r>
            <a:r>
              <a:rPr lang="ru-RU" dirty="0">
                <a:solidFill>
                  <a:srgbClr val="002060"/>
                </a:solidFill>
              </a:rPr>
              <a:t>этот престол принадлежал его отцу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</a:p>
          <a:p>
            <a:endParaRPr lang="ru-RU" dirty="0"/>
          </a:p>
          <a:p>
            <a:r>
              <a:rPr lang="ru-RU" dirty="0" smtClean="0"/>
              <a:t>Задание: разберите второе </a:t>
            </a:r>
            <a:r>
              <a:rPr lang="ru-RU" dirty="0"/>
              <a:t>предложение </a:t>
            </a:r>
            <a:r>
              <a:rPr lang="ru-RU" dirty="0" smtClean="0"/>
              <a:t>синтаксически</a:t>
            </a:r>
          </a:p>
          <a:p>
            <a:r>
              <a:rPr lang="ru-RU" dirty="0" smtClean="0"/>
              <a:t>Почему это </a:t>
            </a:r>
            <a:r>
              <a:rPr lang="ru-RU" dirty="0"/>
              <a:t>относительно </a:t>
            </a:r>
            <a:r>
              <a:rPr lang="ru-RU" dirty="0" smtClean="0"/>
              <a:t>легко сделать?</a:t>
            </a:r>
          </a:p>
          <a:p>
            <a:r>
              <a:rPr lang="ru-RU" dirty="0" smtClean="0"/>
              <a:t>А первое предложение сможете разобрать?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82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3600" b="1" dirty="0" smtClean="0">
                <a:effectLst/>
              </a:rPr>
              <a:t>Союз </a:t>
            </a:r>
            <a:r>
              <a:rPr lang="ru-RU" sz="3600" b="1" i="1" dirty="0" smtClean="0">
                <a:effectLst/>
              </a:rPr>
              <a:t>аще </a:t>
            </a:r>
            <a:r>
              <a:rPr lang="ru-RU" sz="3600" b="1" dirty="0">
                <a:effectLst/>
              </a:rPr>
              <a:t>в</a:t>
            </a:r>
            <a:r>
              <a:rPr lang="ru-RU" sz="3600" b="1" dirty="0" smtClean="0">
                <a:effectLst/>
              </a:rPr>
              <a:t> </a:t>
            </a:r>
            <a:r>
              <a:rPr lang="ru-RU" sz="3600" b="1" dirty="0">
                <a:effectLst/>
              </a:rPr>
              <a:t>русском языке </a:t>
            </a:r>
            <a:r>
              <a:rPr lang="en-US" sz="3600" b="1" dirty="0">
                <a:effectLst/>
              </a:rPr>
              <a:t>XII</a:t>
            </a:r>
            <a:r>
              <a:rPr lang="ru-RU" sz="3600" b="1" dirty="0">
                <a:effectLst/>
              </a:rPr>
              <a:t> </a:t>
            </a:r>
            <a:r>
              <a:rPr lang="ru-RU" sz="3600" b="1" dirty="0" smtClean="0">
                <a:effectLst/>
              </a:rPr>
              <a:t>века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союз </a:t>
            </a:r>
            <a:r>
              <a:rPr lang="ru-RU" i="1" dirty="0">
                <a:solidFill>
                  <a:srgbClr val="002060"/>
                </a:solidFill>
              </a:rPr>
              <a:t>аще</a:t>
            </a:r>
            <a:r>
              <a:rPr lang="ru-RU" dirty="0"/>
              <a:t> мог </a:t>
            </a:r>
            <a:r>
              <a:rPr lang="ru-RU" dirty="0" smtClean="0"/>
              <a:t>употребляться </a:t>
            </a:r>
            <a:r>
              <a:rPr lang="ru-RU" dirty="0"/>
              <a:t>очень </a:t>
            </a:r>
            <a:r>
              <a:rPr lang="ru-RU" dirty="0" smtClean="0"/>
              <a:t>редко </a:t>
            </a:r>
            <a:r>
              <a:rPr lang="ru-RU" dirty="0"/>
              <a:t>в литературно </a:t>
            </a:r>
            <a:r>
              <a:rPr lang="ru-RU" dirty="0" smtClean="0"/>
              <a:t>обработанных текстах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произносился </a:t>
            </a:r>
            <a:r>
              <a:rPr lang="ru-RU" dirty="0"/>
              <a:t>он иначе, на русский лад, </a:t>
            </a:r>
            <a:r>
              <a:rPr lang="ru-RU" i="1" dirty="0" err="1">
                <a:solidFill>
                  <a:srgbClr val="002060"/>
                </a:solidFill>
              </a:rPr>
              <a:t>яче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Ему </a:t>
            </a:r>
            <a:r>
              <a:rPr lang="ru-RU" dirty="0"/>
              <a:t>не соответствовало </a:t>
            </a:r>
            <a:r>
              <a:rPr lang="ru-RU" i="1" dirty="0">
                <a:solidFill>
                  <a:srgbClr val="002060"/>
                </a:solidFill>
              </a:rPr>
              <a:t>то</a:t>
            </a:r>
            <a:r>
              <a:rPr lang="ru-RU" dirty="0"/>
              <a:t> главного предложения. </a:t>
            </a:r>
            <a:endParaRPr lang="ru-RU" dirty="0" smtClean="0"/>
          </a:p>
          <a:p>
            <a:r>
              <a:rPr lang="ru-RU" dirty="0" smtClean="0"/>
              <a:t>Следовательно</a:t>
            </a:r>
            <a:r>
              <a:rPr lang="ru-RU" dirty="0"/>
              <a:t>, «по-русски» надо было сказать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(</a:t>
            </a:r>
            <a:r>
              <a:rPr lang="ru-RU" i="1" dirty="0" err="1">
                <a:solidFill>
                  <a:srgbClr val="002060"/>
                </a:solidFill>
              </a:rPr>
              <a:t>яче</a:t>
            </a:r>
            <a:r>
              <a:rPr lang="ru-RU" i="1" dirty="0">
                <a:solidFill>
                  <a:srgbClr val="002060"/>
                </a:solidFill>
              </a:rPr>
              <a:t>) </a:t>
            </a:r>
            <a:r>
              <a:rPr lang="ru-RU" i="1" dirty="0" err="1">
                <a:solidFill>
                  <a:srgbClr val="002060"/>
                </a:solidFill>
              </a:rPr>
              <a:t>сяде</a:t>
            </a:r>
            <a:r>
              <a:rPr lang="ru-RU" i="1" dirty="0">
                <a:solidFill>
                  <a:srgbClr val="002060"/>
                </a:solidFill>
              </a:rPr>
              <a:t> на столе отца своего – имам рать со </a:t>
            </a:r>
            <a:r>
              <a:rPr lang="ru-RU" i="1" dirty="0" smtClean="0">
                <a:solidFill>
                  <a:srgbClr val="002060"/>
                </a:solidFill>
              </a:rPr>
              <a:t>             Святополком </a:t>
            </a:r>
            <a:r>
              <a:rPr lang="ru-RU" i="1" dirty="0" err="1">
                <a:solidFill>
                  <a:srgbClr val="002060"/>
                </a:solidFill>
              </a:rPr>
              <a:t>взяти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Никаких </a:t>
            </a:r>
            <a:r>
              <a:rPr lang="ru-RU" dirty="0"/>
              <a:t>слов-стычек в древнем русском говорении нет, синтаксический смысл предложения передается </a:t>
            </a:r>
            <a:r>
              <a:rPr lang="ru-RU" dirty="0" smtClean="0"/>
              <a:t>порядком </a:t>
            </a:r>
            <a:r>
              <a:rPr lang="ru-RU" dirty="0"/>
              <a:t>слов и интонаций. </a:t>
            </a:r>
            <a:endParaRPr lang="ru-RU" dirty="0" smtClean="0"/>
          </a:p>
          <a:p>
            <a:r>
              <a:rPr lang="ru-RU" dirty="0" smtClean="0"/>
              <a:t>Попробуем </a:t>
            </a:r>
            <a:r>
              <a:rPr lang="ru-RU" dirty="0"/>
              <a:t>переставить предложения: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002060"/>
                </a:solidFill>
              </a:rPr>
              <a:t>Имам </a:t>
            </a:r>
            <a:r>
              <a:rPr lang="ru-RU" i="1" dirty="0">
                <a:solidFill>
                  <a:srgbClr val="002060"/>
                </a:solidFill>
              </a:rPr>
              <a:t>рать со Святополком </a:t>
            </a:r>
            <a:r>
              <a:rPr lang="ru-RU" i="1" dirty="0" err="1">
                <a:solidFill>
                  <a:srgbClr val="002060"/>
                </a:solidFill>
              </a:rPr>
              <a:t>взяти</a:t>
            </a:r>
            <a:r>
              <a:rPr lang="ru-RU" i="1" dirty="0">
                <a:solidFill>
                  <a:srgbClr val="002060"/>
                </a:solidFill>
              </a:rPr>
              <a:t> – сяду на столе отца своего</a:t>
            </a:r>
            <a:r>
              <a:rPr lang="ru-RU" i="1" dirty="0"/>
              <a:t>, – </a:t>
            </a:r>
            <a:r>
              <a:rPr lang="ru-RU" dirty="0"/>
              <a:t>и сразу же все отношения зеркально переменились. Теперь первое предложение условное, а второе – главное:</a:t>
            </a:r>
          </a:p>
          <a:p>
            <a:r>
              <a:rPr lang="ru-RU" dirty="0">
                <a:solidFill>
                  <a:srgbClr val="002060"/>
                </a:solidFill>
              </a:rPr>
              <a:t>«Если сражусь со Святополком – сяду на престоле отца своего»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0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effectLst/>
              </a:rPr>
              <a:t>Проанализируйте следующие летописные </a:t>
            </a:r>
            <a:r>
              <a:rPr lang="ru-RU" sz="2800" b="1" dirty="0" smtClean="0">
                <a:effectLst/>
              </a:rPr>
              <a:t>тексты (соотнесите с яко современные союзы или союзные слова)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Разуме(л) Ярослав, яко в ночь велит </a:t>
            </a:r>
            <a:r>
              <a:rPr lang="ru-RU" i="1" dirty="0" err="1">
                <a:solidFill>
                  <a:srgbClr val="002060"/>
                </a:solidFill>
              </a:rPr>
              <a:t>сечися</a:t>
            </a:r>
            <a:r>
              <a:rPr lang="ru-RU" i="1" dirty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002060"/>
                </a:solidFill>
              </a:rPr>
              <a:t>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здесь </a:t>
            </a:r>
            <a:r>
              <a:rPr lang="ru-RU" dirty="0"/>
              <a:t>зависимость от глагола </a:t>
            </a:r>
            <a:r>
              <a:rPr lang="ru-RU" i="1" dirty="0"/>
              <a:t>разуметь</a:t>
            </a:r>
            <a:r>
              <a:rPr lang="ru-RU" dirty="0"/>
              <a:t> диктует выбор перевода с </a:t>
            </a:r>
            <a:r>
              <a:rPr lang="ru-RU" i="1" dirty="0"/>
              <a:t>что</a:t>
            </a:r>
            <a:r>
              <a:rPr lang="ru-RU" dirty="0"/>
              <a:t>: «что велит в ночь сражаться»;</a:t>
            </a:r>
          </a:p>
          <a:p>
            <a:r>
              <a:rPr lang="ru-RU" i="1" dirty="0">
                <a:solidFill>
                  <a:srgbClr val="002060"/>
                </a:solidFill>
              </a:rPr>
              <a:t>Рече же им Ольга, яко </a:t>
            </a:r>
            <a:r>
              <a:rPr lang="ru-RU" i="1" dirty="0" err="1">
                <a:solidFill>
                  <a:srgbClr val="002060"/>
                </a:solidFill>
              </a:rPr>
              <a:t>яз</a:t>
            </a:r>
            <a:r>
              <a:rPr lang="ru-RU" i="1" dirty="0">
                <a:solidFill>
                  <a:srgbClr val="002060"/>
                </a:solidFill>
              </a:rPr>
              <a:t> мстила уже обиду</a:t>
            </a:r>
            <a:r>
              <a:rPr lang="ru-RU" dirty="0">
                <a:solidFill>
                  <a:srgbClr val="002060"/>
                </a:solidFill>
              </a:rPr>
              <a:t>, 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а </a:t>
            </a:r>
            <a:r>
              <a:rPr lang="ru-RU" dirty="0"/>
              <a:t>здесь косвенная передача прямой речи, и </a:t>
            </a:r>
            <a:r>
              <a:rPr lang="ru-RU" i="1" dirty="0"/>
              <a:t>яко</a:t>
            </a:r>
            <a:r>
              <a:rPr lang="ru-RU" dirty="0"/>
              <a:t> мы должны понимать как «что мол»: «что, мол, я уже отомстила за свою обиду»;</a:t>
            </a:r>
          </a:p>
          <a:p>
            <a:r>
              <a:rPr lang="ru-RU" i="1" dirty="0" err="1">
                <a:solidFill>
                  <a:srgbClr val="002060"/>
                </a:solidFill>
              </a:rPr>
              <a:t>Бысть</a:t>
            </a:r>
            <a:r>
              <a:rPr lang="ru-RU" i="1" dirty="0">
                <a:solidFill>
                  <a:srgbClr val="002060"/>
                </a:solidFill>
              </a:rPr>
              <a:t> гром </a:t>
            </a:r>
            <a:r>
              <a:rPr lang="ru-RU" i="1" dirty="0" err="1">
                <a:solidFill>
                  <a:srgbClr val="002060"/>
                </a:solidFill>
              </a:rPr>
              <a:t>велии</a:t>
            </a:r>
            <a:r>
              <a:rPr lang="ru-RU" i="1" dirty="0">
                <a:solidFill>
                  <a:srgbClr val="002060"/>
                </a:solidFill>
              </a:rPr>
              <a:t> яко </a:t>
            </a:r>
            <a:r>
              <a:rPr lang="ru-RU" i="1" dirty="0" err="1">
                <a:solidFill>
                  <a:srgbClr val="002060"/>
                </a:solidFill>
              </a:rPr>
              <a:t>слышахом</a:t>
            </a:r>
            <a:r>
              <a:rPr lang="ru-RU" i="1" dirty="0">
                <a:solidFill>
                  <a:srgbClr val="002060"/>
                </a:solidFill>
              </a:rPr>
              <a:t> в избе </a:t>
            </a:r>
            <a:r>
              <a:rPr lang="ru-RU" i="1" dirty="0" err="1">
                <a:solidFill>
                  <a:srgbClr val="002060"/>
                </a:solidFill>
              </a:rPr>
              <a:t>сидящи</a:t>
            </a:r>
            <a:r>
              <a:rPr lang="ru-RU" dirty="0">
                <a:solidFill>
                  <a:srgbClr val="002060"/>
                </a:solidFill>
              </a:rPr>
              <a:t>, 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i="1" dirty="0" smtClean="0"/>
              <a:t>яко</a:t>
            </a:r>
            <a:r>
              <a:rPr lang="ru-RU" dirty="0" smtClean="0"/>
              <a:t> </a:t>
            </a:r>
            <a:r>
              <a:rPr lang="ru-RU" dirty="0"/>
              <a:t>относится к глаголу </a:t>
            </a:r>
            <a:r>
              <a:rPr lang="ru-RU" i="1" dirty="0"/>
              <a:t>быть</a:t>
            </a:r>
            <a:r>
              <a:rPr lang="ru-RU" dirty="0"/>
              <a:t> и потому переводится еще с одним значением: «так что слышали (даже) сидящие в избе»;</a:t>
            </a:r>
          </a:p>
          <a:p>
            <a:r>
              <a:rPr lang="ru-RU" i="1" dirty="0" err="1">
                <a:solidFill>
                  <a:srgbClr val="002060"/>
                </a:solidFill>
              </a:rPr>
              <a:t>Сдумаша</a:t>
            </a:r>
            <a:r>
              <a:rPr lang="ru-RU" i="1" dirty="0">
                <a:solidFill>
                  <a:srgbClr val="002060"/>
                </a:solidFill>
              </a:rPr>
              <a:t> яко </a:t>
            </a:r>
            <a:r>
              <a:rPr lang="ru-RU" i="1" dirty="0" err="1">
                <a:solidFill>
                  <a:srgbClr val="002060"/>
                </a:solidFill>
              </a:rPr>
              <a:t>изгонити</a:t>
            </a:r>
            <a:r>
              <a:rPr lang="ru-RU" i="1" dirty="0">
                <a:solidFill>
                  <a:srgbClr val="002060"/>
                </a:solidFill>
              </a:rPr>
              <a:t> князя своего</a:t>
            </a:r>
            <a:r>
              <a:rPr lang="ru-RU" dirty="0">
                <a:solidFill>
                  <a:srgbClr val="002060"/>
                </a:solidFill>
              </a:rPr>
              <a:t>, 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единственно </a:t>
            </a:r>
            <a:r>
              <a:rPr lang="ru-RU" dirty="0"/>
              <a:t>возможное значение </a:t>
            </a:r>
            <a:r>
              <a:rPr lang="ru-RU" i="1" dirty="0"/>
              <a:t>яко </a:t>
            </a:r>
            <a:r>
              <a:rPr lang="ru-RU" dirty="0"/>
              <a:t>в этом тексте связывается с нашим </a:t>
            </a:r>
            <a:r>
              <a:rPr lang="ru-RU" i="1" dirty="0"/>
              <a:t>чтобы</a:t>
            </a:r>
            <a:r>
              <a:rPr lang="ru-RU" dirty="0"/>
              <a:t>: «чтобы  изгнать своего князя»;</a:t>
            </a:r>
          </a:p>
          <a:p>
            <a:r>
              <a:rPr lang="ru-RU" i="1" dirty="0">
                <a:solidFill>
                  <a:srgbClr val="002060"/>
                </a:solidFill>
              </a:rPr>
              <a:t>Не </a:t>
            </a:r>
            <a:r>
              <a:rPr lang="ru-RU" i="1" dirty="0" err="1">
                <a:solidFill>
                  <a:srgbClr val="002060"/>
                </a:solidFill>
              </a:rPr>
              <a:t>восхоте</a:t>
            </a:r>
            <a:r>
              <a:rPr lang="ru-RU" i="1" dirty="0">
                <a:solidFill>
                  <a:srgbClr val="002060"/>
                </a:solidFill>
              </a:rPr>
              <a:t>(л) </a:t>
            </a:r>
            <a:r>
              <a:rPr lang="ru-RU" i="1" dirty="0" err="1">
                <a:solidFill>
                  <a:srgbClr val="002060"/>
                </a:solidFill>
              </a:rPr>
              <a:t>противитися</a:t>
            </a:r>
            <a:r>
              <a:rPr lang="ru-RU" i="1" dirty="0">
                <a:solidFill>
                  <a:srgbClr val="002060"/>
                </a:solidFill>
              </a:rPr>
              <a:t> брату своему... яко велики вои держа в руку своею</a:t>
            </a:r>
            <a:r>
              <a:rPr lang="ru-RU" dirty="0">
                <a:solidFill>
                  <a:srgbClr val="002060"/>
                </a:solidFill>
              </a:rPr>
              <a:t>, 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что </a:t>
            </a:r>
            <a:r>
              <a:rPr lang="ru-RU" dirty="0"/>
              <a:t>значит: «Хотя и много было (у Бориса) воинов, но он не желал противиться воле старшего брата»;</a:t>
            </a:r>
          </a:p>
          <a:p>
            <a:r>
              <a:rPr lang="ru-RU" i="1" dirty="0">
                <a:solidFill>
                  <a:srgbClr val="002060"/>
                </a:solidFill>
              </a:rPr>
              <a:t>Больного посетите... яко </a:t>
            </a:r>
            <a:r>
              <a:rPr lang="ru-RU" i="1" dirty="0" err="1">
                <a:solidFill>
                  <a:srgbClr val="002060"/>
                </a:solidFill>
              </a:rPr>
              <a:t>вси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мертвени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 err="1">
                <a:solidFill>
                  <a:srgbClr val="002060"/>
                </a:solidFill>
              </a:rPr>
              <a:t>есмы</a:t>
            </a:r>
            <a:r>
              <a:rPr lang="ru-RU" dirty="0">
                <a:solidFill>
                  <a:srgbClr val="002060"/>
                </a:solidFill>
              </a:rPr>
              <a:t>, –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здесь </a:t>
            </a:r>
            <a:r>
              <a:rPr lang="ru-RU" dirty="0"/>
              <a:t>можно перевести по-разному: так как, ибо или потому что – в одном и в том же значении.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9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Древнее </a:t>
            </a:r>
            <a:r>
              <a:rPr lang="ru-RU" sz="2000" dirty="0">
                <a:effectLst/>
              </a:rPr>
              <a:t>мышление </a:t>
            </a:r>
            <a:r>
              <a:rPr lang="ru-RU" sz="2000" dirty="0" smtClean="0">
                <a:effectLst/>
              </a:rPr>
              <a:t>- </a:t>
            </a:r>
            <a:r>
              <a:rPr lang="ru-RU" sz="2000" dirty="0" err="1" smtClean="0">
                <a:effectLst/>
              </a:rPr>
              <a:t>однопланное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и </a:t>
            </a:r>
            <a:r>
              <a:rPr lang="ru-RU" sz="2000" dirty="0" smtClean="0">
                <a:effectLst/>
              </a:rPr>
              <a:t>четкое. </a:t>
            </a:r>
            <a:r>
              <a:rPr lang="ru-RU" sz="2000" dirty="0">
                <a:effectLst/>
              </a:rPr>
              <a:t>Слова </a:t>
            </a:r>
            <a:r>
              <a:rPr lang="ru-RU" sz="2000" dirty="0" smtClean="0">
                <a:effectLst/>
              </a:rPr>
              <a:t>следуют </a:t>
            </a:r>
            <a:r>
              <a:rPr lang="ru-RU" sz="2000" dirty="0">
                <a:effectLst/>
              </a:rPr>
              <a:t>друг за другом, </a:t>
            </a:r>
            <a:r>
              <a:rPr lang="ru-RU" sz="2000" dirty="0" smtClean="0">
                <a:effectLst/>
              </a:rPr>
              <a:t>не </a:t>
            </a:r>
            <a:r>
              <a:rPr lang="ru-RU" sz="2000" dirty="0">
                <a:effectLst/>
              </a:rPr>
              <a:t>выпячиваясь, как и теперь в разговорном языке. </a:t>
            </a:r>
            <a:r>
              <a:rPr lang="ru-RU" sz="2000" dirty="0" smtClean="0">
                <a:effectLst/>
              </a:rPr>
              <a:t>Афанасий </a:t>
            </a:r>
            <a:r>
              <a:rPr lang="ru-RU" sz="2000" dirty="0">
                <a:effectLst/>
              </a:rPr>
              <a:t>Никитин – купец и путешественник </a:t>
            </a:r>
            <a:r>
              <a:rPr lang="en-US" sz="2000" dirty="0">
                <a:effectLst/>
              </a:rPr>
              <a:t>XV </a:t>
            </a:r>
            <a:r>
              <a:rPr lang="ru-RU" sz="2000" dirty="0">
                <a:effectLst/>
              </a:rPr>
              <a:t>века – свои впечатления о мире описывал </a:t>
            </a:r>
            <a:r>
              <a:rPr lang="ru-RU" sz="2000" dirty="0" smtClean="0">
                <a:effectLst/>
              </a:rPr>
              <a:t>так: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Тут есть Индейская страна и люди ходят наги все а голова непокрыта а грудь гола а волосы в одну косу плетены... а детей у них много а муж(чин)ы и жен(чин)ы все черны и </a:t>
            </a:r>
            <a:r>
              <a:rPr lang="ru-RU" dirty="0" err="1">
                <a:solidFill>
                  <a:srgbClr val="002060"/>
                </a:solidFill>
              </a:rPr>
              <a:t>яз</a:t>
            </a:r>
            <a:r>
              <a:rPr lang="ru-RU" dirty="0">
                <a:solidFill>
                  <a:srgbClr val="002060"/>
                </a:solidFill>
              </a:rPr>
              <a:t> хожу </a:t>
            </a:r>
            <a:r>
              <a:rPr lang="ru-RU" dirty="0" err="1">
                <a:solidFill>
                  <a:srgbClr val="002060"/>
                </a:solidFill>
              </a:rPr>
              <a:t>куды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ино</a:t>
            </a:r>
            <a:r>
              <a:rPr lang="ru-RU" dirty="0">
                <a:solidFill>
                  <a:srgbClr val="002060"/>
                </a:solidFill>
              </a:rPr>
              <a:t> за мною людей много дивятся белому человеку».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Формирование подчинения </a:t>
            </a:r>
            <a:r>
              <a:rPr lang="ru-RU" sz="2800" b="1" dirty="0">
                <a:effectLst/>
              </a:rPr>
              <a:t>и </a:t>
            </a:r>
            <a:r>
              <a:rPr lang="ru-RU" sz="2800" b="1" dirty="0" smtClean="0">
                <a:effectLst/>
              </a:rPr>
              <a:t>появление сложноподчиненных предложений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Раньше </a:t>
            </a:r>
            <a:r>
              <a:rPr lang="ru-RU" dirty="0">
                <a:solidFill>
                  <a:srgbClr val="C00000"/>
                </a:solidFill>
              </a:rPr>
              <a:t>всего в русском языке развились придаточные условные предложения. Сначала это </a:t>
            </a:r>
            <a:r>
              <a:rPr lang="ru-RU" dirty="0" smtClean="0">
                <a:solidFill>
                  <a:srgbClr val="C00000"/>
                </a:solidFill>
              </a:rPr>
              <a:t>даже не </a:t>
            </a:r>
            <a:r>
              <a:rPr lang="ru-RU" dirty="0">
                <a:solidFill>
                  <a:srgbClr val="C00000"/>
                </a:solidFill>
              </a:rPr>
              <a:t>придаточные. В разговорной речи рождается вопрос, за ним </a:t>
            </a:r>
            <a:r>
              <a:rPr lang="ru-RU" dirty="0" smtClean="0">
                <a:solidFill>
                  <a:srgbClr val="C00000"/>
                </a:solidFill>
              </a:rPr>
              <a:t>ответ:</a:t>
            </a:r>
            <a:endParaRPr lang="ru-RU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ru-RU" sz="2800" i="1" dirty="0" smtClean="0"/>
          </a:p>
          <a:p>
            <a:pPr marL="400050" lvl="1" indent="0">
              <a:buNone/>
            </a:pPr>
            <a:r>
              <a:rPr lang="ru-RU" sz="2800" i="1" dirty="0" smtClean="0"/>
              <a:t>Есть </a:t>
            </a:r>
            <a:r>
              <a:rPr lang="ru-RU" sz="2800" i="1" dirty="0"/>
              <a:t>ли у тебя, Никитка, пиво?</a:t>
            </a:r>
            <a:endParaRPr lang="ru-RU" sz="2800" dirty="0"/>
          </a:p>
          <a:p>
            <a:pPr marL="400050" lvl="1" indent="0">
              <a:buNone/>
            </a:pPr>
            <a:r>
              <a:rPr lang="ru-RU" sz="2800" i="1" dirty="0" err="1"/>
              <a:t>Испьем</a:t>
            </a:r>
            <a:r>
              <a:rPr lang="ru-RU" sz="2800" i="1" dirty="0"/>
              <a:t> да и простимся.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6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Формирование подчинения </a:t>
            </a:r>
            <a:r>
              <a:rPr lang="ru-RU" sz="2800" b="1" dirty="0">
                <a:effectLst/>
              </a:rPr>
              <a:t>и </a:t>
            </a:r>
            <a:r>
              <a:rPr lang="ru-RU" sz="2800" b="1" dirty="0" smtClean="0">
                <a:effectLst/>
              </a:rPr>
              <a:t>появление сложноподчиненных предложений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письменной речи </a:t>
            </a:r>
            <a:r>
              <a:rPr lang="ru-RU" dirty="0" smtClean="0">
                <a:solidFill>
                  <a:srgbClr val="C00000"/>
                </a:solidFill>
              </a:rPr>
              <a:t>все </a:t>
            </a:r>
            <a:r>
              <a:rPr lang="ru-RU" dirty="0">
                <a:solidFill>
                  <a:srgbClr val="C00000"/>
                </a:solidFill>
              </a:rPr>
              <a:t>зависит от последовательности слов: то, что впереди, – условие, что за ним следует, – следствие, т. е. главное предложение. </a:t>
            </a:r>
          </a:p>
          <a:p>
            <a:pPr marL="0" indent="0">
              <a:buNone/>
            </a:pPr>
            <a:endParaRPr lang="ru-RU" i="1" dirty="0" smtClean="0"/>
          </a:p>
          <a:p>
            <a:pPr marL="400050" lvl="1" indent="0">
              <a:buNone/>
            </a:pPr>
            <a:r>
              <a:rPr lang="ru-RU" sz="2800" i="1" dirty="0" smtClean="0"/>
              <a:t>Ударит </a:t>
            </a:r>
            <a:r>
              <a:rPr lang="ru-RU" sz="2800" i="1" dirty="0"/>
              <a:t>на смерть – вира</a:t>
            </a:r>
            <a:r>
              <a:rPr lang="ru-RU" sz="2800" dirty="0"/>
              <a:t> («Русская Правда»). Читай: «если ударит кого-то, то платить штраф».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3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836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effectLst/>
              </a:rPr>
              <a:t>Начало </a:t>
            </a:r>
            <a:r>
              <a:rPr lang="en-US" sz="2800" b="1" dirty="0">
                <a:effectLst/>
              </a:rPr>
              <a:t>XVI </a:t>
            </a:r>
            <a:r>
              <a:rPr lang="ru-RU" sz="2800" b="1" dirty="0">
                <a:effectLst/>
              </a:rPr>
              <a:t>века </a:t>
            </a:r>
            <a:r>
              <a:rPr lang="ru-RU" sz="2800" b="1" dirty="0" smtClean="0">
                <a:effectLst/>
              </a:rPr>
              <a:t>- бурный </a:t>
            </a:r>
            <a:r>
              <a:rPr lang="ru-RU" sz="2800" b="1" dirty="0">
                <a:effectLst/>
              </a:rPr>
              <a:t>рост союзных </a:t>
            </a:r>
            <a:r>
              <a:rPr lang="ru-RU" sz="2800" b="1" dirty="0" smtClean="0">
                <a:effectLst/>
              </a:rPr>
              <a:t>слов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</a:rPr>
              <a:t>Есть ли у тебя, Никитка, пиво, то </a:t>
            </a:r>
            <a:r>
              <a:rPr lang="ru-RU" i="1" dirty="0" err="1">
                <a:solidFill>
                  <a:srgbClr val="C00000"/>
                </a:solidFill>
              </a:rPr>
              <a:t>испьем</a:t>
            </a:r>
            <a:r>
              <a:rPr lang="ru-RU" i="1" dirty="0">
                <a:solidFill>
                  <a:srgbClr val="C00000"/>
                </a:solidFill>
              </a:rPr>
              <a:t> да и простимся.</a:t>
            </a:r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Глагольная </a:t>
            </a:r>
            <a:r>
              <a:rPr lang="ru-RU" dirty="0"/>
              <a:t>форма есть не очень важна, в соединении с </a:t>
            </a:r>
            <a:r>
              <a:rPr lang="ru-RU" i="1" dirty="0"/>
              <a:t>ли</a:t>
            </a:r>
            <a:r>
              <a:rPr lang="ru-RU" dirty="0"/>
              <a:t> она и дает сначала союзное слово, а затем и союз </a:t>
            </a:r>
            <a:r>
              <a:rPr lang="ru-RU" i="1" dirty="0" err="1"/>
              <a:t>естьли</a:t>
            </a:r>
            <a:r>
              <a:rPr lang="ru-RU" i="1" dirty="0"/>
              <a:t> → если</a:t>
            </a:r>
            <a:r>
              <a:rPr lang="ru-RU" dirty="0"/>
              <a:t>. Самый распространенный союз, который сохранился до нашего времени: </a:t>
            </a:r>
            <a:endParaRPr lang="ru-RU" dirty="0" smtClean="0"/>
          </a:p>
          <a:p>
            <a:pPr marL="400050" lvl="1" indent="0">
              <a:buNone/>
            </a:pPr>
            <a:r>
              <a:rPr lang="ru-RU" sz="2400" i="1" dirty="0" smtClean="0"/>
              <a:t>Если </a:t>
            </a:r>
            <a:r>
              <a:rPr lang="ru-RU" sz="2400" i="1" dirty="0"/>
              <a:t>есть у тебя пиво, то </a:t>
            </a:r>
            <a:r>
              <a:rPr lang="ru-RU" sz="2400" i="1" dirty="0" err="1"/>
              <a:t>испьем</a:t>
            </a:r>
            <a:r>
              <a:rPr lang="ru-RU" sz="2400" i="1" dirty="0"/>
              <a:t>...</a:t>
            </a:r>
            <a:r>
              <a:rPr lang="ru-RU" sz="2400" dirty="0"/>
              <a:t> Второе </a:t>
            </a:r>
            <a:r>
              <a:rPr lang="ru-RU" sz="2400" i="1" dirty="0"/>
              <a:t>есть </a:t>
            </a:r>
            <a:r>
              <a:rPr lang="ru-RU" sz="2400" dirty="0"/>
              <a:t>появилось позднее и совсем по другой причине.</a:t>
            </a:r>
          </a:p>
          <a:p>
            <a:pPr lvl="1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96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1062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Особенности развития системы подчинительной связи в русском языке</vt:lpstr>
      <vt:lpstr>Смысловые подчинительные и сочинительные отношения в современном русском языке </vt:lpstr>
      <vt:lpstr>В древней летописи (XI век) читаем о размышлении Владимира</vt:lpstr>
      <vt:lpstr>Союз аще в русском языке XII века</vt:lpstr>
      <vt:lpstr>Проанализируйте следующие летописные тексты (соотнесите с яко современные союзы или союзные слова)</vt:lpstr>
      <vt:lpstr>   Древнее мышление - однопланное и четкое. Слова следуют друг за другом, не выпячиваясь, как и теперь в разговорном языке. Афанасий Никитин – купец и путешественник XV века – свои впечатления о мире описывал так: </vt:lpstr>
      <vt:lpstr>Формирование подчинения и появление сложноподчиненных предложений</vt:lpstr>
      <vt:lpstr>Формирование подчинения и появление сложноподчиненных предложений</vt:lpstr>
      <vt:lpstr>Начало XVI века - бурный рост союзных слов</vt:lpstr>
      <vt:lpstr>Начало XVI века - бурный рост союзных слов</vt:lpstr>
      <vt:lpstr>Последний этап изменения связан с устранением  то, ино: </vt:lpstr>
      <vt:lpstr>Презентация PowerPoint</vt:lpstr>
      <vt:lpstr>Особенности развития системы подчинительной связи в русском языке</vt:lpstr>
      <vt:lpstr>Презентация PowerPoint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системы подчинительной связи в русском языке</dc:title>
  <dc:creator>мс</dc:creator>
  <cp:lastModifiedBy>мс</cp:lastModifiedBy>
  <cp:revision>16</cp:revision>
  <dcterms:created xsi:type="dcterms:W3CDTF">2013-11-24T09:44:09Z</dcterms:created>
  <dcterms:modified xsi:type="dcterms:W3CDTF">2014-02-24T19:29:05Z</dcterms:modified>
</cp:coreProperties>
</file>