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427E-3C56-4422-9F3F-65195D73CA4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C2E2-CE85-4E82-B385-A3842E4CDA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34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C2E2-CE85-4E82-B385-A3842E4CDAE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3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jpe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оноблок\Desktop\475px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623"/>
            <a:ext cx="9144000" cy="68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048672" cy="180263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Политическое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развитие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России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в XVII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веке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86916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 La Russ" panose="04000500000000000000" pitchFamily="82" charset="0"/>
              </a:rPr>
              <a:t>Автор: Авдеева Татьяна Владимировна, </a:t>
            </a:r>
          </a:p>
          <a:p>
            <a:pPr algn="r"/>
            <a:r>
              <a:rPr lang="ru-RU" dirty="0" smtClean="0">
                <a:latin typeface="A La Russ" panose="04000500000000000000" pitchFamily="82" charset="0"/>
              </a:rPr>
              <a:t>учитель истории МБОУ гимназии №13,</a:t>
            </a:r>
          </a:p>
          <a:p>
            <a:pPr algn="r"/>
            <a:r>
              <a:rPr lang="ru-RU" dirty="0" smtClean="0">
                <a:latin typeface="A La Russ" panose="04000500000000000000" pitchFamily="82" charset="0"/>
              </a:rPr>
              <a:t> г. Новосибирска</a:t>
            </a:r>
            <a:endParaRPr lang="ru-RU" dirty="0">
              <a:latin typeface="A La Russ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7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« О России в царствование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Алексея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Михайловича»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 Григорий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Котошихин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 La Russ" panose="0400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Приказ ______;  а в нем сидит </a:t>
            </a:r>
            <a:r>
              <a:rPr lang="ru-RU" dirty="0" err="1"/>
              <a:t>диак</a:t>
            </a:r>
            <a:r>
              <a:rPr lang="ru-RU" dirty="0"/>
              <a:t>,  да подьячих с 10 человек,  и  ведают  они  и делают дела всякие царские,  тайные и явные;  и в тот Приказ бояре и думные люди не  входят  и  дел  не ведают,  кроме самого царя.  А посылаются того Приказу подьячие с послами в государства,  и  на  </a:t>
            </a:r>
            <a:r>
              <a:rPr lang="ru-RU" dirty="0" err="1"/>
              <a:t>посолские</a:t>
            </a:r>
            <a:r>
              <a:rPr lang="ru-RU" dirty="0"/>
              <a:t>  съезды,  и  в  войну  с воеводами,  для того что послы, в своих </a:t>
            </a:r>
            <a:r>
              <a:rPr lang="ru-RU" dirty="0" err="1"/>
              <a:t>посолствах</a:t>
            </a:r>
            <a:r>
              <a:rPr lang="ru-RU" dirty="0"/>
              <a:t> много чинят не к чести своему государю,  в проезде и в </a:t>
            </a:r>
            <a:r>
              <a:rPr lang="ru-RU" dirty="0" err="1"/>
              <a:t>розговорных</a:t>
            </a:r>
            <a:r>
              <a:rPr lang="ru-RU" dirty="0"/>
              <a:t> речах,  как о том писано выше сего в </a:t>
            </a:r>
            <a:r>
              <a:rPr lang="ru-RU" dirty="0" err="1"/>
              <a:t>посолской</a:t>
            </a:r>
            <a:r>
              <a:rPr lang="ru-RU" dirty="0"/>
              <a:t> статье, А устроен  тот Приказ при нынешнем царе,  для того чтоб его царская мысль и дела </a:t>
            </a:r>
            <a:r>
              <a:rPr lang="ru-RU" dirty="0" err="1"/>
              <a:t>исполнилися</a:t>
            </a:r>
            <a:r>
              <a:rPr lang="ru-RU" dirty="0"/>
              <a:t> все по его хотению,  а бояре б и  думные люди о том ни о чем не ведали.</a:t>
            </a:r>
          </a:p>
          <a:p>
            <a:pPr marL="0" indent="0">
              <a:buNone/>
            </a:pPr>
            <a:r>
              <a:rPr lang="ru-RU" dirty="0"/>
              <a:t>2. _______  Приказ;  а  в  нем  сидит думной дьяк,  да два дьяка,  подьячих 14 человек.  А ведомы в том  Приказе  дела  всех окрестных государств,  и послов </a:t>
            </a:r>
            <a:r>
              <a:rPr lang="ru-RU" dirty="0" err="1"/>
              <a:t>чюжеземских</a:t>
            </a:r>
            <a:r>
              <a:rPr lang="ru-RU" dirty="0"/>
              <a:t> принимают и отпуск им бывает;  </a:t>
            </a:r>
            <a:r>
              <a:rPr lang="ru-RU" dirty="0" err="1"/>
              <a:t>такъже</a:t>
            </a:r>
            <a:r>
              <a:rPr lang="ru-RU" dirty="0"/>
              <a:t> и </a:t>
            </a:r>
            <a:r>
              <a:rPr lang="ru-RU" dirty="0" err="1"/>
              <a:t>Руских</a:t>
            </a:r>
            <a:r>
              <a:rPr lang="ru-RU" dirty="0"/>
              <a:t> послов и посланников и гонцов посылают в которое  государство  прилучится,  отпуск  им  бывает  </a:t>
            </a:r>
            <a:r>
              <a:rPr lang="ru-RU" dirty="0" err="1"/>
              <a:t>ис</a:t>
            </a:r>
            <a:r>
              <a:rPr lang="ru-RU" dirty="0"/>
              <a:t>  того ж Приказу;  да для переводу и </a:t>
            </a:r>
            <a:r>
              <a:rPr lang="ru-RU" dirty="0" err="1"/>
              <a:t>толмачества</a:t>
            </a:r>
            <a:r>
              <a:rPr lang="ru-RU" dirty="0"/>
              <a:t> переводчиков  Латинского, </a:t>
            </a:r>
            <a:r>
              <a:rPr lang="ru-RU" dirty="0" err="1"/>
              <a:t>Свейского</a:t>
            </a:r>
            <a:r>
              <a:rPr lang="ru-RU" dirty="0"/>
              <a:t>,  Немецкого,  Греческого,  </a:t>
            </a:r>
            <a:r>
              <a:rPr lang="ru-RU" dirty="0" err="1"/>
              <a:t>Полского</a:t>
            </a:r>
            <a:r>
              <a:rPr lang="ru-RU" dirty="0"/>
              <a:t>, Татарского, и иных языков,  с 50 человек,  толмачей  с  70  человек.  </a:t>
            </a:r>
          </a:p>
          <a:p>
            <a:pPr marL="0" indent="0">
              <a:buNone/>
            </a:pPr>
            <a:r>
              <a:rPr lang="ru-RU" dirty="0"/>
              <a:t>3. __________ Приказ;  а в нем сидит боярин, да два дьяка. А    74 в том Приказе ведомы стрелецкие приказы,  Московские и городовые; и  собирают  тем  </a:t>
            </a:r>
            <a:r>
              <a:rPr lang="ru-RU" dirty="0" err="1"/>
              <a:t>стрелцом</a:t>
            </a:r>
            <a:r>
              <a:rPr lang="ru-RU" dirty="0"/>
              <a:t>   жалованье   со   всего   Московского государства…</a:t>
            </a:r>
          </a:p>
          <a:p>
            <a:endParaRPr lang="ru-RU" dirty="0"/>
          </a:p>
        </p:txBody>
      </p:sp>
      <p:pic>
        <p:nvPicPr>
          <p:cNvPr id="10244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93296"/>
            <a:ext cx="10366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9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491582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Н. Некрасов. </a:t>
            </a:r>
            <a:endParaRPr lang="ru-RU" sz="1600" dirty="0" smtClean="0"/>
          </a:p>
          <a:p>
            <a:r>
              <a:rPr lang="ru-RU" sz="1600" dirty="0" smtClean="0"/>
              <a:t>Соборное </a:t>
            </a:r>
            <a:r>
              <a:rPr lang="ru-RU" sz="1600" dirty="0"/>
              <a:t>уложение 1649 г.</a:t>
            </a:r>
          </a:p>
        </p:txBody>
      </p:sp>
      <p:pic>
        <p:nvPicPr>
          <p:cNvPr id="11269" name="Picture 5" descr="C:\Users\Моноблок\Desktop\004--240--___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20" y="1022199"/>
            <a:ext cx="3312368" cy="3732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799691" y="247831"/>
            <a:ext cx="5914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СОБОРНОЕ УЛОЖЕНИЕ 1649 ГОДА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pic>
        <p:nvPicPr>
          <p:cNvPr id="11271" name="Picture 7" descr="C:\Users\Моноблок\Desktop\sobornoye-ulozheniy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81299"/>
            <a:ext cx="2808312" cy="403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Моноблок\Desktop\9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72200" y="1052735"/>
            <a:ext cx="2597922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6372199" y="4061249"/>
            <a:ext cx="271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Соборное </a:t>
            </a:r>
            <a:r>
              <a:rPr lang="ru-RU" sz="1600" dirty="0"/>
              <a:t>уложение 1649 г</a:t>
            </a:r>
            <a:r>
              <a:rPr lang="ru-RU" sz="1600" dirty="0" smtClean="0"/>
              <a:t>. в ковчеге Екатерины </a:t>
            </a:r>
            <a:r>
              <a:rPr lang="en-US" sz="1600" dirty="0" smtClean="0"/>
              <a:t>II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487324" y="5589240"/>
            <a:ext cx="2453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Глава 1 Соборного Уложения </a:t>
            </a:r>
            <a:endParaRPr lang="en-US" sz="1600" dirty="0" smtClean="0">
              <a:latin typeface="Tempus Sans ITC" panose="04020404030D07020202" pitchFamily="82" charset="0"/>
            </a:endParaRPr>
          </a:p>
          <a:p>
            <a:r>
              <a:rPr lang="ru-RU" sz="1600" dirty="0" smtClean="0"/>
              <a:t>(«</a:t>
            </a:r>
            <a:r>
              <a:rPr lang="ru-RU" sz="1600" dirty="0"/>
              <a:t>О </a:t>
            </a:r>
            <a:r>
              <a:rPr lang="ru-RU" sz="1600" dirty="0" err="1"/>
              <a:t>богохулниках</a:t>
            </a:r>
            <a:r>
              <a:rPr lang="ru-RU" sz="1600" dirty="0"/>
              <a:t> и церковных мятежниках»). 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15063"/>
            <a:ext cx="1036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5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лето 7156 </a:t>
            </a:r>
            <a:r>
              <a:rPr lang="ru-RU" dirty="0" err="1"/>
              <a:t>го</a:t>
            </a:r>
            <a:r>
              <a:rPr lang="ru-RU" dirty="0"/>
              <a:t>(да), государь царь и  </a:t>
            </a:r>
            <a:r>
              <a:rPr lang="ru-RU" dirty="0" err="1"/>
              <a:t>великии</a:t>
            </a:r>
            <a:r>
              <a:rPr lang="ru-RU" dirty="0"/>
              <a:t> князь Алексеи Михайлович, всея </a:t>
            </a:r>
            <a:r>
              <a:rPr lang="ru-RU" dirty="0" err="1"/>
              <a:t>Русии</a:t>
            </a:r>
            <a:r>
              <a:rPr lang="ru-RU" dirty="0"/>
              <a:t> самодержец, говорил с своими государевыми </a:t>
            </a:r>
            <a:r>
              <a:rPr lang="ru-RU" dirty="0" err="1"/>
              <a:t>бояры</a:t>
            </a:r>
            <a:r>
              <a:rPr lang="ru-RU" dirty="0"/>
              <a:t>, и с </a:t>
            </a:r>
            <a:r>
              <a:rPr lang="ru-RU" dirty="0" err="1"/>
              <a:t>околничими</a:t>
            </a:r>
            <a:r>
              <a:rPr lang="ru-RU" dirty="0"/>
              <a:t>, и з думными людьми, которые статьи написаны в </a:t>
            </a:r>
            <a:r>
              <a:rPr lang="ru-RU" dirty="0" err="1"/>
              <a:t>правилех</a:t>
            </a:r>
            <a:r>
              <a:rPr lang="ru-RU" dirty="0"/>
              <a:t> Святых Апостол, и Святых Отец, и в </a:t>
            </a:r>
            <a:r>
              <a:rPr lang="ru-RU" dirty="0" err="1"/>
              <a:t>градцких</a:t>
            </a:r>
            <a:r>
              <a:rPr lang="ru-RU" dirty="0"/>
              <a:t> </a:t>
            </a:r>
            <a:r>
              <a:rPr lang="ru-RU" dirty="0" err="1"/>
              <a:t>законех</a:t>
            </a:r>
            <a:r>
              <a:rPr lang="ru-RU" dirty="0"/>
              <a:t> греческих царей, а пристойны те статьи к </a:t>
            </a:r>
            <a:r>
              <a:rPr lang="ru-RU" dirty="0" err="1"/>
              <a:t>государьственным</a:t>
            </a:r>
            <a:r>
              <a:rPr lang="ru-RU" dirty="0"/>
              <a:t> и к земским делам, и те бы статьи выписать, и чтобы прежних великих государей, царей и великих князей </a:t>
            </a:r>
            <a:r>
              <a:rPr lang="ru-RU" dirty="0" err="1"/>
              <a:t>росийских</a:t>
            </a:r>
            <a:r>
              <a:rPr lang="ru-RU" dirty="0"/>
              <a:t>, и отца его государева, </a:t>
            </a:r>
            <a:r>
              <a:rPr lang="ru-RU" dirty="0" err="1"/>
              <a:t>блаженныя</a:t>
            </a:r>
            <a:r>
              <a:rPr lang="ru-RU" dirty="0"/>
              <a:t> памяти великого государя, царя и </a:t>
            </a:r>
            <a:r>
              <a:rPr lang="ru-RU" dirty="0" err="1"/>
              <a:t>великаго</a:t>
            </a:r>
            <a:r>
              <a:rPr lang="ru-RU" dirty="0"/>
              <a:t> князя Михаила </a:t>
            </a:r>
            <a:r>
              <a:rPr lang="ru-RU" dirty="0" err="1"/>
              <a:t>Феодоровича</a:t>
            </a:r>
            <a:r>
              <a:rPr lang="ru-RU" dirty="0"/>
              <a:t> всея </a:t>
            </a:r>
            <a:r>
              <a:rPr lang="ru-RU" dirty="0" err="1"/>
              <a:t>Русии</a:t>
            </a:r>
            <a:r>
              <a:rPr lang="ru-RU" dirty="0"/>
              <a:t>, указы и боярские приговоры на всякие </a:t>
            </a:r>
            <a:r>
              <a:rPr lang="ru-RU" dirty="0" err="1"/>
              <a:t>государьственные</a:t>
            </a:r>
            <a:r>
              <a:rPr lang="ru-RU" dirty="0"/>
              <a:t> и на земские дела собрать, и те </a:t>
            </a:r>
            <a:r>
              <a:rPr lang="ru-RU" dirty="0" err="1"/>
              <a:t>государьские</a:t>
            </a:r>
            <a:r>
              <a:rPr lang="ru-RU" dirty="0"/>
              <a:t> указы и боярские приговоры с старыми судебниками </a:t>
            </a:r>
            <a:r>
              <a:rPr lang="ru-RU" dirty="0" err="1"/>
              <a:t>справити</a:t>
            </a:r>
            <a:r>
              <a:rPr lang="ru-RU" dirty="0"/>
              <a:t>. А на которые статьи в прошлых </a:t>
            </a:r>
            <a:r>
              <a:rPr lang="ru-RU" dirty="0" err="1"/>
              <a:t>годех</a:t>
            </a:r>
            <a:r>
              <a:rPr lang="ru-RU" dirty="0"/>
              <a:t>, прежних государей в Судебниках указу не положено, и боярских приговоров на те статьи не было, и те бы статьи по тому же </a:t>
            </a:r>
            <a:r>
              <a:rPr lang="ru-RU" dirty="0" err="1"/>
              <a:t>написати</a:t>
            </a:r>
            <a:r>
              <a:rPr lang="ru-RU" dirty="0"/>
              <a:t> и </a:t>
            </a:r>
            <a:r>
              <a:rPr lang="ru-RU" dirty="0" err="1"/>
              <a:t>изложити</a:t>
            </a:r>
            <a:r>
              <a:rPr lang="ru-RU" dirty="0"/>
              <a:t> по его государеву указу общим советом, чтобы Московского </a:t>
            </a:r>
            <a:r>
              <a:rPr lang="ru-RU" dirty="0" err="1"/>
              <a:t>государьства</a:t>
            </a:r>
            <a:r>
              <a:rPr lang="ru-RU" dirty="0"/>
              <a:t> всяких чинов </a:t>
            </a:r>
            <a:r>
              <a:rPr lang="ru-RU" dirty="0" err="1"/>
              <a:t>людем</a:t>
            </a:r>
            <a:r>
              <a:rPr lang="ru-RU" dirty="0"/>
              <a:t>, от </a:t>
            </a:r>
            <a:r>
              <a:rPr lang="ru-RU" dirty="0" err="1"/>
              <a:t>болшаго</a:t>
            </a:r>
            <a:r>
              <a:rPr lang="ru-RU" dirty="0"/>
              <a:t> и до </a:t>
            </a:r>
            <a:r>
              <a:rPr lang="ru-RU" dirty="0" err="1"/>
              <a:t>меншаго</a:t>
            </a:r>
            <a:r>
              <a:rPr lang="ru-RU" dirty="0"/>
              <a:t> чину, суд и </a:t>
            </a:r>
            <a:r>
              <a:rPr lang="ru-RU" dirty="0" err="1"/>
              <a:t>росправа</a:t>
            </a:r>
            <a:r>
              <a:rPr lang="ru-RU" dirty="0"/>
              <a:t> была во всяких </a:t>
            </a:r>
            <a:r>
              <a:rPr lang="ru-RU" dirty="0" err="1"/>
              <a:t>делех</a:t>
            </a:r>
            <a:r>
              <a:rPr lang="ru-RU" dirty="0"/>
              <a:t> всем ровна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А) назовите источники Соборного уложения;</a:t>
            </a:r>
          </a:p>
          <a:p>
            <a:pPr marL="0" indent="0">
              <a:buNone/>
            </a:pPr>
            <a:r>
              <a:rPr lang="ru-RU" dirty="0"/>
              <a:t>Б) какой принцип должен был быть положен в основу свода законов.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93296"/>
            <a:ext cx="1036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43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u="sng" dirty="0"/>
              <a:t>ГЛАВА II.  О ГОСУДАРЬСКОЙ ЧЕСТИ, И КАК ЕГО ГОСУДАРЬСКОЕ ЗДОРОВЬЕ ОБЕРЕГАТЬ </a:t>
            </a:r>
          </a:p>
          <a:p>
            <a:pPr marL="0" indent="0">
              <a:buNone/>
            </a:pPr>
            <a:r>
              <a:rPr lang="ru-RU" dirty="0"/>
              <a:t>1. Будет кто каким </a:t>
            </a:r>
            <a:r>
              <a:rPr lang="ru-RU" dirty="0" err="1"/>
              <a:t>умышлением</a:t>
            </a:r>
            <a:r>
              <a:rPr lang="ru-RU" dirty="0"/>
              <a:t> </a:t>
            </a:r>
            <a:r>
              <a:rPr lang="ru-RU" dirty="0" err="1"/>
              <a:t>учнет</a:t>
            </a:r>
            <a:r>
              <a:rPr lang="ru-RU" dirty="0"/>
              <a:t> мыслить на </a:t>
            </a:r>
            <a:r>
              <a:rPr lang="ru-RU" dirty="0" err="1"/>
              <a:t>государьское</a:t>
            </a:r>
            <a:r>
              <a:rPr lang="ru-RU" dirty="0"/>
              <a:t> здоровье злое дело, и про то его злое </a:t>
            </a:r>
            <a:r>
              <a:rPr lang="ru-RU" dirty="0" err="1"/>
              <a:t>умышленье</a:t>
            </a:r>
            <a:r>
              <a:rPr lang="ru-RU" dirty="0"/>
              <a:t> кто известит, и по тому извету про то его злое </a:t>
            </a:r>
            <a:r>
              <a:rPr lang="ru-RU" dirty="0" err="1"/>
              <a:t>умышленье</a:t>
            </a:r>
            <a:r>
              <a:rPr lang="ru-RU" dirty="0"/>
              <a:t> </a:t>
            </a:r>
            <a:r>
              <a:rPr lang="ru-RU" dirty="0" err="1"/>
              <a:t>сыщетса</a:t>
            </a:r>
            <a:r>
              <a:rPr lang="ru-RU" dirty="0"/>
              <a:t> допряма, что он на царское величество злое дело мыслил, и делать хотел, и такова по сыску казнить </a:t>
            </a:r>
            <a:r>
              <a:rPr lang="ru-RU" dirty="0" err="1"/>
              <a:t>смертию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Такъже</a:t>
            </a:r>
            <a:r>
              <a:rPr lang="ru-RU" dirty="0"/>
              <a:t> будет кто при державе </a:t>
            </a:r>
            <a:r>
              <a:rPr lang="ru-RU" dirty="0" err="1"/>
              <a:t>царьского</a:t>
            </a:r>
            <a:r>
              <a:rPr lang="ru-RU" dirty="0"/>
              <a:t> величества, хотя Московским </a:t>
            </a:r>
            <a:r>
              <a:rPr lang="ru-RU" dirty="0" err="1"/>
              <a:t>государьством</a:t>
            </a:r>
            <a:r>
              <a:rPr lang="ru-RU" dirty="0"/>
              <a:t> завладеть и государем быть и для того своего </a:t>
            </a:r>
            <a:r>
              <a:rPr lang="ru-RU" dirty="0" err="1"/>
              <a:t>злово</a:t>
            </a:r>
            <a:r>
              <a:rPr lang="ru-RU" dirty="0"/>
              <a:t> </a:t>
            </a:r>
            <a:r>
              <a:rPr lang="ru-RU" dirty="0" err="1"/>
              <a:t>умышления</a:t>
            </a:r>
            <a:r>
              <a:rPr lang="ru-RU" dirty="0"/>
              <a:t> начнет рать </a:t>
            </a:r>
            <a:r>
              <a:rPr lang="ru-RU" dirty="0" err="1"/>
              <a:t>збирать</a:t>
            </a:r>
            <a:r>
              <a:rPr lang="ru-RU" dirty="0"/>
              <a:t>, или кто </a:t>
            </a:r>
            <a:r>
              <a:rPr lang="ru-RU" dirty="0" err="1"/>
              <a:t>царьского</a:t>
            </a:r>
            <a:r>
              <a:rPr lang="ru-RU" dirty="0"/>
              <a:t> величества с недруги </a:t>
            </a:r>
            <a:r>
              <a:rPr lang="ru-RU" dirty="0" err="1"/>
              <a:t>учнет</a:t>
            </a:r>
            <a:r>
              <a:rPr lang="ru-RU" dirty="0"/>
              <a:t> </a:t>
            </a:r>
            <a:r>
              <a:rPr lang="ru-RU" dirty="0" err="1"/>
              <a:t>дружитца</a:t>
            </a:r>
            <a:r>
              <a:rPr lang="ru-RU" dirty="0"/>
              <a:t>, и </a:t>
            </a:r>
            <a:r>
              <a:rPr lang="ru-RU" dirty="0" err="1"/>
              <a:t>советными</a:t>
            </a:r>
            <a:r>
              <a:rPr lang="ru-RU" dirty="0"/>
              <a:t> грамотами </a:t>
            </a:r>
            <a:r>
              <a:rPr lang="ru-RU" dirty="0" err="1"/>
              <a:t>ссылатца</a:t>
            </a:r>
            <a:r>
              <a:rPr lang="ru-RU" dirty="0"/>
              <a:t>, и помочь им всячески чинить, чтобы тем государевым недругом, по его ссылке, Московским </a:t>
            </a:r>
            <a:r>
              <a:rPr lang="ru-RU" dirty="0" err="1"/>
              <a:t>государьством</a:t>
            </a:r>
            <a:r>
              <a:rPr lang="ru-RU" dirty="0"/>
              <a:t> завладеть, или какое дурно учинить, и про то на него кто известит, и по тому извету </a:t>
            </a:r>
            <a:r>
              <a:rPr lang="ru-RU" dirty="0" err="1"/>
              <a:t>сыщетца</a:t>
            </a:r>
            <a:r>
              <a:rPr lang="ru-RU" dirty="0"/>
              <a:t> про тое его измену допряма, и такова изменника по тому же </a:t>
            </a:r>
            <a:r>
              <a:rPr lang="ru-RU" dirty="0" err="1"/>
              <a:t>казнити</a:t>
            </a:r>
            <a:r>
              <a:rPr lang="ru-RU" dirty="0"/>
              <a:t> </a:t>
            </a:r>
            <a:r>
              <a:rPr lang="ru-RU" dirty="0" err="1"/>
              <a:t>смертию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Какие поступки Соборное Уложение рассматривало как государственное преступление? </a:t>
            </a:r>
          </a:p>
          <a:p>
            <a:pPr marL="0" indent="0">
              <a:buNone/>
            </a:pPr>
            <a:r>
              <a:rPr lang="ru-RU" dirty="0"/>
              <a:t>Б) Какие наказания назначались за эти поступки? </a:t>
            </a:r>
          </a:p>
          <a:p>
            <a:pPr marL="0" indent="0">
              <a:buNone/>
            </a:pPr>
            <a:r>
              <a:rPr lang="ru-RU" dirty="0"/>
              <a:t>В) К каким недавним историческим событиям отсылает документ? </a:t>
            </a:r>
          </a:p>
          <a:p>
            <a:pPr marL="0" indent="0">
              <a:buNone/>
            </a:pPr>
            <a:r>
              <a:rPr lang="ru-RU" dirty="0"/>
              <a:t>Г) Как изменилось отношение к роли царя в жизни страны?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93296"/>
            <a:ext cx="1036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68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10366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188640"/>
            <a:ext cx="845346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ГЛАВА XI . СУД О КРЕСТЬЯНEX </a:t>
            </a:r>
          </a:p>
          <a:p>
            <a:r>
              <a:rPr lang="ru-RU" sz="2000" dirty="0"/>
              <a:t>1. Которые государевы дворцовых сел и черных волостей крестьяне и бобыли, выбежав из государевых дворцовых сел и </a:t>
            </a:r>
            <a:r>
              <a:rPr lang="ru-RU" sz="2000" dirty="0" err="1"/>
              <a:t>ис</a:t>
            </a:r>
            <a:r>
              <a:rPr lang="ru-RU" sz="2000" dirty="0"/>
              <a:t> черных волостей, живут за патриархом, или за митрополиты, и за архиепископы, и епископом, или за монастыри, или за </a:t>
            </a:r>
            <a:r>
              <a:rPr lang="ru-RU" sz="2000" dirty="0" err="1"/>
              <a:t>бояры</a:t>
            </a:r>
            <a:r>
              <a:rPr lang="ru-RU" sz="2000" dirty="0"/>
              <a:t>, или за </a:t>
            </a:r>
            <a:r>
              <a:rPr lang="ru-RU" sz="2000" dirty="0" err="1"/>
              <a:t>околничими</a:t>
            </a:r>
            <a:r>
              <a:rPr lang="ru-RU" sz="2000" dirty="0"/>
              <a:t> и за думными и за комнатными людьми, и за стольники и за стряпчими и за </a:t>
            </a:r>
            <a:r>
              <a:rPr lang="ru-RU" sz="2000" dirty="0" err="1"/>
              <a:t>дворяны</a:t>
            </a:r>
            <a:r>
              <a:rPr lang="ru-RU" sz="2000" dirty="0"/>
              <a:t> московскими, и за дьяки, и за жильцы, и за городовыми </a:t>
            </a:r>
            <a:r>
              <a:rPr lang="ru-RU" sz="2000" dirty="0" err="1"/>
              <a:t>дворяны</a:t>
            </a:r>
            <a:r>
              <a:rPr lang="ru-RU" sz="2000" dirty="0"/>
              <a:t> и детьми боярскими, и за иноземцы, и за всякими вотчинники и помещики, а в писцовых книгах, которые книги писцы подали в Поместной в и(ы)</a:t>
            </a:r>
            <a:r>
              <a:rPr lang="ru-RU" sz="2000" dirty="0" err="1"/>
              <a:t>ные</a:t>
            </a:r>
            <a:r>
              <a:rPr lang="ru-RU" sz="2000" dirty="0"/>
              <a:t> приказы после московского пожару прошлого 134-го году, те беглые крестьяне, или отцы их написаны за государем, и тех государевых беглых крестьян и бобылей сыскивая </a:t>
            </a:r>
            <a:r>
              <a:rPr lang="ru-RU" sz="2000" dirty="0" err="1"/>
              <a:t>свозити</a:t>
            </a:r>
            <a:r>
              <a:rPr lang="ru-RU" sz="2000" dirty="0"/>
              <a:t> в государевы дворцовые села и в черные волости, на старые их жеребьи по писцовым книгам з женами и з детьми и со всеми их крестьянскими животы без урочных лет.</a:t>
            </a:r>
          </a:p>
          <a:p>
            <a:r>
              <a:rPr lang="ru-RU" sz="2000" dirty="0"/>
              <a:t>А) Какое важное изменение произошло в положении крестьян? Под каким названием оно осталось в истории?</a:t>
            </a:r>
          </a:p>
        </p:txBody>
      </p:sp>
    </p:spTree>
    <p:extLst>
      <p:ext uri="{BB962C8B-B14F-4D97-AF65-F5344CB8AC3E}">
        <p14:creationId xmlns:p14="http://schemas.microsoft.com/office/powerpoint/2010/main" xmlns="" val="21995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Подведём итоги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57606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Царская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власть за период правления Михаила Федоровича и Алексея Михайловича усилилась.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Усилилось крепостное право. Крестьян прикрепили к земле. </a:t>
            </a:r>
          </a:p>
          <a:p>
            <a:pPr marL="342900" indent="-342900">
              <a:buAutoNum type="arabicPeriod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Окрепла опора царской самодержавной власти – дворянство.</a:t>
            </a:r>
          </a:p>
          <a:p>
            <a:endParaRPr lang="ru-RU" sz="1600" dirty="0"/>
          </a:p>
        </p:txBody>
      </p:sp>
      <p:pic>
        <p:nvPicPr>
          <p:cNvPr id="15363" name="Picture 3" descr="C:\Users\Моноблок\Desktop\{4EA5CF91-15A7-4B24-997B-3DE2FB5BB27E}_rrcBGd-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806" y="1916832"/>
            <a:ext cx="27813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4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40768"/>
            <a:ext cx="9061035" cy="36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КОНТРОЛЬНОЕ ЗАДАНИЕ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5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Моноблок\Desktop\85294002_old_parchment_parch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0551"/>
            <a:ext cx="9144000" cy="68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оноблок\Desktop\180px-Philaret_titular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811" y="925728"/>
            <a:ext cx="3537305" cy="471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79084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 La Russ" panose="04000500000000000000" pitchFamily="82" charset="0"/>
              </a:rPr>
              <a:t>Великий государь, патриарх Филарет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 La Russ" panose="04000500000000000000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 La Russ" panose="04000500000000000000" pitchFamily="82" charset="0"/>
              </a:rPr>
              <a:t>Михаил Федорович Романов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 La Russ" panose="04000500000000000000" pitchFamily="82" charset="0"/>
            </a:endParaRPr>
          </a:p>
        </p:txBody>
      </p:sp>
      <p:pic>
        <p:nvPicPr>
          <p:cNvPr id="1029" name="Picture 5" descr="C:\Users\Моноблок\Desktop\0a086184e91ec5d36dbd975dca4224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8863"/>
            <a:ext cx="3672408" cy="4663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415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10" y="0"/>
            <a:ext cx="92036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 La Russ" panose="04000500000000000000" pitchFamily="82" charset="0"/>
              </a:rPr>
              <a:t>Алексей Михайлович Романов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 La Russ" panose="04000500000000000000" pitchFamily="82" charset="0"/>
            </a:endParaRPr>
          </a:p>
        </p:txBody>
      </p:sp>
      <p:pic>
        <p:nvPicPr>
          <p:cNvPr id="2050" name="Picture 2" descr="C:\Users\Моноблок\Desktop\280px-Alexis_I_of_Russia_1670-168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342" y="908720"/>
            <a:ext cx="3679226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9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3923928" y="188640"/>
            <a:ext cx="1440160" cy="8640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ЦАРЬ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467544" y="1237175"/>
            <a:ext cx="2592288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ЗЕМСКИЙ СОБОР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3563888" y="1205590"/>
            <a:ext cx="2088232" cy="927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БОЯРСКАЯ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ДУМА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932474" y="2273814"/>
            <a:ext cx="144016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ПРИКАЗЫ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5592" y="2273814"/>
            <a:ext cx="1757229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РАЗРЯДНЫЙ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356992"/>
            <a:ext cx="1925183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ПОМЕСТНЫЙ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3356992"/>
            <a:ext cx="1891001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ПУШКАРСКИЙ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3356992"/>
            <a:ext cx="1666431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КАЗЕННЫЙ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87373" y="2301686"/>
            <a:ext cx="187220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ПОСОЛЬСКИЙ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8511" y="4391324"/>
            <a:ext cx="181602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СТРЕЛЕЦКИЙ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5592" y="4365104"/>
            <a:ext cx="1816028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ЯМСКОЙ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81217" y="620688"/>
            <a:ext cx="1720715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>
            <a:off x="4608004" y="1052736"/>
            <a:ext cx="0" cy="15285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08004" y="2132856"/>
            <a:ext cx="0" cy="14095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188326" y="3365538"/>
            <a:ext cx="1891001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Тайных дел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1205590"/>
            <a:ext cx="2691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 La Russ" panose="04000500000000000000" pitchFamily="82" charset="0"/>
              </a:rPr>
              <a:t>Думные бояре</a:t>
            </a:r>
          </a:p>
          <a:p>
            <a:r>
              <a:rPr lang="ru-RU" sz="1600" dirty="0" smtClean="0">
                <a:latin typeface="A La Russ" panose="04000500000000000000" pitchFamily="82" charset="0"/>
              </a:rPr>
              <a:t>Окольничие</a:t>
            </a:r>
          </a:p>
          <a:p>
            <a:r>
              <a:rPr lang="ru-RU" sz="1600" dirty="0" smtClean="0">
                <a:latin typeface="A La Russ" panose="04000500000000000000" pitchFamily="82" charset="0"/>
              </a:rPr>
              <a:t>Думные дворяне</a:t>
            </a:r>
          </a:p>
          <a:p>
            <a:r>
              <a:rPr lang="ru-RU" sz="1600" dirty="0" smtClean="0">
                <a:latin typeface="A La Russ" panose="04000500000000000000" pitchFamily="82" charset="0"/>
              </a:rPr>
              <a:t>Думные дьяки</a:t>
            </a:r>
            <a:endParaRPr lang="ru-RU" sz="1600" dirty="0">
              <a:latin typeface="A La Russ" panose="04000500000000000000" pitchFamily="8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652120" y="1606507"/>
            <a:ext cx="288032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77758" y="1862880"/>
            <a:ext cx="288032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694849" y="2076525"/>
            <a:ext cx="262395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669212" y="1375771"/>
            <a:ext cx="288032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652554" y="3137910"/>
            <a:ext cx="0" cy="2379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50731" y="5517232"/>
            <a:ext cx="1647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ВОЕВОДА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3779912" y="4941168"/>
            <a:ext cx="864096" cy="945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41620" y="5886564"/>
            <a:ext cx="145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ГУБНОЙ СТАРОСТА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4652554" y="4941168"/>
            <a:ext cx="999566" cy="9453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72073" y="5895109"/>
            <a:ext cx="1451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</a:rPr>
              <a:t>Земский СТАРОСТА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  <p:sp>
        <p:nvSpPr>
          <p:cNvPr id="51" name="Блок-схема: документ 50"/>
          <p:cNvSpPr/>
          <p:nvPr/>
        </p:nvSpPr>
        <p:spPr>
          <a:xfrm>
            <a:off x="6958511" y="5895109"/>
            <a:ext cx="1933969" cy="774251"/>
          </a:xfrm>
          <a:prstGeom prst="flowChartDocumen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La Russ" panose="04000500000000000000" pitchFamily="82" charset="0"/>
                <a:hlinkClick r:id="rId9" action="ppaction://hlinksldjump"/>
              </a:rPr>
              <a:t>Соборное уложение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La Russ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2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err="1"/>
              <a:t>Божиею</a:t>
            </a:r>
            <a:r>
              <a:rPr lang="ru-RU" i="1" dirty="0"/>
              <a:t> </a:t>
            </a:r>
            <a:r>
              <a:rPr lang="ru-RU" i="1" dirty="0" err="1"/>
              <a:t>милостию</a:t>
            </a:r>
            <a:r>
              <a:rPr lang="ru-RU" i="1" dirty="0"/>
              <a:t>, Великий Государь Царь и Великий Князь Михаил Федорович, всея Руси Самодержец Владимирский, Московский, Новгородский, Царь Казанский, Царь Астраханский, Государь Псковский и Великий Князь Смоленский, </a:t>
            </a:r>
            <a:r>
              <a:rPr lang="ru-RU" i="1" dirty="0" err="1"/>
              <a:t>Тверский</a:t>
            </a:r>
            <a:r>
              <a:rPr lang="ru-RU" i="1" dirty="0"/>
              <a:t>, Югорский, Пермский, Вятский, Болгарский и иных Государь и Великий Князь </a:t>
            </a:r>
            <a:r>
              <a:rPr lang="ru-RU" i="1" dirty="0" err="1"/>
              <a:t>Новагорода</a:t>
            </a:r>
            <a:r>
              <a:rPr lang="ru-RU" i="1" dirty="0"/>
              <a:t> </a:t>
            </a:r>
            <a:r>
              <a:rPr lang="ru-RU" i="1" dirty="0" err="1"/>
              <a:t>Низовския</a:t>
            </a:r>
            <a:r>
              <a:rPr lang="ru-RU" i="1" dirty="0"/>
              <a:t> земли, Черниговский, Рязанский, Полоцкий, Ростовский, Ярославский, </a:t>
            </a:r>
            <a:r>
              <a:rPr lang="ru-RU" i="1" dirty="0" err="1"/>
              <a:t>Белоозерский</a:t>
            </a:r>
            <a:r>
              <a:rPr lang="ru-RU" i="1" dirty="0"/>
              <a:t>, </a:t>
            </a:r>
            <a:r>
              <a:rPr lang="ru-RU" i="1" dirty="0" err="1"/>
              <a:t>Лифляндский</a:t>
            </a:r>
            <a:r>
              <a:rPr lang="ru-RU" i="1" dirty="0"/>
              <a:t>, </a:t>
            </a:r>
            <a:r>
              <a:rPr lang="ru-RU" i="1" dirty="0" err="1"/>
              <a:t>Удорский</a:t>
            </a:r>
            <a:r>
              <a:rPr lang="ru-RU" i="1" dirty="0"/>
              <a:t>, </a:t>
            </a:r>
            <a:r>
              <a:rPr lang="ru-RU" i="1" dirty="0" err="1"/>
              <a:t>Обдорский</a:t>
            </a:r>
            <a:r>
              <a:rPr lang="ru-RU" i="1" dirty="0"/>
              <a:t>, </a:t>
            </a:r>
            <a:r>
              <a:rPr lang="ru-RU" i="1" dirty="0" err="1"/>
              <a:t>Кондийский</a:t>
            </a:r>
            <a:r>
              <a:rPr lang="ru-RU" i="1" dirty="0"/>
              <a:t>, и всея </a:t>
            </a:r>
            <a:r>
              <a:rPr lang="ru-RU" i="1" dirty="0" err="1"/>
              <a:t>Сибирския</a:t>
            </a:r>
            <a:r>
              <a:rPr lang="ru-RU" i="1" dirty="0"/>
              <a:t> земли и </a:t>
            </a:r>
            <a:r>
              <a:rPr lang="ru-RU" i="1" dirty="0" err="1"/>
              <a:t>Северныя</a:t>
            </a:r>
            <a:r>
              <a:rPr lang="ru-RU" i="1" dirty="0"/>
              <a:t> страны Повелитель и Государь </a:t>
            </a:r>
            <a:r>
              <a:rPr lang="ru-RU" i="1" dirty="0" err="1"/>
              <a:t>Иверския</a:t>
            </a:r>
            <a:r>
              <a:rPr lang="ru-RU" i="1" dirty="0"/>
              <a:t> земли, </a:t>
            </a:r>
            <a:r>
              <a:rPr lang="ru-RU" i="1" dirty="0" err="1"/>
              <a:t>Карталинских</a:t>
            </a:r>
            <a:r>
              <a:rPr lang="ru-RU" i="1" dirty="0"/>
              <a:t> и Грузинских царей и </a:t>
            </a:r>
            <a:r>
              <a:rPr lang="ru-RU" i="1" dirty="0" err="1"/>
              <a:t>Кабардинския</a:t>
            </a:r>
            <a:r>
              <a:rPr lang="ru-RU" i="1" dirty="0"/>
              <a:t> земли, Черкасских и Горских Князей и иных многих государств Государь и Обладатель.</a:t>
            </a:r>
          </a:p>
        </p:txBody>
      </p:sp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547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4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Моноблок\Desktop\YbWA76t7JsYROwMjtY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0562"/>
            <a:ext cx="4411305" cy="2863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326" y="116632"/>
            <a:ext cx="2773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Моноблок\Desktop\2457233-e0ad2a6c22c5fe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16439" cy="2865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Моноблок\Desktop\220px-Zemsky_sobor_16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470" y="3068960"/>
            <a:ext cx="1330945" cy="361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293096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Иванов . </a:t>
            </a:r>
          </a:p>
          <a:p>
            <a:pPr algn="ctr"/>
            <a:r>
              <a:rPr lang="ru-RU" sz="1600" dirty="0" smtClean="0"/>
              <a:t>Земский собор при Иване </a:t>
            </a:r>
            <a:r>
              <a:rPr lang="en-US" sz="1600" dirty="0" smtClean="0">
                <a:latin typeface="Tempus Sans ITC" panose="04020404030D07020202" pitchFamily="82" charset="0"/>
              </a:rPr>
              <a:t>IV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216151"/>
            <a:ext cx="383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Посольство Земского </a:t>
            </a:r>
            <a:r>
              <a:rPr lang="ru-RU" sz="1600" dirty="0" smtClean="0"/>
              <a:t>собора </a:t>
            </a:r>
            <a:r>
              <a:rPr lang="ru-RU" sz="1600" dirty="0"/>
              <a:t>сообщает Михаилу Романову об избрании Его на царство. Миниатюра XIX века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616530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Решение Земского собора 1653 г. о присоединении Украины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401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596" y="116632"/>
            <a:ext cx="21955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Моноблок\Desktop\artlib_gallery-111935-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562850" cy="476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38132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Боярская дума при Михаиле </a:t>
            </a:r>
            <a:r>
              <a:rPr lang="ru-RU" sz="1600" dirty="0"/>
              <a:t>Р</a:t>
            </a:r>
            <a:r>
              <a:rPr lang="ru-RU" sz="1600" dirty="0" smtClean="0"/>
              <a:t>оманове. А. П. Рябушкин</a:t>
            </a:r>
            <a:endParaRPr lang="ru-RU" sz="1600" dirty="0"/>
          </a:p>
        </p:txBody>
      </p:sp>
      <p:pic>
        <p:nvPicPr>
          <p:cNvPr id="7173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73" y="332656"/>
            <a:ext cx="10366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43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182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Моноблок\Desktop\352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032" y="1481018"/>
            <a:ext cx="6133303" cy="4521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37312"/>
            <a:ext cx="608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С. Иванов. В приказной избе</a:t>
            </a:r>
            <a:endParaRPr lang="ru-RU" sz="1600" dirty="0"/>
          </a:p>
        </p:txBody>
      </p:sp>
      <p:pic>
        <p:nvPicPr>
          <p:cNvPr id="8198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894" y="332656"/>
            <a:ext cx="10366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  <a:t>О СИДЕНИИ ЦАРЯ С БОЯРАМИ (ГРИГОРИЙ КОТОШИХИН).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A La Russ" panose="04000500000000000000" pitchFamily="82" charset="0"/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  <a:latin typeface="A La Russ" panose="04000500000000000000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как царю лучится </a:t>
            </a:r>
            <a:r>
              <a:rPr lang="ru-RU" dirty="0" err="1"/>
              <a:t>сидети</a:t>
            </a:r>
            <a:r>
              <a:rPr lang="ru-RU" dirty="0"/>
              <a:t> с теми </a:t>
            </a:r>
            <a:r>
              <a:rPr lang="ru-RU" dirty="0" err="1"/>
              <a:t>бояры</a:t>
            </a:r>
            <a:r>
              <a:rPr lang="ru-RU" dirty="0"/>
              <a:t> и думными людьми в думе о </a:t>
            </a:r>
            <a:r>
              <a:rPr lang="ru-RU" dirty="0" err="1"/>
              <a:t>иноземских</a:t>
            </a:r>
            <a:r>
              <a:rPr lang="ru-RU" dirty="0"/>
              <a:t> и о своих государственных делах, и в то время бояре и </a:t>
            </a:r>
            <a:r>
              <a:rPr lang="ru-RU" dirty="0" err="1"/>
              <a:t>околничие</a:t>
            </a:r>
            <a:r>
              <a:rPr lang="ru-RU" dirty="0"/>
              <a:t> и думные дворяне </a:t>
            </a:r>
            <a:r>
              <a:rPr lang="ru-RU" dirty="0" err="1"/>
              <a:t>садятца</a:t>
            </a:r>
            <a:r>
              <a:rPr lang="ru-RU" dirty="0"/>
              <a:t> чином, от царя поодаль, на лавках: бояре по боярами, кто кого породою ниже, а не тем, кто выше и </a:t>
            </a:r>
            <a:r>
              <a:rPr lang="ru-RU" dirty="0" err="1"/>
              <a:t>преж</a:t>
            </a:r>
            <a:r>
              <a:rPr lang="ru-RU" dirty="0"/>
              <a:t> в чину; </a:t>
            </a:r>
            <a:r>
              <a:rPr lang="ru-RU" dirty="0" err="1"/>
              <a:t>околничие</a:t>
            </a:r>
            <a:r>
              <a:rPr lang="ru-RU" dirty="0"/>
              <a:t> под боярами против того ж; под окольничими думные дворяне </a:t>
            </a:r>
            <a:r>
              <a:rPr lang="ru-RU" dirty="0" err="1"/>
              <a:t>потомуж</a:t>
            </a:r>
            <a:r>
              <a:rPr lang="ru-RU" dirty="0"/>
              <a:t>, по породе своей, а не по службе; а думные дьяки стоят, а иным временем царь велит им сидеть; и о чем </a:t>
            </a:r>
            <a:r>
              <a:rPr lang="ru-RU" dirty="0" err="1"/>
              <a:t>лучитца</a:t>
            </a:r>
            <a:r>
              <a:rPr lang="ru-RU" dirty="0"/>
              <a:t>, </a:t>
            </a:r>
            <a:r>
              <a:rPr lang="ru-RU" dirty="0" err="1"/>
              <a:t>мыслити</a:t>
            </a:r>
            <a:r>
              <a:rPr lang="ru-RU" dirty="0"/>
              <a:t>, мыслят с царе, яко обычай и </a:t>
            </a:r>
            <a:r>
              <a:rPr lang="ru-RU" dirty="0" err="1"/>
              <a:t>инде</a:t>
            </a:r>
            <a:r>
              <a:rPr lang="ru-RU" dirty="0"/>
              <a:t> в государствах. А </a:t>
            </a:r>
            <a:r>
              <a:rPr lang="ru-RU" dirty="0" err="1"/>
              <a:t>лутчица</a:t>
            </a:r>
            <a:r>
              <a:rPr lang="ru-RU" dirty="0"/>
              <a:t> царю мысль свою о чем </a:t>
            </a:r>
            <a:r>
              <a:rPr lang="ru-RU" dirty="0" err="1"/>
              <a:t>объявити</a:t>
            </a:r>
            <a:r>
              <a:rPr lang="ru-RU" dirty="0"/>
              <a:t>, и он им </a:t>
            </a:r>
            <a:r>
              <a:rPr lang="ru-RU" dirty="0" err="1"/>
              <a:t>объявя</a:t>
            </a:r>
            <a:r>
              <a:rPr lang="ru-RU" dirty="0"/>
              <a:t>, приказывает, чтоб они, бояре и думные люди, </a:t>
            </a:r>
            <a:r>
              <a:rPr lang="ru-RU" dirty="0" err="1"/>
              <a:t>помысля</a:t>
            </a:r>
            <a:r>
              <a:rPr lang="ru-RU" dirty="0"/>
              <a:t>, к тому делу дали способ: и кто из тех бояр </a:t>
            </a:r>
            <a:r>
              <a:rPr lang="ru-RU" dirty="0" err="1"/>
              <a:t>поболши</a:t>
            </a:r>
            <a:r>
              <a:rPr lang="ru-RU" dirty="0"/>
              <a:t> и поразумнее, или кто и из меньших, и они мысль свою к способу </a:t>
            </a:r>
            <a:r>
              <a:rPr lang="ru-RU" dirty="0" err="1"/>
              <a:t>объявливают</a:t>
            </a:r>
            <a:r>
              <a:rPr lang="ru-RU" dirty="0"/>
              <a:t>; а иные бояре брады свои </a:t>
            </a:r>
            <a:r>
              <a:rPr lang="ru-RU" dirty="0" err="1"/>
              <a:t>уставя</a:t>
            </a:r>
            <a:r>
              <a:rPr lang="ru-RU" dirty="0"/>
              <a:t>, ничего не </a:t>
            </a:r>
            <a:r>
              <a:rPr lang="ru-RU" dirty="0" err="1"/>
              <a:t>отвещают</a:t>
            </a:r>
            <a:r>
              <a:rPr lang="ru-RU" dirty="0"/>
              <a:t>, потому что царь жалует многих в бояре не по разуму их, но по великой породе, и многие из них грамоте не учены и не </a:t>
            </a:r>
            <a:r>
              <a:rPr lang="ru-RU" dirty="0" err="1"/>
              <a:t>студерованные</a:t>
            </a:r>
            <a:r>
              <a:rPr lang="ru-RU" dirty="0"/>
              <a:t>, однако сыщется и </a:t>
            </a:r>
            <a:r>
              <a:rPr lang="ru-RU" dirty="0" err="1"/>
              <a:t>окроме</a:t>
            </a:r>
            <a:r>
              <a:rPr lang="ru-RU" dirty="0"/>
              <a:t> их кому </a:t>
            </a:r>
            <a:r>
              <a:rPr lang="ru-RU" dirty="0" err="1"/>
              <a:t>быти</a:t>
            </a:r>
            <a:r>
              <a:rPr lang="ru-RU" dirty="0"/>
              <a:t> на ответы разумному из больших и из меньших статей бояр. А на чем которое дело </a:t>
            </a:r>
            <a:r>
              <a:rPr lang="ru-RU" dirty="0" err="1"/>
              <a:t>быти</a:t>
            </a:r>
            <a:r>
              <a:rPr lang="ru-RU" dirty="0"/>
              <a:t> приговорят, приказывает царь и бояре думным дьяком пометить, и тот приговор записать. А лучится </a:t>
            </a:r>
            <a:r>
              <a:rPr lang="ru-RU" dirty="0" err="1"/>
              <a:t>писати</a:t>
            </a:r>
            <a:r>
              <a:rPr lang="ru-RU" dirty="0"/>
              <a:t> о чем грамоты во окрестные государства, и те грамоты прикажут готовить </a:t>
            </a:r>
            <a:r>
              <a:rPr lang="ru-RU" dirty="0" err="1"/>
              <a:t>посолскому</a:t>
            </a:r>
            <a:r>
              <a:rPr lang="ru-RU" dirty="0"/>
              <a:t> думному дьяку, а думной дьяк приказывает подьячему, а сам не готовит, а только чернит и прибавляет что надобно и не надобно. А как изготовят, и тех грамот слушают наперед бояре, и потом они же, бояре, слушают в-</a:t>
            </a:r>
            <a:r>
              <a:rPr lang="ru-RU" dirty="0" err="1"/>
              <a:t>другоряд</a:t>
            </a:r>
            <a:r>
              <a:rPr lang="ru-RU" dirty="0"/>
              <a:t> с царем все вместе; также и иные дела, написав, внесут слушать всем же боярам; и слушав бояре </a:t>
            </a:r>
            <a:r>
              <a:rPr lang="ru-RU" dirty="0" err="1"/>
              <a:t>учнут</a:t>
            </a:r>
            <a:r>
              <a:rPr lang="ru-RU" dirty="0"/>
              <a:t> слушать в-</a:t>
            </a:r>
            <a:r>
              <a:rPr lang="ru-RU" dirty="0" err="1"/>
              <a:t>другоряд</a:t>
            </a:r>
            <a:r>
              <a:rPr lang="ru-RU" dirty="0"/>
              <a:t> с царем же. А на всяких делах закрепляют и помечают думные дьяки, а царь и бояре ни к каким делам, кроме того, что послы прикладывают руки к договорным записям, руки своей не прикладывают, для того устроены они, думные дьяки; а к меньшим ко всяким делам прикладывают руки простые дьяки, и приписывают подьячие свои имена.</a:t>
            </a:r>
          </a:p>
          <a:p>
            <a:pPr marL="0" indent="0">
              <a:buNone/>
            </a:pPr>
            <a:r>
              <a:rPr lang="ru-RU" dirty="0"/>
              <a:t>А как царю лучится о чем </a:t>
            </a:r>
            <a:r>
              <a:rPr lang="ru-RU" dirty="0" err="1"/>
              <a:t>мыслити</a:t>
            </a:r>
            <a:r>
              <a:rPr lang="ru-RU" dirty="0"/>
              <a:t> тайно, и в думе бывают те бояре и окольничие, ближние, которые пожалованы из спальников, или которым приказано бывает </a:t>
            </a:r>
            <a:r>
              <a:rPr lang="ru-RU" dirty="0" err="1"/>
              <a:t>приходити</a:t>
            </a:r>
            <a:r>
              <a:rPr lang="ru-RU" dirty="0"/>
              <a:t>; а иные бояре, и окольничие, и думные люди, в ту палату, в думу, и ни для каких </a:t>
            </a:r>
            <a:r>
              <a:rPr lang="ru-RU" dirty="0" err="1"/>
              <a:t>нибуди</a:t>
            </a:r>
            <a:r>
              <a:rPr lang="ru-RU" dirty="0"/>
              <a:t> дел не ходят, </a:t>
            </a:r>
            <a:r>
              <a:rPr lang="ru-RU" dirty="0" err="1"/>
              <a:t>развее</a:t>
            </a:r>
            <a:r>
              <a:rPr lang="ru-RU" dirty="0"/>
              <a:t> царь укажет.</a:t>
            </a:r>
          </a:p>
          <a:p>
            <a:endParaRPr lang="ru-RU" dirty="0"/>
          </a:p>
        </p:txBody>
      </p:sp>
      <p:pic>
        <p:nvPicPr>
          <p:cNvPr id="922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10366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1624</Words>
  <Application>Microsoft Office PowerPoint</Application>
  <PresentationFormat>Экран (4:3)</PresentationFormat>
  <Paragraphs>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Политическое  развитие  России в XVII веке</vt:lpstr>
      <vt:lpstr>Слайд 2</vt:lpstr>
      <vt:lpstr>Алексей Михайлович Романов</vt:lpstr>
      <vt:lpstr>Слайд 4</vt:lpstr>
      <vt:lpstr>Слайд 5</vt:lpstr>
      <vt:lpstr>      </vt:lpstr>
      <vt:lpstr>Слайд 7</vt:lpstr>
      <vt:lpstr>Слайд 8</vt:lpstr>
      <vt:lpstr>О СИДЕНИИ ЦАРЯ С БОЯРАМИ (ГРИГОРИЙ КОТОШИХИН). </vt:lpstr>
      <vt:lpstr>« О России в царствование  Алексея Михайловича»  Григорий Котошихин</vt:lpstr>
      <vt:lpstr>Слайд 11</vt:lpstr>
      <vt:lpstr>Слайд 12</vt:lpstr>
      <vt:lpstr>Слайд 13</vt:lpstr>
      <vt:lpstr>Слайд 14</vt:lpstr>
      <vt:lpstr>Подведём итоги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Моноблок</dc:creator>
  <cp:lastModifiedBy>Tata</cp:lastModifiedBy>
  <cp:revision>23</cp:revision>
  <dcterms:created xsi:type="dcterms:W3CDTF">2014-01-07T04:03:14Z</dcterms:created>
  <dcterms:modified xsi:type="dcterms:W3CDTF">2014-04-28T16:35:56Z</dcterms:modified>
</cp:coreProperties>
</file>