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1" r:id="rId2"/>
    <p:sldId id="257" r:id="rId3"/>
    <p:sldId id="262" r:id="rId4"/>
    <p:sldId id="263" r:id="rId5"/>
    <p:sldId id="268" r:id="rId6"/>
    <p:sldId id="271" r:id="rId7"/>
    <p:sldId id="267" r:id="rId8"/>
    <p:sldId id="266" r:id="rId9"/>
    <p:sldId id="265" r:id="rId10"/>
    <p:sldId id="273" r:id="rId11"/>
    <p:sldId id="272" r:id="rId12"/>
    <p:sldId id="274" r:id="rId13"/>
    <p:sldId id="275" r:id="rId14"/>
    <p:sldId id="276" r:id="rId15"/>
    <p:sldId id="280" r:id="rId16"/>
    <p:sldId id="278" r:id="rId17"/>
    <p:sldId id="277" r:id="rId18"/>
    <p:sldId id="279" r:id="rId19"/>
    <p:sldId id="281" r:id="rId20"/>
    <p:sldId id="283" r:id="rId21"/>
    <p:sldId id="264" r:id="rId22"/>
    <p:sldId id="269" r:id="rId23"/>
    <p:sldId id="282" r:id="rId24"/>
    <p:sldId id="260" r:id="rId25"/>
    <p:sldId id="259" r:id="rId26"/>
    <p:sldId id="258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8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A069-7C70-44EC-BEB0-D3A78C67376C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C130-B409-43AB-B548-4CCBBD72AF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33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130-B409-43AB-B548-4CCBBD72AFB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9BBE15-BA7B-4556-8B6B-16C10B6D359A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485D6E-9676-4A2E-9D4F-BB7946EA44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9269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4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2132856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Студент при подготовке к экзамену не успел выучить один из тех  25 билетов, которые будут предложены на экзамене. Какова вероятность того, что студенту достанется на экзамене выученный билет?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69269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ndalus" pitchFamily="18" charset="-78"/>
              </a:rPr>
              <a:t>З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ndalus" pitchFamily="18" charset="-78"/>
              </a:rPr>
              <a:t>адача №1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1560" y="3212976"/>
            <a:ext cx="5760640" cy="32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Решение:</a:t>
            </a: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N = 25 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количество  билетов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) = 25-1 = 24 – количество выученных билетов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P(A)= 24/25 = 0,96</a:t>
            </a:r>
            <a:r>
              <a:rPr lang="ru-RU" sz="32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– искомая вероятность.</a:t>
            </a: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Ответ: 0,96</a:t>
            </a:r>
            <a:r>
              <a:rPr lang="ru-RU" sz="29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n-US" sz="29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Picture 15" descr="0d7bfbb42edcbbc148491e5164e3ef6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221088"/>
            <a:ext cx="2448272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4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76470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Правила  вычисления вероятностей </a:t>
            </a:r>
            <a:endParaRPr lang="ru-RU" sz="32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561220"/>
            <a:ext cx="8424936" cy="5170646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lv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cs typeface="Times New Roman" pitchFamily="18" charset="0"/>
            </a:endParaRP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1) Вероятность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элементарного</a:t>
            </a:r>
            <a:r>
              <a:rPr lang="ru-RU" b="1" dirty="0" smtClean="0">
                <a:cs typeface="Times New Roman" pitchFamily="18" charset="0"/>
              </a:rPr>
              <a:t> события  (события,  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которое соответствует  единственному исходу из </a:t>
            </a:r>
            <a:r>
              <a:rPr lang="en-US" b="1" dirty="0" smtClean="0">
                <a:cs typeface="Times New Roman" pitchFamily="18" charset="0"/>
              </a:rPr>
              <a:t>N</a:t>
            </a:r>
            <a:r>
              <a:rPr lang="ru-RU" b="1" dirty="0" smtClean="0">
                <a:cs typeface="Times New Roman" pitchFamily="18" charset="0"/>
              </a:rPr>
              <a:t>   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равновозможных) равна</a:t>
            </a:r>
            <a:r>
              <a:rPr lang="en-US" b="1" dirty="0" smtClean="0"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1/N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      2)Вероятность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невозможного </a:t>
            </a:r>
            <a:r>
              <a:rPr lang="ru-RU" b="1" dirty="0" smtClean="0">
                <a:cs typeface="Times New Roman" pitchFamily="18" charset="0"/>
              </a:rPr>
              <a:t>события равна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0.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3)Вероятность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достоверного </a:t>
            </a:r>
            <a:r>
              <a:rPr lang="ru-RU" b="1" dirty="0" smtClean="0">
                <a:cs typeface="Times New Roman" pitchFamily="18" charset="0"/>
              </a:rPr>
              <a:t>события равна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1.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4) Вероятность любого события заключена в пределах от  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0 до 1: 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0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 Р(А)  1.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  <a:sym typeface="Symbol"/>
              </a:rPr>
              <a:t>5) Вероятность события,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противоположного </a:t>
            </a:r>
            <a:r>
              <a:rPr lang="ru-RU" b="1" dirty="0" smtClean="0">
                <a:cs typeface="Times New Roman" pitchFamily="18" charset="0"/>
                <a:sym typeface="Symbol"/>
              </a:rPr>
              <a:t>событию А  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  <a:sym typeface="Symbol"/>
              </a:rPr>
              <a:t>(события, заключающегося в том , что событие А не </a:t>
            </a:r>
          </a:p>
          <a:p>
            <a:pPr lvl="0" indent="4572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  <a:sym typeface="Symbol"/>
              </a:rPr>
              <a:t>наступает), равна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1- Р(А).</a:t>
            </a:r>
          </a:p>
          <a:p>
            <a:pPr lv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Правила вычисления вероятности произведения   событий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060848"/>
            <a:ext cx="8208912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Произведением событий А и В </a:t>
            </a:r>
            <a:r>
              <a:rPr lang="ru-RU" sz="2000" b="1" dirty="0" smtClean="0">
                <a:solidFill>
                  <a:schemeClr val="tx2"/>
                </a:solidFill>
              </a:rPr>
              <a:t>называют событие А*В, состоящее в наступлении обоих  этих событий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996952"/>
            <a:ext cx="8280920" cy="36009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</a:rPr>
              <a:t>Если </a:t>
            </a:r>
            <a:r>
              <a:rPr lang="ru-RU" sz="2000" b="1" dirty="0" smtClean="0">
                <a:solidFill>
                  <a:srgbClr val="FF0000"/>
                </a:solidFill>
              </a:rPr>
              <a:t>события А и В независимы </a:t>
            </a:r>
            <a:r>
              <a:rPr lang="ru-RU" sz="2000" b="1" dirty="0" smtClean="0">
                <a:solidFill>
                  <a:schemeClr val="tx2"/>
                </a:solidFill>
              </a:rPr>
              <a:t>(они происходят в разных испытаниях, и исход одного испытания не может влиять на исход другого), то вероятность того, что наступят оба этих события, равна Р(А)*Р(В):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Р(А*В)=Р(А)*Р(В)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Например, вероятность выпадения двух шестерок при двукратном бросании кубика равна: 1/6*1/6=1/36. 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Правила вычисления вероятности                      суммы событий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1328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        </a:t>
            </a:r>
            <a:r>
              <a:rPr lang="ru-RU" sz="2000" b="1" dirty="0" smtClean="0">
                <a:solidFill>
                  <a:srgbClr val="FF0000"/>
                </a:solidFill>
              </a:rPr>
              <a:t>Суммой событий А и В </a:t>
            </a:r>
            <a:r>
              <a:rPr lang="ru-RU" sz="2000" b="1" dirty="0" smtClean="0">
                <a:solidFill>
                  <a:schemeClr val="tx2"/>
                </a:solidFill>
              </a:rPr>
              <a:t>называют событие А+В, состоящее в наступлении </a:t>
            </a:r>
            <a:r>
              <a:rPr lang="ru-RU" sz="2000" b="1" dirty="0" smtClean="0">
                <a:solidFill>
                  <a:srgbClr val="FF0000"/>
                </a:solidFill>
              </a:rPr>
              <a:t>хотя бы одного </a:t>
            </a:r>
            <a:r>
              <a:rPr lang="ru-RU" sz="2000" b="1" dirty="0" smtClean="0">
                <a:solidFill>
                  <a:schemeClr val="tx2"/>
                </a:solidFill>
              </a:rPr>
              <a:t>из этих событий. </a:t>
            </a:r>
          </a:p>
          <a:p>
            <a:pPr>
              <a:defRPr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Если А и В </a:t>
            </a:r>
            <a:r>
              <a:rPr lang="ru-RU" sz="2000" b="1" dirty="0" smtClean="0">
                <a:solidFill>
                  <a:srgbClr val="FF0000"/>
                </a:solidFill>
              </a:rPr>
              <a:t>несовместны, </a:t>
            </a:r>
            <a:r>
              <a:rPr lang="ru-RU" sz="2000" b="1" dirty="0" smtClean="0">
                <a:solidFill>
                  <a:schemeClr val="tx2"/>
                </a:solidFill>
              </a:rPr>
              <a:t>то Р(А+В)=Р(А)+Р(В)</a:t>
            </a: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19572" y="4077072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произвольных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событий А и В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вероятность суммы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этих событий равна сумме их вероятностей без вероятности их совместного события: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833563" y="5373688"/>
          <a:ext cx="5475287" cy="525462"/>
        </p:xfrm>
        <a:graphic>
          <a:graphicData uri="http://schemas.openxmlformats.org/presentationml/2006/ole">
            <p:oleObj spid="_x0000_s30725" name="Формула" r:id="rId4" imgW="20828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Решение  задач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98884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2"/>
                </a:solidFill>
                <a:cs typeface="Times New Roman" pitchFamily="18" charset="0"/>
              </a:rPr>
              <a:t>Задача №2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Фабрика выпускает сумки. В среднем на 80 качественных сумок приходится 8 сумок со скрытыми дефектами. Найдите вероятность того, что купленная сумка окажется качественной.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6450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Georgia" pitchFamily="18" charset="0"/>
              <a:buNone/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Решение: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 typeface="Georgia" pitchFamily="18" charset="0"/>
              <a:buNone/>
            </a:pPr>
            <a:endParaRPr lang="ru-RU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 typeface="Georgia" pitchFamily="18" charset="0"/>
              <a:buNone/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N(A) = 80</a:t>
            </a:r>
          </a:p>
          <a:p>
            <a:pPr>
              <a:buFont typeface="Georgia" pitchFamily="18" charset="0"/>
              <a:buNone/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N= 80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+8=88  </a:t>
            </a:r>
          </a:p>
          <a:p>
            <a:pPr>
              <a:buFont typeface="Georgia" pitchFamily="18" charset="0"/>
              <a:buNone/>
            </a:pP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P(A) =  80/88 = 0,9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1</a:t>
            </a:r>
          </a:p>
          <a:p>
            <a:pPr>
              <a:buFont typeface="Georgia" pitchFamily="18" charset="0"/>
              <a:buNone/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Ответ: 0,91.</a:t>
            </a:r>
          </a:p>
        </p:txBody>
      </p:sp>
      <p:pic>
        <p:nvPicPr>
          <p:cNvPr id="17" name="Picture 2" descr="C:\Users\user\Desktop\post-5727-1221129602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4248150" cy="205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908720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Задача №3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06084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Фабрика выпускает сумки. В среднем из 180  сумок  восемь сумок со скрытыми дефектами. Найдите вероятность того, что купленная сумка окажется качественной. Результат округлите до сотых.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645024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Решение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N(A) = 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180-8 = 172 сумки качественные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N = 180 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всего сумок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P(A)  =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172/180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  = 0,955...≈ 0,96</a:t>
            </a:r>
            <a:endParaRPr 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Ответ: 0,96.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>
            <a:lum contrast="15000"/>
          </a:blip>
          <a:srcRect/>
          <a:stretch>
            <a:fillRect/>
          </a:stretch>
        </p:blipFill>
        <p:spPr bwMode="auto">
          <a:xfrm>
            <a:off x="6444208" y="4509120"/>
            <a:ext cx="2143153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908720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Задача №4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98884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chemeClr val="tx2"/>
                </a:solidFill>
              </a:rPr>
              <a:t>Перед началом первого тура чемпионата по бадминтону участников разбивают на игровые пары случайным образом с помощью жребия. Всего в чемпионате участвует 26 бадминтонистов, среди которых 10 участников из России, в том числе Руслан Орлов. Найдите вероятность того, что в первом туре Руслан Орлов будет играть с каким-либо бадминтонистом из России?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39552" y="4509120"/>
            <a:ext cx="56886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Решение: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Так как Руслан Орлов сам с собой играть не может, то вероятность его игры с каким-нибудь спортсменом из России будет (</a:t>
            </a:r>
            <a:r>
              <a:rPr lang="en-US" sz="20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N(A)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=9, </a:t>
            </a:r>
            <a:r>
              <a:rPr lang="en-US" sz="20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=25):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P(A)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=  9/25  = 0,36.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13" name="Picture 5" descr="E:\Документы\1. КОВАЛЕВА И. М\2. ПОРТФОЛИО КИМ и КГВ\ПОРТФОЛИО КИМ\1. ДОКЛАДЫ И ПЕЧАТНЫЕ РАБОТЫ НА САЙТАХ КИМ\2. МЕТОДИСТЫ\Конкурс\Теория вероятностей\картинки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581128"/>
            <a:ext cx="2150660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908720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Задача №5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64502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9168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               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В таблице приведены результаты диагностической работы по  математике в 9-х классах. Какова вероятность того, что оценка выбранной наугад работы будет выше, чем среднее по школе значение оценки?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267744" y="3068960"/>
          <a:ext cx="4752529" cy="1170996"/>
        </p:xfrm>
        <a:graphic>
          <a:graphicData uri="http://schemas.openxmlformats.org/drawingml/2006/table">
            <a:tbl>
              <a:tblPr/>
              <a:tblGrid>
                <a:gridCol w="1732147"/>
                <a:gridCol w="754652"/>
                <a:gridCol w="755539"/>
                <a:gridCol w="754652"/>
                <a:gridCol w="755539"/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Число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4155758"/>
            <a:ext cx="813690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Решение: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7+20+15+8 = 50 – всего учащихся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2*7+3*20+4*15+5*8):50 = 3,48 ≈ 3 – среднее по школе значение оценки.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15+8=23 – количество </a:t>
            </a:r>
            <a:r>
              <a:rPr lang="ru-RU" b="1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девя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тиклассников,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получивших оценку выше средней по школе.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Р = 23/50 = 0,46.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0,46.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908720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Задача №6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77281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                    </a:t>
            </a:r>
            <a:r>
              <a:rPr lang="ru-RU" b="1" dirty="0" smtClean="0">
                <a:solidFill>
                  <a:schemeClr val="tx2"/>
                </a:solidFill>
              </a:rPr>
              <a:t> Ваня  забыл последние 2 цифры пароля для входа на сайт, но помнит, что они различны и образуют двузначное число, меньшее 30. С учетом этого он набирает наугад 2 цифры. Найти вероятность того, что это будут нужные цифры.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314096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Решение: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Подсчитаем количество всех возможных двузначных чисел с разными цифрами, меньшее 30, которые может набрать абонент: 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979712" y="4149080"/>
          <a:ext cx="5687121" cy="669036"/>
        </p:xfrm>
        <a:graphic>
          <a:graphicData uri="http://schemas.openxmlformats.org/drawingml/2006/table">
            <a:tbl>
              <a:tblPr/>
              <a:tblGrid>
                <a:gridCol w="631902"/>
                <a:gridCol w="631903"/>
                <a:gridCol w="631902"/>
                <a:gridCol w="631902"/>
                <a:gridCol w="631903"/>
                <a:gridCol w="631902"/>
                <a:gridCol w="631902"/>
                <a:gridCol w="631903"/>
                <a:gridCol w="631902"/>
              </a:tblGrid>
              <a:tr h="30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 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67544" y="501317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Таких чисел 18. Так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как только одно число правильное, то искомая вероятность   Р=1/18.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Ответ: 1/18.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908720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Задача №7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0080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chemeClr val="tx2"/>
                </a:solidFill>
              </a:rPr>
              <a:t>Две фабрики выпускают одинаковые стекла для автомобильных фар. Первая фабрика выпускает 35 % этих стекол, вторая – 65%. Первая фабрика выпускает 4% бракованных стекол, а вторая – 2%. Найдите вероятность того, что случайно купленное в магазине стекло окажется бракованным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Решение: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585" y="3820536"/>
          <a:ext cx="7776864" cy="2310496"/>
        </p:xfrm>
        <a:graphic>
          <a:graphicData uri="http://schemas.openxmlformats.org/drawingml/2006/table">
            <a:tbl>
              <a:tblPr/>
              <a:tblGrid>
                <a:gridCol w="1773670"/>
                <a:gridCol w="2934510"/>
                <a:gridCol w="3068684"/>
              </a:tblGrid>
              <a:tr h="1048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выпускаемой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продукции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Вероятность купить бракованное стекло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Первая фабрика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0,35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0,04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Вторая фабрика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0,65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0,02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908720"/>
            <a:ext cx="1685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Задача №7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0080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          </a:t>
            </a:r>
            <a:endParaRPr lang="ru-RU" sz="2000" b="1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39552" y="1916832"/>
            <a:ext cx="82089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ahoma" pitchFamily="34" charset="0"/>
              </a:rPr>
              <a:t>Вероятность того, что  бракованное стекло куплено на первой фабрике  равна 0,35∙0,04 = 0,0140.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ahoma" pitchFamily="34" charset="0"/>
              </a:rPr>
              <a:t>Вероятность того, что бракованное текло куплено на второй фабрике равна  0,65∙0,02 = 0,0130.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Tahoma" pitchFamily="34" charset="0"/>
              </a:rPr>
              <a:t>Так как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ahoma" pitchFamily="34" charset="0"/>
              </a:rPr>
              <a:t>независимые события,                                                    то  полученные вероятности складываем: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</a:rPr>
              <a:t>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ahoma" pitchFamily="34" charset="0"/>
              </a:rPr>
              <a:t>0,0140 + 0,0130 = 0,027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ahoma" pitchFamily="34" charset="0"/>
              </a:rPr>
              <a:t>Ответ: 0,027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44034" name="Picture 2" descr="http://www.vsyaufa.ru/base/nimg/pic5_11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25144"/>
            <a:ext cx="216217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4294967295"/>
          </p:nvPr>
        </p:nvSpPr>
        <p:spPr>
          <a:xfrm>
            <a:off x="2667000" y="3657600"/>
            <a:ext cx="3810000" cy="762000"/>
          </a:xfrm>
        </p:spPr>
        <p:txBody>
          <a:bodyPr tIns="46037" bIns="46037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haroni" pitchFamily="2" charset="-79"/>
              </a:rPr>
              <a:t>11 класс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 idx="4294967295"/>
          </p:nvPr>
        </p:nvSpPr>
        <p:spPr>
          <a:xfrm>
            <a:off x="395536" y="620688"/>
            <a:ext cx="8420100" cy="2743200"/>
          </a:xfrm>
        </p:spPr>
        <p:txBody>
          <a:bodyPr tIns="46037" bIns="46037"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sz="4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4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«Простейшие вероятностные задачи.                                                           Элементарные и сложные события. Вероятность противоположного события »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11560" y="5517233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kumimoji="0" lang="ru-RU" sz="1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   </a:t>
            </a:r>
          </a:p>
          <a:p>
            <a:pPr algn="ctr">
              <a:defRPr/>
            </a:pPr>
            <a:r>
              <a:rPr kumimoji="0" lang="ru-RU" sz="1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Учитель математики : Куканова Ирина  Анатольевна</a:t>
            </a:r>
          </a:p>
          <a:p>
            <a:pPr algn="r">
              <a:defRPr/>
            </a:pPr>
            <a:r>
              <a:rPr kumimoji="0"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6159" name="Picture 7" descr="6a2e6ed3a305c2b12a586e6ac2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lum bright="-24000" contrast="20000"/>
          </a:blip>
          <a:srcRect/>
          <a:stretch>
            <a:fillRect/>
          </a:stretch>
        </p:blipFill>
        <p:spPr bwMode="auto">
          <a:xfrm>
            <a:off x="971600" y="3645024"/>
            <a:ext cx="1981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00192" y="3212976"/>
            <a:ext cx="1734082" cy="194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4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836712"/>
            <a:ext cx="5755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«Вероятность – мера случайности»</a:t>
            </a:r>
            <a:endParaRPr lang="ru-RU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0080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          </a:t>
            </a:r>
            <a:endParaRPr lang="ru-RU" sz="20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5556" y="2204864"/>
            <a:ext cx="79928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AngsanaUPC" pitchFamily="18" charset="-34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AngsanaUPC" pitchFamily="18" charset="-34"/>
              </a:rPr>
              <a:t>Теория вероятностей – не что иное, как здоровый смысл, подкрепленный вычислениями». (Маркиз де Лаплас)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ngsanaUPC" pitchFamily="18" charset="-3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AngsanaUPC" pitchFamily="18" charset="-34"/>
              </a:rPr>
              <a:t>«Истинная логика нашего мира – правильный подсчет вероятностей». (Джеймс Максвелл)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ngsanaUPC" pitchFamily="18" charset="-34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20688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Проверь  себя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!</a:t>
            </a:r>
            <a:endParaRPr lang="ru-RU" sz="44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1" y="2564904"/>
          <a:ext cx="8064898" cy="3067292"/>
        </p:xfrm>
        <a:graphic>
          <a:graphicData uri="http://schemas.openxmlformats.org/drawingml/2006/table">
            <a:tbl>
              <a:tblPr/>
              <a:tblGrid>
                <a:gridCol w="2126201"/>
                <a:gridCol w="586538"/>
                <a:gridCol w="586538"/>
                <a:gridCol w="578540"/>
                <a:gridCol w="541204"/>
                <a:gridCol w="618521"/>
                <a:gridCol w="618521"/>
                <a:gridCol w="618521"/>
                <a:gridCol w="618521"/>
                <a:gridCol w="618521"/>
                <a:gridCol w="553272"/>
              </a:tblGrid>
              <a:tr h="76682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Событие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2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Достоверное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2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Возможное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2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Невозможное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20688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Проверь  себя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!</a:t>
            </a:r>
            <a:endParaRPr lang="ru-RU" sz="4400" b="1" i="1" dirty="0"/>
          </a:p>
        </p:txBody>
      </p:sp>
      <p:grpSp>
        <p:nvGrpSpPr>
          <p:cNvPr id="21506" name="Group 2"/>
          <p:cNvGrpSpPr>
            <a:grpSpLocks noChangeAspect="1"/>
          </p:cNvGrpSpPr>
          <p:nvPr/>
        </p:nvGrpSpPr>
        <p:grpSpPr bwMode="auto">
          <a:xfrm>
            <a:off x="1187624" y="2204864"/>
            <a:ext cx="7040851" cy="3411250"/>
            <a:chOff x="1312" y="1110"/>
            <a:chExt cx="8273" cy="2729"/>
          </a:xfrm>
        </p:grpSpPr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4298" y="1110"/>
              <a:ext cx="252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ru-RU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cs typeface="Arial" pitchFamily="34" charset="0"/>
                </a:rPr>
                <a:t>СОБЫТИЯ</a:t>
              </a:r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 flipH="1">
              <a:off x="2678" y="1662"/>
              <a:ext cx="2520" cy="62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5918" y="1650"/>
              <a:ext cx="2520" cy="64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4273" y="3299"/>
              <a:ext cx="252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cs typeface="Arial" pitchFamily="34" charset="0"/>
                </a:rPr>
                <a:t>СЛУЧАЙНЫЕ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7065" y="3299"/>
              <a:ext cx="252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cs typeface="Arial" pitchFamily="34" charset="0"/>
                </a:rPr>
                <a:t>ДОСТОВЕРНЫЕ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498" y="2831"/>
              <a:ext cx="0" cy="45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5558" y="2831"/>
              <a:ext cx="0" cy="439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4696" y="2320"/>
              <a:ext cx="180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ru-RU" sz="1100" b="1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cs typeface="Arial" pitchFamily="34" charset="0"/>
                </a:rPr>
                <a:t>0&lt;Р(А)&lt; 1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7404" y="2320"/>
              <a:ext cx="1777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cs typeface="Arial" pitchFamily="34" charset="0"/>
                </a:rPr>
                <a:t>Р (А) = 1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5558" y="1650"/>
              <a:ext cx="0" cy="64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312" y="3299"/>
              <a:ext cx="252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cs typeface="Arial" pitchFamily="34" charset="0"/>
                </a:rPr>
                <a:t>НЕВОЗМОЖНЫЕ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8258" y="2831"/>
              <a:ext cx="0" cy="46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1820" y="2320"/>
              <a:ext cx="1692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ru-RU" sz="1400" b="1" dirty="0" smtClean="0">
                <a:solidFill>
                  <a:srgbClr val="002060"/>
                </a:solidFill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cs typeface="Arial" pitchFamily="34" charset="0"/>
                </a:rPr>
                <a:t>Р (А) = 0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endParaRPr lang="ru-RU" sz="2800" b="1" i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70080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          </a:t>
            </a:r>
            <a:endParaRPr lang="ru-RU" sz="20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02" y="2038106"/>
            <a:ext cx="4068000" cy="40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4917" y="687647"/>
            <a:ext cx="2770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Monotype Corsiva" pitchFamily="66" charset="0"/>
              </a:rPr>
              <a:t>Блез Паскаль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39480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Monotype Corsiva" pitchFamily="66" charset="0"/>
              </a:rPr>
              <a:t>Французский </a:t>
            </a:r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физик  , математик  , философ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 (1623 </a:t>
            </a:r>
            <a:r>
              <a:rPr lang="ru-RU" sz="4000" b="1" dirty="0">
                <a:solidFill>
                  <a:schemeClr val="tx2"/>
                </a:solidFill>
                <a:latin typeface="Monotype Corsiva" pitchFamily="66" charset="0"/>
              </a:rPr>
              <a:t>– </a:t>
            </a:r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1662)</a:t>
            </a:r>
            <a:endParaRPr lang="ru-RU" sz="4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8652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4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20688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Блиц-опрос</a:t>
            </a:r>
            <a:endParaRPr lang="ru-RU" sz="4400" b="1" i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1772816"/>
            <a:ext cx="85689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Основное понятие теории вероятностей –это…</a:t>
            </a:r>
          </a:p>
          <a:p>
            <a:pPr algn="just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Как называется событие в наступление которого не сомневаются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Franklin Gothic Medium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Franklin Gothic Medium" pitchFamily="34" charset="0"/>
                <a:cs typeface="Times New Roman" pitchFamily="18" charset="0"/>
              </a:rPr>
              <a:t> Какова вероятность невозможного события?</a:t>
            </a:r>
          </a:p>
          <a:p>
            <a:pPr marL="0" marR="0" lvl="0" algn="just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Franklin Gothic Medium" pitchFamily="34" charset="0"/>
                <a:cs typeface="Times New Roman" pitchFamily="18" charset="0"/>
              </a:rPr>
              <a:t> Какова вероятность достоверного события?</a:t>
            </a:r>
          </a:p>
          <a:p>
            <a:pPr marL="0" marR="0" lvl="0" algn="just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Franklin Gothic Medium" pitchFamily="34" charset="0"/>
                <a:cs typeface="Times New Roman" pitchFamily="18" charset="0"/>
              </a:rPr>
              <a:t>В каких пределах находится вероятность?</a:t>
            </a:r>
          </a:p>
          <a:p>
            <a:pPr marL="0" marR="0" lvl="0" algn="just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Franklin Gothic Medium" pitchFamily="34" charset="0"/>
                <a:cs typeface="Times New Roman" pitchFamily="18" charset="0"/>
              </a:rPr>
              <a:t>Как называются два события, имеющие одинаковую вероятность?</a:t>
            </a:r>
            <a:endParaRPr kumimoji="0" lang="en-US" sz="2000" b="1" i="1" u="none" strike="noStrike" cap="none" normalizeH="0" baseline="0" dirty="0" smtClean="0">
              <a:ln>
                <a:noFill/>
              </a:ln>
              <a:effectLst/>
              <a:latin typeface="Franklin Gothic Medium" pitchFamily="34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000" b="1" i="1" dirty="0" smtClean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Вероятность случайного события равна …</a:t>
            </a:r>
          </a:p>
          <a:p>
            <a:pPr marL="0" marR="0" lvl="0" algn="just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События  А и В называются несовместными, если …</a:t>
            </a:r>
          </a:p>
          <a:p>
            <a:pPr marL="0" marR="0" lvl="0" algn="just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Вероятность события, противоположного событию А равна…</a:t>
            </a:r>
          </a:p>
          <a:p>
            <a:pPr marL="0" marR="0" lvl="0" algn="just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 Суммой событий  А и В называют событие …</a:t>
            </a:r>
          </a:p>
          <a:p>
            <a:pPr marL="0" marR="0" lvl="0" algn="just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Произведением событий А и В называют событие …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000" b="1" i="1" dirty="0" smtClean="0">
              <a:latin typeface="Franklin Gothic Medium" pitchFamily="34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000" b="1" i="1" dirty="0" smtClean="0">
              <a:latin typeface="Franklin Gothic Medium" pitchFamily="34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Franklin Gothic Medium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123728" y="260648"/>
            <a:ext cx="6429375" cy="1500187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Домашнее задание</a:t>
            </a: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BD091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2264">
            <a:off x="6680200" y="4086225"/>
            <a:ext cx="18208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notebook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76600"/>
            <a:ext cx="3629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22048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Franklin Gothic Medium" pitchFamily="34" charset="0"/>
                <a:cs typeface="Times New Roman" pitchFamily="18" charset="0"/>
              </a:rPr>
              <a:t>Выполнить 10 заданий В6  из демонстрационных вариантов ЕГЭ в режиме онлайн - тренировки по адресу: </a:t>
            </a:r>
            <a:endParaRPr lang="ru-RU" sz="2000" b="1" i="1" dirty="0"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429000"/>
            <a:ext cx="498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http://ege.yandex.ru/mathematics/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39752" y="2349500"/>
            <a:ext cx="5291361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сегодня я узнал…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было интересно…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было трудно…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 выполнял задания…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 понял, что…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теперь я могу…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 приобрел…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 научился…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 меня получилось 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 смог…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 попробую…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меня удивило…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i="1" dirty="0">
                <a:ln w="10541" cmpd="sng">
                  <a:solidFill>
                    <a:srgbClr val="CC0000"/>
                  </a:solidFill>
                  <a:prstDash val="solid"/>
                </a:ln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урок дал мне для жизни…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33375"/>
            <a:ext cx="6429375" cy="1295425"/>
          </a:xfrm>
          <a:prstGeom prst="horizontalScroll">
            <a:avLst/>
          </a:prstGeom>
          <a:noFill/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Подведем   итоги</a:t>
            </a:r>
            <a:endParaRPr lang="ru-RU" sz="4400" dirty="0">
              <a:solidFill>
                <a:schemeClr val="tx2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19672" y="1556792"/>
            <a:ext cx="7056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предложением, выбирая начало фразы из предложенного списка, подведите итог нашего урока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1"/>
          <p:cNvGrpSpPr/>
          <p:nvPr/>
        </p:nvGrpSpPr>
        <p:grpSpPr>
          <a:xfrm>
            <a:off x="2143107" y="357166"/>
            <a:ext cx="6429421" cy="1500198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86098" y="642918"/>
              <a:ext cx="20320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sz="4400" b="1" i="1" dirty="0">
                <a:solidFill>
                  <a:srgbClr val="9D311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5" descr="36_3_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32568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5536" y="404664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131840" y="692696"/>
            <a:ext cx="4464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Спасибо за внимание!</a:t>
            </a:r>
            <a:endParaRPr lang="ru-RU" sz="4000" dirty="0">
              <a:solidFill>
                <a:schemeClr val="tx2"/>
              </a:solidFill>
              <a:latin typeface="Monotype Corsiva" pitchFamily="66" charset="0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4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620688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Ч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то такое  событие?</a:t>
            </a:r>
            <a:endParaRPr lang="ru-RU" sz="4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6084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В теории вероятностей под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событием</a:t>
            </a: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 понимают то, относительно чего после некоторого момента времени можно сказать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одно и только одно </a:t>
            </a: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из двух. Да, оно произошло. Нет, оно не произошло.</a:t>
            </a:r>
          </a:p>
          <a:p>
            <a:pPr algn="just">
              <a:buSzPct val="130000"/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" name="Picture 6" descr="0_7d991_8f68c382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44611">
            <a:off x="2838454" y="4605235"/>
            <a:ext cx="31623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2307903" cy="2016224"/>
          </a:xfrm>
          <a:prstGeom prst="rect">
            <a:avLst/>
          </a:prstGeom>
          <a:noFill/>
        </p:spPr>
      </p:pic>
      <p:pic>
        <p:nvPicPr>
          <p:cNvPr id="12" name="Picture 9" descr="13m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2196024" cy="2268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47864" y="692696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Т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ипы событий</a:t>
            </a:r>
            <a:endParaRPr lang="ru-RU" sz="4400" b="1" i="1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539552" y="2276872"/>
            <a:ext cx="2345432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/>
              <a:t>ДОСТОВЕРНОЕ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3203848" y="2276872"/>
            <a:ext cx="2345432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СЛУЧАЙНОЕ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5868144" y="2276872"/>
            <a:ext cx="2304256" cy="574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НЕВОЗМОЖНОЕ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395536" y="3068960"/>
            <a:ext cx="3168000" cy="2862322"/>
          </a:xfrm>
          <a:prstGeom prst="chevron">
            <a:avLst>
              <a:gd name="adj" fmla="val 1795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Событие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называется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</a:t>
            </a:r>
            <a:r>
              <a:rPr lang="ru-RU" spc="-150" dirty="0" smtClean="0">
                <a:latin typeface="Arial Black" pitchFamily="34" charset="0"/>
              </a:rPr>
              <a:t>  </a:t>
            </a:r>
            <a:r>
              <a:rPr lang="ru-RU" spc="-150" dirty="0">
                <a:latin typeface="Arial Black" pitchFamily="34" charset="0"/>
              </a:rPr>
              <a:t>достоверным,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если оно обязательно произойдет в 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   результате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   данного испытания. </a:t>
            </a:r>
          </a:p>
          <a:p>
            <a:pPr algn="ctr">
              <a:defRPr/>
            </a:pPr>
            <a:endParaRPr lang="ru-RU" spc="-150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3059832" y="3068960"/>
            <a:ext cx="3168000" cy="2880320"/>
          </a:xfrm>
          <a:prstGeom prst="chevron">
            <a:avLst>
              <a:gd name="adj" fmla="val 1795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>
            <a:normAutofit/>
          </a:bodyPr>
          <a:lstStyle/>
          <a:p>
            <a:pPr algn="ctr">
              <a:defRPr/>
            </a:pPr>
            <a:r>
              <a:rPr lang="ru-RU" b="1" spc="-150" dirty="0"/>
              <a:t> </a:t>
            </a:r>
            <a:r>
              <a:rPr lang="ru-RU" b="1" spc="-150" dirty="0">
                <a:latin typeface="Arial Black" pitchFamily="34" charset="0"/>
              </a:rPr>
              <a:t>Случайным</a:t>
            </a:r>
            <a:r>
              <a:rPr lang="ru-RU" spc="-150" dirty="0"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   называют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событие которое может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      произойти или не произойти в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результате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некоторого </a:t>
            </a:r>
          </a:p>
          <a:p>
            <a:pPr algn="ctr">
              <a:defRPr/>
            </a:pPr>
            <a:r>
              <a:rPr lang="ru-RU" spc="-150" dirty="0">
                <a:latin typeface="Arial Black" pitchFamily="34" charset="0"/>
              </a:rPr>
              <a:t>     испытания. </a:t>
            </a:r>
          </a:p>
          <a:p>
            <a:pPr algn="ctr">
              <a:defRPr/>
            </a:pPr>
            <a:endParaRPr lang="ru-RU" spc="-15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5724128" y="3068960"/>
            <a:ext cx="3024336" cy="2880320"/>
          </a:xfrm>
          <a:prstGeom prst="chevron">
            <a:avLst>
              <a:gd name="adj" fmla="val 1646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>
            <a:normAutofit/>
          </a:bodyPr>
          <a:lstStyle/>
          <a:p>
            <a:pPr algn="ctr">
              <a:defRPr/>
            </a:pPr>
            <a:r>
              <a:rPr lang="ru-RU" spc="-150" dirty="0"/>
              <a:t>    </a:t>
            </a:r>
            <a:r>
              <a:rPr lang="ru-RU" b="1" spc="-150" dirty="0">
                <a:latin typeface="Arial Black" pitchFamily="34" charset="0"/>
              </a:rPr>
              <a:t>Событие </a:t>
            </a:r>
            <a:r>
              <a:rPr lang="ru-RU" b="1" spc="-150" dirty="0" smtClean="0">
                <a:latin typeface="Arial Black" pitchFamily="34" charset="0"/>
              </a:rPr>
              <a:t>называется    </a:t>
            </a:r>
            <a:r>
              <a:rPr lang="ru-RU" b="1" spc="-150" dirty="0">
                <a:latin typeface="Arial Black" pitchFamily="34" charset="0"/>
              </a:rPr>
              <a:t>невозможным, </a:t>
            </a:r>
          </a:p>
          <a:p>
            <a:pPr algn="ctr">
              <a:defRPr/>
            </a:pPr>
            <a:r>
              <a:rPr lang="ru-RU" b="1" spc="-150" dirty="0">
                <a:latin typeface="Arial Black" pitchFamily="34" charset="0"/>
              </a:rPr>
              <a:t>       если оно не </a:t>
            </a:r>
          </a:p>
          <a:p>
            <a:pPr algn="ctr">
              <a:defRPr/>
            </a:pPr>
            <a:r>
              <a:rPr lang="ru-RU" b="1" dirty="0">
                <a:latin typeface="Arial Black" pitchFamily="34" charset="0"/>
              </a:rPr>
              <a:t>         может произойти</a:t>
            </a:r>
          </a:p>
          <a:p>
            <a:pPr algn="ctr">
              <a:defRPr/>
            </a:pPr>
            <a:r>
              <a:rPr lang="ru-RU" b="1" dirty="0">
                <a:latin typeface="Arial Black" pitchFamily="34" charset="0"/>
              </a:rPr>
              <a:t>  </a:t>
            </a:r>
            <a:r>
              <a:rPr lang="ru-RU" b="1" dirty="0" smtClean="0">
                <a:latin typeface="Arial Black" pitchFamily="34" charset="0"/>
              </a:rPr>
              <a:t>в </a:t>
            </a:r>
            <a:r>
              <a:rPr lang="ru-RU" b="1" dirty="0">
                <a:latin typeface="Arial Black" pitchFamily="34" charset="0"/>
              </a:rPr>
              <a:t>результате </a:t>
            </a:r>
          </a:p>
          <a:p>
            <a:pPr algn="ctr">
              <a:defRPr/>
            </a:pPr>
            <a:r>
              <a:rPr lang="ru-RU" b="1" dirty="0">
                <a:latin typeface="Arial Black" pitchFamily="34" charset="0"/>
              </a:rPr>
              <a:t>      данного испытания. 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83671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Событие</a:t>
            </a:r>
            <a:r>
              <a:rPr lang="ru-RU" sz="3200" b="1" i="1" dirty="0" smtClean="0">
                <a:latin typeface="Monotype Corsiva" pitchFamily="66" charset="0"/>
              </a:rPr>
              <a:t> – это результат испытания</a:t>
            </a:r>
            <a:endParaRPr lang="ru-RU" sz="3200" b="1" i="1" dirty="0">
              <a:latin typeface="Monotype Corsiva" pitchFamily="66" charset="0"/>
            </a:endParaRPr>
          </a:p>
        </p:txBody>
      </p:sp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6012160" y="4005064"/>
            <a:ext cx="2599060" cy="2222376"/>
            <a:chOff x="0" y="4419600"/>
            <a:chExt cx="2959100" cy="2438400"/>
          </a:xfrm>
        </p:grpSpPr>
        <p:pic>
          <p:nvPicPr>
            <p:cNvPr id="8" name="Picture 6" descr="11971489111248351002Stellaris_Red_snooker_bal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1000" y="4419600"/>
              <a:ext cx="8255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11971489111248351002Stellaris_Red_snooker_bal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5029200"/>
              <a:ext cx="8255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11971489111248351002Stellaris_Red_snooker_bal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2400" y="5791200"/>
              <a:ext cx="8255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molumen_blue_cristal_bal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66800" y="4724400"/>
              <a:ext cx="10001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" descr="molumen_blue_cristal_bal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62000" y="5181600"/>
              <a:ext cx="10001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molumen_blue_cristal_bal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5800" y="5791200"/>
              <a:ext cx="10001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3" descr="11971489111248351002Stellaris_Red_snooker_bal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81200" y="4648200"/>
              <a:ext cx="8255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6" descr="molumen_blue_cristal_bal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47800" y="5105400"/>
              <a:ext cx="100012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7" descr="11971489111248351002Stellaris_Red_snooker_bal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33600" y="5486400"/>
              <a:ext cx="8255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8" descr="11971489111248351002Stellaris_Red_snooker_bal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47800" y="6019800"/>
              <a:ext cx="8255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539552" y="191683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Font typeface="Wingdings" pitchFamily="2" charset="2"/>
              <a:buChar char="ü"/>
            </a:pPr>
            <a:r>
              <a:rPr lang="ru-RU" sz="2000" b="1" dirty="0" smtClean="0"/>
              <a:t>        Возможный исход эксперимента, называется </a:t>
            </a:r>
            <a:r>
              <a:rPr lang="ru-RU" sz="2000" b="1" dirty="0" smtClean="0">
                <a:solidFill>
                  <a:srgbClr val="FF0000"/>
                </a:solidFill>
              </a:rPr>
              <a:t>элементарным событием</a:t>
            </a:r>
            <a:r>
              <a:rPr lang="ru-RU" sz="2000" b="1" dirty="0" smtClean="0"/>
              <a:t>, а множество таких исходов называется просто событием.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50912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    </a:t>
            </a:r>
            <a:r>
              <a:rPr lang="ru-RU" sz="2000" b="1" dirty="0" smtClean="0"/>
              <a:t>Из урны наудачу берут один   шар. Извлечение шара из урны есть </a:t>
            </a:r>
            <a:r>
              <a:rPr lang="ru-RU" sz="2000" b="1" dirty="0" smtClean="0">
                <a:solidFill>
                  <a:srgbClr val="FF0000"/>
                </a:solidFill>
              </a:rPr>
              <a:t>испытание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     Появление шара   определенного цвета – </a:t>
            </a:r>
            <a:r>
              <a:rPr lang="ru-RU" sz="2000" b="1" dirty="0" smtClean="0">
                <a:solidFill>
                  <a:srgbClr val="FF0000"/>
                </a:solidFill>
              </a:rPr>
              <a:t>событие</a:t>
            </a:r>
            <a:r>
              <a:rPr lang="ru-RU" sz="2400" b="1" dirty="0" smtClean="0">
                <a:latin typeface="Arial Black" pitchFamily="34" charset="0"/>
              </a:rPr>
              <a:t>.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2987080"/>
            <a:ext cx="78488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Единичное случайное событие  происходит единожды, например, падение Тунгусского метеорита.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Теория вероятностей изучает только         массовые события.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4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62068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Классическое  определение  вероятности 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случайного события.</a:t>
            </a:r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1560" y="1751596"/>
            <a:ext cx="8064896" cy="27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есовместные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события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это события,  которые не могут произойти одновременно.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ts val="12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Равновозможные события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это такие события, каждое из которых не имеет никаких преимуществ в появлении чаще, чем другое, во время многоразовых испытаний, которые проводятся при одинаковых условиях.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50912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Вероятностью  события Р(А) </a:t>
            </a:r>
            <a:r>
              <a:rPr lang="ru-RU" sz="2000" b="1" dirty="0" smtClean="0"/>
              <a:t>– называется отношение числа благоприятных исходов  </a:t>
            </a:r>
            <a:r>
              <a:rPr lang="en-US" sz="2000" b="1" dirty="0" smtClean="0"/>
              <a:t>N(A)</a:t>
            </a:r>
            <a:r>
              <a:rPr lang="ru-RU" sz="2000" b="1" dirty="0" smtClean="0"/>
              <a:t> к числу всех возможных исходов </a:t>
            </a:r>
            <a:r>
              <a:rPr lang="en-US" sz="2000" b="1" dirty="0" smtClean="0"/>
              <a:t>N </a:t>
            </a:r>
            <a:r>
              <a:rPr lang="ru-RU" sz="2000" b="1" dirty="0" smtClean="0"/>
              <a:t>:</a:t>
            </a:r>
            <a:r>
              <a:rPr lang="en-US" sz="2000" b="1" dirty="0" smtClean="0"/>
              <a:t>  </a:t>
            </a:r>
            <a:endParaRPr lang="ru-RU" sz="2000" b="1" dirty="0"/>
          </a:p>
        </p:txBody>
      </p:sp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3851920" y="5589240"/>
          <a:ext cx="1912938" cy="714375"/>
        </p:xfrm>
        <a:graphic>
          <a:graphicData uri="http://schemas.openxmlformats.org/presentationml/2006/ole">
            <p:oleObj spid="_x0000_s3081" name="Equation" r:id="rId4" imgW="1054100" imgH="393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4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62068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Алгоритм нахождения вероятности 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случайного события.</a:t>
            </a:r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56490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>
              <a:buFontTx/>
              <a:buAutoNum type="arabicParenR"/>
              <a:defRPr/>
            </a:pPr>
            <a:r>
              <a:rPr lang="ru-RU" sz="2000" b="1" dirty="0"/>
              <a:t>Определить число </a:t>
            </a:r>
            <a:r>
              <a:rPr lang="en-US" sz="2000" b="1" i="1" dirty="0"/>
              <a:t>N</a:t>
            </a:r>
            <a:r>
              <a:rPr lang="ru-RU" sz="2000" b="1" dirty="0"/>
              <a:t> всех возможных исходов данного испытания.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50100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1" indent="-531813">
              <a:defRPr/>
            </a:pPr>
            <a:r>
              <a:rPr lang="ru-RU" sz="2000" dirty="0">
                <a:latin typeface="Arial Black" pitchFamily="34" charset="0"/>
              </a:rPr>
              <a:t>2)   </a:t>
            </a:r>
            <a:r>
              <a:rPr lang="ru-RU" sz="2000" b="1" dirty="0"/>
              <a:t>Найти количество </a:t>
            </a:r>
            <a:r>
              <a:rPr lang="en-US" sz="2000" b="1" i="1" dirty="0"/>
              <a:t>N</a:t>
            </a:r>
            <a:r>
              <a:rPr lang="ru-RU" sz="2000" b="1" i="1" dirty="0"/>
              <a:t>(</a:t>
            </a:r>
            <a:r>
              <a:rPr lang="en-US" sz="2000" b="1" i="1" dirty="0"/>
              <a:t>A</a:t>
            </a:r>
            <a:r>
              <a:rPr lang="ru-RU" sz="2000" b="1" i="1" dirty="0"/>
              <a:t>) </a:t>
            </a:r>
            <a:r>
              <a:rPr lang="ru-RU" sz="2000" b="1" dirty="0"/>
              <a:t>тех исходов, в которых наступает событие </a:t>
            </a:r>
            <a:r>
              <a:rPr lang="ru-RU" sz="2000" b="1" i="1" dirty="0" smtClean="0"/>
              <a:t>А 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930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 startAt="3"/>
            </a:pPr>
            <a:r>
              <a:rPr lang="ru-RU" sz="2000" b="1" dirty="0" smtClean="0"/>
              <a:t>Вычислить частное, которое будет равно  </a:t>
            </a:r>
            <a:r>
              <a:rPr lang="en-US" sz="2000" b="1" dirty="0" smtClean="0"/>
              <a:t> </a:t>
            </a:r>
          </a:p>
          <a:p>
            <a:pPr marL="457200" indent="-457200"/>
            <a:r>
              <a:rPr lang="en-US" sz="2000" b="1" dirty="0" smtClean="0"/>
              <a:t>      </a:t>
            </a:r>
            <a:r>
              <a:rPr lang="ru-RU" sz="2000" b="1" dirty="0" smtClean="0"/>
              <a:t>вероятности   события </a:t>
            </a:r>
            <a:r>
              <a:rPr lang="ru-RU" sz="2000" b="1" i="1" dirty="0" smtClean="0"/>
              <a:t>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301208"/>
            <a:ext cx="3650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Вероятность  события: </a:t>
            </a:r>
            <a:endParaRPr lang="ru-RU" sz="2000" b="1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436096" y="5157192"/>
          <a:ext cx="1912938" cy="714375"/>
        </p:xfrm>
        <a:graphic>
          <a:graphicData uri="http://schemas.openxmlformats.org/presentationml/2006/ole">
            <p:oleObj spid="_x0000_s2053" name="Equation" r:id="rId4" imgW="1054100" imgH="393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4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620688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Ошибка Даламбера</a:t>
            </a:r>
            <a:endParaRPr lang="ru-RU" sz="4400" b="1" i="1" dirty="0"/>
          </a:p>
        </p:txBody>
      </p:sp>
      <p:pic>
        <p:nvPicPr>
          <p:cNvPr id="26626" name="Picture 2" descr="Alembe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3789040"/>
            <a:ext cx="1905000" cy="2381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9552" y="2060848"/>
            <a:ext cx="799288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Какова вероятность, что подброшенные вверх две 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правильные монеты упадут на одну и ту же сторону?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Решение, предложенное Даламбером: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Опыт имеет три равновозможных исхода: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1)Обе монеты упали на «орла».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2)Обе монеты упали на «решку».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3)Одна из монет упала на «орла»,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другая на «решку».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N = 3; N(A) = 2; P(A) = 2/3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979712" y="404665"/>
            <a:ext cx="6480720" cy="1368152"/>
            <a:chOff x="1643042" y="285728"/>
            <a:chExt cx="7072363" cy="150019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643042" y="285728"/>
              <a:ext cx="7072363" cy="1500198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629" name="TextBox 4"/>
            <p:cNvSpPr txBox="1">
              <a:spLocks noChangeArrowheads="1"/>
            </p:cNvSpPr>
            <p:nvPr/>
          </p:nvSpPr>
          <p:spPr bwMode="auto">
            <a:xfrm>
              <a:off x="3883520" y="571480"/>
              <a:ext cx="338910" cy="95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srgbClr val="9D3113"/>
                  </a:solidFill>
                  <a:cs typeface="Times New Roman" pitchFamily="18" charset="0"/>
                </a:rPr>
                <a:t> </a:t>
              </a:r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  <a:p>
              <a:endParaRPr lang="ru-RU" sz="2800" b="1" i="1" dirty="0">
                <a:solidFill>
                  <a:srgbClr val="9D3113"/>
                </a:solidFill>
                <a:cs typeface="Times New Roman" pitchFamily="18" charset="0"/>
              </a:endParaRPr>
            </a:p>
          </p:txBody>
        </p:sp>
      </p:grp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12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764704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ndalus" pitchFamily="18" charset="-78"/>
              </a:rPr>
              <a:t> Правильное решение </a:t>
            </a:r>
            <a:endParaRPr lang="ru-RU" sz="4400" b="1" i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43608" y="2317522"/>
            <a:ext cx="712777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Нельзя объединять два принципиально разных исхода в один. Природа различает все предметы!!!</a:t>
            </a:r>
            <a:endParaRPr kumimoji="0" lang="ru-RU" b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15616" y="3501008"/>
            <a:ext cx="48965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Орел, орел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Решка, решка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Орел, решка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Решка, орел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N = 4;   N(A) = 2;  P(A) = 1/2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 descr="http://wiki-blog.ru/wp-content/uploads/2009/11/%D0%BE%D1%80%D0%B0%D1%82%D0%BD%D0%B0%D1%8F-%D1%81%D1%82%D0%BE%D1%80%D0%BE%D0%BD%D0%B0-%D0%BC%D0%B5%D0%B4%D0%B0%D0%BB%D0%B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1008"/>
            <a:ext cx="1872208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3923928" y="4797152"/>
            <a:ext cx="1728192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1042</TotalTime>
  <Words>1370</Words>
  <Application>Microsoft Office PowerPoint</Application>
  <PresentationFormat>Экран (4:3)</PresentationFormat>
  <Paragraphs>337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Аспект</vt:lpstr>
      <vt:lpstr>Equation</vt:lpstr>
      <vt:lpstr>Формула</vt:lpstr>
      <vt:lpstr>Слайд 1</vt:lpstr>
      <vt:lpstr>    Тема урока: «Простейшие вероятностные задачи.                                                           Элементарные и сложные события. Вероятность противоположного события 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«Простейшие вероятностные задачи.                                                           Элементарные и сложные события. Вероятность противоположного события »</dc:title>
  <dc:creator>Дарья</dc:creator>
  <cp:lastModifiedBy>Tata</cp:lastModifiedBy>
  <cp:revision>111</cp:revision>
  <dcterms:created xsi:type="dcterms:W3CDTF">2014-02-06T20:06:26Z</dcterms:created>
  <dcterms:modified xsi:type="dcterms:W3CDTF">2014-03-22T18:16:24Z</dcterms:modified>
</cp:coreProperties>
</file>