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84471" autoAdjust="0"/>
  </p:normalViewPr>
  <p:slideViewPr>
    <p:cSldViewPr>
      <p:cViewPr varScale="1">
        <p:scale>
          <a:sx n="69" d="100"/>
          <a:sy n="69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83B7541-E5E8-4D9A-9EEE-A760C516A20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1B6A0C3-BA17-4DFF-B70D-7B9C68B76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5%D1%87%D0%B5%D1%81%D0%BA%D0%B8%D0%B9_%D1%8F%D0%B7%D1%8B%D0%BA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A%D0%BB%D0%B5%D1%82%D0%BA%D0%B0" TargetMode="External"/><Relationship Id="rId5" Type="http://schemas.openxmlformats.org/officeDocument/2006/relationships/hyperlink" Target="http://ru.wikipedia.org/wiki/%D0%9E%D1%80%D0%B3%D0%B0%D0%BD%D0%B8%D0%B7%D0%BC" TargetMode="External"/><Relationship Id="rId4" Type="http://schemas.openxmlformats.org/officeDocument/2006/relationships/hyperlink" Target="http://ru.wikipedia.org/wiki/%D0%91%D0%B8%D0%BE%D0%BB%D0%BE%D0%B3%D0%B8%D1%8F" TargetMode="Externa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E%D1%84%D0%B8%D0%BB%D0%B0%D0%BA%D1%82%D0%B8%D0%BA%D0%B0_(%D0%BC%D0%B5%D0%B4%D0%B8%D1%86%D0%B8%D0%BD%D0%B0)" TargetMode="External"/><Relationship Id="rId13" Type="http://schemas.openxmlformats.org/officeDocument/2006/relationships/hyperlink" Target="http://ru.wikipedia.org/w/index.php?title=%D0%92%D1%80%D0%B0%D1%87%D0%B5%D0%B1%D0%BD%D0%B0%D1%8F_%D1%82%D0%B0%D0%B9%D0%BD%D0%B0&amp;action=edit&amp;redlink=1" TargetMode="External"/><Relationship Id="rId3" Type="http://schemas.openxmlformats.org/officeDocument/2006/relationships/hyperlink" Target="http://ru.wikipedia.org/wiki/%D0%A1%D0%BF%D0%B5%D1%86%D0%B8%D0%B0%D0%BB%D0%B8%D1%81%D1%82" TargetMode="External"/><Relationship Id="rId7" Type="http://schemas.openxmlformats.org/officeDocument/2006/relationships/hyperlink" Target="http://ru.wikipedia.org/wiki/%D0%91%D0%BE%D0%BB%D1%8C%D0%BD%D0%BE%D0%B9" TargetMode="External"/><Relationship Id="rId12" Type="http://schemas.openxmlformats.org/officeDocument/2006/relationships/hyperlink" Target="http://ru.wikipedia.org/wiki/%D0%94%D0%B5%D0%BE%D0%BD%D1%82%D0%BE%D0%BB%D0%BE%D0%B3%D0%B8%D1%8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B%D0%B5%D1%87%D0%B5%D0%BD%D0%B8%D0%B5" TargetMode="External"/><Relationship Id="rId11" Type="http://schemas.openxmlformats.org/officeDocument/2006/relationships/hyperlink" Target="http://ru.wikipedia.org/wiki/%D0%A2%D1%80%D0%B0%D0%B2%D0%BC%D0%B0" TargetMode="External"/><Relationship Id="rId5" Type="http://schemas.openxmlformats.org/officeDocument/2006/relationships/hyperlink" Target="http://ru.wikipedia.org/wiki/%D0%9C%D0%B5%D0%B4%D0%B8%D1%86%D0%B8%D0%BD%D0%B0" TargetMode="External"/><Relationship Id="rId10" Type="http://schemas.openxmlformats.org/officeDocument/2006/relationships/hyperlink" Target="http://ru.wikipedia.org/wiki/%D0%97%D0%B0%D0%B1%D0%BE%D0%BB%D0%B5%D0%B2%D0%B0%D0%BD%D0%B8%D0%B5" TargetMode="External"/><Relationship Id="rId4" Type="http://schemas.openxmlformats.org/officeDocument/2006/relationships/hyperlink" Target="http://ru.wikipedia.org/wiki/%D0%92%D1%8B%D1%81%D1%88%D0%B5%D0%B5_%D0%BE%D0%B1%D1%80%D0%B0%D0%B7%D0%BE%D0%B2%D0%B0%D0%BD%D0%B8%D0%B5" TargetMode="External"/><Relationship Id="rId9" Type="http://schemas.openxmlformats.org/officeDocument/2006/relationships/hyperlink" Target="http://ru.wikipedia.org/wiki/%D0%94%D0%B8%D0%B0%D0%B3%D0%BD%D0%BE%D1%81%D1%82%D0%B8%D0%BA%D0%B0" TargetMode="External"/><Relationship Id="rId14" Type="http://schemas.openxmlformats.org/officeDocument/2006/relationships/hyperlink" Target="http://ru.wikipedia.org/wiki/%D0%9A%D0%BB%D1%8F%D1%82%D0%B2%D0%B0_%D0%93%D0%B8%D0%BF%D0%BF%D0%BE%D0%BA%D1%80%D0%B0%D1%82%D0%B0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0%BA%D0%B0%D1%80%D1%81%D1%82%D0%B2%D0%B5%D0%BD%D0%BD%D1%8B%D0%B5_%D1%81%D1%80%D0%B5%D0%B4%D1%81%D1%82%D0%B2%D0%B0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0%BB%D1%8C%D1%81%D0%BA%D0%BE%D0%B5_%D1%85%D0%BE%D0%B7%D1%8F%D0%B9%D1%81%D1%82%D0%B2%D0%BE" TargetMode="External"/><Relationship Id="rId7" Type="http://schemas.openxmlformats.org/officeDocument/2006/relationships/hyperlink" Target="http://ru.wikipedia.org/wiki/%D0%9E%D0%B3%D0%BE%D1%80%D0%BE%D0%B4%D0%BD%D1%8B%D0%B5_%D1%80%D0%B0%D1%81%D1%82%D0%B5%D0%BD%D0%B8%D1%8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0%D0%B4%D0%BE%D0%B2%D1%8B%D0%B5_%D1%80%D0%B0%D1%81%D1%82%D0%B5%D0%BD%D0%B8%D1%8F" TargetMode="External"/><Relationship Id="rId5" Type="http://schemas.openxmlformats.org/officeDocument/2006/relationships/hyperlink" Target="http://ru.wikipedia.org/w/index.php?title=%D0%9F%D0%BE%D0%BB%D0%B5%D0%B2%D1%8B%D0%B5_%D1%80%D0%B0%D1%81%D1%82%D0%B5%D0%BD%D0%B8%D1%8F&amp;action=edit&amp;redlink=1" TargetMode="External"/><Relationship Id="rId4" Type="http://schemas.openxmlformats.org/officeDocument/2006/relationships/hyperlink" Target="http://ru.wikipedia.org/wiki/%D0%90%D0%B3%D1%80%D0%BE%D0%BD%D0%BE%D0%BC%D0%B8%D1%8F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AF%D0%B3%D0%BE%D0%B4%D0%BD%D1%8B%D0%B5_%D0%BA%D1%83%D0%BB%D1%8C%D1%82%D1%83%D1%80%D1%8B&amp;action=edit&amp;redlink=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94%D0%B5%D0%BA%D0%BE%D1%80%D0%B0%D1%82%D0%B8%D0%B2%D0%BD%D1%8B%D0%B5_%D1%80%D0%B0%D1%81%D1%82%D0%B5%D0%BD%D0%B8%D1%8F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8%D1%81%D1%86%D0%B8%D0%BF%D0%BB%D0%B8%D0%BD%D0%B0" TargetMode="External"/><Relationship Id="rId13" Type="http://schemas.openxmlformats.org/officeDocument/2006/relationships/hyperlink" Target="http://ru.wikipedia.org/wiki/%D0%A3%D1%80%D0%B1%D0%B0%D0%BD%D0%B8%D0%B7%D0%B0%D1%86%D0%B8%D1%8F" TargetMode="External"/><Relationship Id="rId3" Type="http://schemas.openxmlformats.org/officeDocument/2006/relationships/hyperlink" Target="http://ru.wikipedia.org/wiki/%D0%A1%D0%B0%D0%B4" TargetMode="External"/><Relationship Id="rId7" Type="http://schemas.openxmlformats.org/officeDocument/2006/relationships/hyperlink" Target="http://ru.wikipedia.org/wiki/%D0%94%D0%B8%D0%B7%D0%B0%D0%B9%D0%BD" TargetMode="External"/><Relationship Id="rId12" Type="http://schemas.openxmlformats.org/officeDocument/2006/relationships/hyperlink" Target="http://ru.wikipedia.org/wiki/%D0%9A%D0%BE%D0%BD%D1%84%D0%BB%D0%B8%D0%BA%D1%8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B%D0%B0%D0%BD%D0%B4%D1%88%D0%B0%D1%84%D1%82" TargetMode="External"/><Relationship Id="rId11" Type="http://schemas.openxmlformats.org/officeDocument/2006/relationships/hyperlink" Target="http://ru.wikipedia.org/wiki/%D0%98%D0%BD%D1%84%D1%80%D0%B0%D1%81%D1%82%D1%80%D1%83%D0%BA%D1%82%D1%83%D1%80%D0%B0" TargetMode="External"/><Relationship Id="rId5" Type="http://schemas.openxmlformats.org/officeDocument/2006/relationships/hyperlink" Target="http://ru.wikipedia.org/wiki/%D0%A1%D0%B5%D0%BB%D1%8C%D1%81%D0%BA%D0%BE%D0%B5_%D1%85%D0%BE%D0%B7%D1%8F%D0%B9%D1%81%D1%82%D0%B2%D0%BE" TargetMode="External"/><Relationship Id="rId10" Type="http://schemas.openxmlformats.org/officeDocument/2006/relationships/hyperlink" Target="http://ru.wikipedia.org/wiki/%D0%9A%D1%80%D0%B0%D1%81%D0%BE%D1%82%D0%B0" TargetMode="External"/><Relationship Id="rId4" Type="http://schemas.openxmlformats.org/officeDocument/2006/relationships/hyperlink" Target="http://ru.wikipedia.org/wiki/%D0%9E%D0%B3%D0%BE%D1%80%D0%BE%D0%B4" TargetMode="External"/><Relationship Id="rId9" Type="http://schemas.openxmlformats.org/officeDocument/2006/relationships/hyperlink" Target="http://ru.wikipedia.org/wiki/%D0%93%D0%B0%D1%80%D0%BC%D0%BE%D0%BD%D0%B8%D1%8F" TargetMode="External"/><Relationship Id="rId14" Type="http://schemas.openxmlformats.org/officeDocument/2006/relationships/hyperlink" Target="http://ru.wikipedia.org/wiki/%D0%9F%D1%80%D0%B8%D1%80%D0%BE%D0%B4%D0%B0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6%D0%B8%D0%B2%D0%BE%D1%82%D0%BD%D1%8B%D0%B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88CC0-DA17-463F-8ABF-48A0177EE6D9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4C2BE0-E039-4D3F-A0F7-3BFF2885ABF5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Генетика- это наука о законах и механизмах наследственности и изменчивости. Часть общей биологии. Её достижения используются в области генной инженерии. Первоначально генетика изучала общие законы наследственности и изменчивости на основании фенотипических данных.</a:t>
            </a:r>
          </a:p>
          <a:p>
            <a:pPr>
              <a:spcBef>
                <a:spcPct val="0"/>
              </a:spcBef>
            </a:pPr>
            <a:r>
              <a:rPr lang="ru-RU" smtClean="0"/>
              <a:t>Сегодня известно, что гены реально существуют и являются специальным образом отмеченными участками ДНК или РНК — молекулы в которой закодирована вся генетическая информация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A059AB-6D5F-4F3B-9CE5-DB1825AC2B0D}" type="slidenum">
              <a:rPr lang="ru-RU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Генетик</a:t>
            </a:r>
            <a:r>
              <a:rPr lang="ru-RU" smtClean="0"/>
              <a:t>- это человек, изучающий наследственность и изменчивость — свойства, присущие всем живым организмам. Бесконечное разнообразие видов растений, животных и микроорганизмов поддерживается тем, что каждый вид сохраняет в ряду поколений характерные для него черты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E46A18-C766-4C34-887D-7A4D9D0AC686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Селекционер- это </a:t>
            </a:r>
            <a:r>
              <a:rPr lang="ru-RU" smtClean="0"/>
              <a:t>специалист в области селекции, создает новые  породы животных, сорта  растений.</a:t>
            </a:r>
          </a:p>
          <a:p>
            <a:pPr>
              <a:spcBef>
                <a:spcPct val="0"/>
              </a:spcBef>
            </a:pPr>
            <a:r>
              <a:rPr lang="ru-RU" smtClean="0"/>
              <a:t>Вавилов – основоположник учения об иммунитете растений к инфекционным заболеваниям, продолжившего общее учение об иммунитете, развитое И.И.Мечниковым. В 1920 ученый сформулировал закон гомологических рядов в наследственной изменчивости, согласно которому «виды и роды, генетически близкие между собой, характеризуются тождественными рядами наследственной изменчивости с такой правильностью, что, зная ряд форм для одного вида, можно предвидеть нахождение тождественных форм других видов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E1DAC2-94AA-4E28-B0BE-72BA37B32ECE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Селекцией называют также отрасль сельского хозяйства, занимающуюся выведением новых сортов и гибридов сельскохозяйственных культур и пород животных.</a:t>
            </a:r>
            <a:r>
              <a:rPr lang="ru-RU" u="sng" smtClean="0"/>
              <a:t> </a:t>
            </a:r>
            <a:r>
              <a:rPr lang="ru-RU" smtClean="0"/>
              <a:t>Генетика является теоретической основой селекции, так как именно знание законов генетики позволяет целенаправленно управлять появлением мутаций, предсказывать результаты скрещивания, правильно проводить отбор гибридов</a:t>
            </a:r>
          </a:p>
          <a:p>
            <a:pPr>
              <a:spcBef>
                <a:spcPct val="0"/>
              </a:spcBef>
            </a:pPr>
            <a:r>
              <a:rPr lang="ru-RU" smtClean="0"/>
              <a:t>Многолетняя селекционная работа позволила вывести много десятков пород домашних кур, отличающихся высокой яйценоскостью, большим весом, яркой окраской и т.п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45DE59-CB6C-4C83-9452-D5C91BDFD244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D6DB8-8873-43BC-BA35-676C490BC1DF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Анатомия</a:t>
            </a:r>
            <a:r>
              <a:rPr lang="ru-RU" smtClean="0"/>
              <a:t> (от </a:t>
            </a:r>
            <a:r>
              <a:rPr lang="ru-RU" u="sng" smtClean="0">
                <a:hlinkClick r:id="rId3" tooltip="Греческий язык"/>
              </a:rPr>
              <a:t>греч.</a:t>
            </a:r>
            <a:r>
              <a:rPr lang="ru-RU" smtClean="0"/>
              <a:t> </a:t>
            </a:r>
            <a:r>
              <a:rPr lang="el-GR" smtClean="0"/>
              <a:t>ἀνα-</a:t>
            </a:r>
            <a:r>
              <a:rPr lang="ru-RU" smtClean="0"/>
              <a:t> +</a:t>
            </a:r>
            <a:r>
              <a:rPr lang="ru-RU" u="sng" smtClean="0">
                <a:hlinkClick r:id="rId3" tooltip="Греческий язык"/>
              </a:rPr>
              <a:t>греч.</a:t>
            </a:r>
            <a:r>
              <a:rPr lang="ru-RU" smtClean="0"/>
              <a:t> </a:t>
            </a:r>
            <a:r>
              <a:rPr lang="el-GR" smtClean="0"/>
              <a:t>τέμνω</a:t>
            </a:r>
            <a:r>
              <a:rPr lang="ru-RU" smtClean="0"/>
              <a:t> — «режу», «рублю») — сборная группа разделов </a:t>
            </a:r>
            <a:r>
              <a:rPr lang="ru-RU" u="sng" smtClean="0">
                <a:hlinkClick r:id="rId4" tooltip="Биология"/>
              </a:rPr>
              <a:t>биологии</a:t>
            </a:r>
            <a:r>
              <a:rPr lang="ru-RU" smtClean="0"/>
              <a:t>, изучающих структуру </a:t>
            </a:r>
            <a:r>
              <a:rPr lang="ru-RU" u="sng" smtClean="0">
                <a:hlinkClick r:id="rId5" tooltip="Организм"/>
              </a:rPr>
              <a:t>организмов</a:t>
            </a:r>
            <a:r>
              <a:rPr lang="ru-RU" smtClean="0"/>
              <a:t> или их частей на уровне выше </a:t>
            </a:r>
            <a:r>
              <a:rPr lang="ru-RU" u="sng" smtClean="0">
                <a:hlinkClick r:id="rId6" tooltip="Клетка"/>
              </a:rPr>
              <a:t>клеточного</a:t>
            </a:r>
            <a:r>
              <a:rPr lang="ru-RU" smtClean="0"/>
              <a:t>. Для филогенетически близких видов организмов показано сходство на уровне анатомического строения</a:t>
            </a: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DB5C2C-9626-4B0D-A9E3-19FAEFB35960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Врач - </a:t>
            </a:r>
            <a:r>
              <a:rPr lang="ru-RU" smtClean="0"/>
              <a:t>это </a:t>
            </a:r>
            <a:r>
              <a:rPr lang="ru-RU" u="sng" smtClean="0">
                <a:hlinkClick r:id="rId3" tooltip="Специалист"/>
              </a:rPr>
              <a:t>специалист</a:t>
            </a:r>
            <a:r>
              <a:rPr lang="ru-RU" smtClean="0"/>
              <a:t> с законченным </a:t>
            </a:r>
            <a:r>
              <a:rPr lang="ru-RU" u="sng" smtClean="0">
                <a:hlinkClick r:id="rId4" tooltip="Высшее образование"/>
              </a:rPr>
              <a:t>высшим образованием</a:t>
            </a:r>
            <a:r>
              <a:rPr lang="ru-RU" smtClean="0"/>
              <a:t> в области </a:t>
            </a:r>
            <a:r>
              <a:rPr lang="ru-RU" u="sng" smtClean="0">
                <a:hlinkClick r:id="rId5" tooltip="Медицина"/>
              </a:rPr>
              <a:t>медицины</a:t>
            </a:r>
            <a:r>
              <a:rPr lang="ru-RU" smtClean="0"/>
              <a:t>, занимающийся </a:t>
            </a:r>
            <a:r>
              <a:rPr lang="ru-RU" u="sng" smtClean="0">
                <a:hlinkClick r:id="rId6" tooltip="Лечение"/>
              </a:rPr>
              <a:t>лечением</a:t>
            </a:r>
            <a:r>
              <a:rPr lang="ru-RU" smtClean="0"/>
              <a:t> </a:t>
            </a:r>
            <a:r>
              <a:rPr lang="ru-RU" u="sng" smtClean="0">
                <a:hlinkClick r:id="rId7" tooltip="Больной"/>
              </a:rPr>
              <a:t>больных</a:t>
            </a:r>
            <a:r>
              <a:rPr lang="ru-RU" smtClean="0"/>
              <a:t>. В обязанности врача также входит — предотвращение (</a:t>
            </a:r>
            <a:r>
              <a:rPr lang="ru-RU" u="sng" smtClean="0">
                <a:hlinkClick r:id="rId8" tooltip="Профилактика (медицина)"/>
              </a:rPr>
              <a:t>профилактика</a:t>
            </a:r>
            <a:r>
              <a:rPr lang="ru-RU" smtClean="0"/>
              <a:t>), распознание (</a:t>
            </a:r>
            <a:r>
              <a:rPr lang="ru-RU" u="sng" smtClean="0">
                <a:hlinkClick r:id="rId9" tooltip="Диагностика"/>
              </a:rPr>
              <a:t>диагностика</a:t>
            </a:r>
            <a:r>
              <a:rPr lang="ru-RU" smtClean="0"/>
              <a:t>), а также </a:t>
            </a:r>
            <a:r>
              <a:rPr lang="ru-RU" u="sng" smtClean="0">
                <a:hlinkClick r:id="rId6" tooltip="Лечение"/>
              </a:rPr>
              <a:t>лечение</a:t>
            </a:r>
            <a:r>
              <a:rPr lang="ru-RU" smtClean="0"/>
              <a:t>, </a:t>
            </a:r>
            <a:r>
              <a:rPr lang="ru-RU" u="sng" smtClean="0">
                <a:hlinkClick r:id="rId10" tooltip="Заболевание"/>
              </a:rPr>
              <a:t>заболеваний</a:t>
            </a:r>
            <a:r>
              <a:rPr lang="ru-RU" smtClean="0"/>
              <a:t> и </a:t>
            </a:r>
            <a:r>
              <a:rPr lang="ru-RU" u="sng" smtClean="0">
                <a:hlinkClick r:id="rId11" tooltip="Травма"/>
              </a:rPr>
              <a:t>травм</a:t>
            </a:r>
            <a:r>
              <a:rPr lang="ru-RU" smtClean="0"/>
              <a:t>. Врач, занимаясь медицинской деятельностью — руководствуется врачебной этикой, которая включает и понятие о врачебном долге (</a:t>
            </a:r>
            <a:r>
              <a:rPr lang="ru-RU" u="sng" smtClean="0">
                <a:hlinkClick r:id="rId12" tooltip="Деонтология"/>
              </a:rPr>
              <a:t>Деонтология</a:t>
            </a:r>
            <a:r>
              <a:rPr lang="ru-RU" smtClean="0"/>
              <a:t>). Работая, врач обязан сохранять </a:t>
            </a:r>
            <a:r>
              <a:rPr lang="ru-RU" u="sng" smtClean="0">
                <a:hlinkClick r:id="rId13" tooltip="Врачебная тайна (страница отсутствует)"/>
              </a:rPr>
              <a:t>врачебную тайну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Первой профессиональной клятвой врача стала </a:t>
            </a:r>
            <a:r>
              <a:rPr lang="ru-RU" u="sng" smtClean="0">
                <a:hlinkClick r:id="rId14" tooltip="Клятва Гиппократа"/>
              </a:rPr>
              <a:t>клятва Гиппократа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6707F1-097E-4364-A1FE-6986F0F6FF23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Фармацевт – </a:t>
            </a:r>
            <a:r>
              <a:rPr lang="ru-RU" smtClean="0"/>
              <a:t>изучают  проблемы создания, безопасности, исследования, хранения, изготовления, отпуска </a:t>
            </a:r>
            <a:r>
              <a:rPr lang="ru-RU" u="sng" smtClean="0">
                <a:hlinkClick r:id="rId3" tooltip="Лекарственные средства"/>
              </a:rPr>
              <a:t>лекарственных средств</a:t>
            </a:r>
            <a:r>
              <a:rPr lang="ru-RU" smtClean="0"/>
              <a:t>, а также ищут природные источники лекарственных субстанций.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A441B3-1906-44BD-9C95-34E9F2FD8920}" type="slidenum">
              <a:rPr lang="ru-RU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Это профессии, связанные с сельским хозяйством, пищевой промышленностью, медициной и научными исследованиями (биология, география</a:t>
            </a:r>
          </a:p>
          <a:p>
            <a:pPr>
              <a:spcBef>
                <a:spcPct val="0"/>
              </a:spcBef>
            </a:pPr>
            <a:r>
              <a:rPr lang="ru-RU" smtClean="0"/>
              <a:t>При выборе профессий естественного цикла очень важно разобраться, как именно Вы относитесь к природе: как к месту для отдыха или как к мастерской, в которой Вы собираетесь отдавать все силы производству. </a:t>
            </a:r>
          </a:p>
          <a:p>
            <a:pPr>
              <a:spcBef>
                <a:spcPct val="0"/>
              </a:spcBef>
            </a:pPr>
            <a:r>
              <a:rPr lang="ru-RU" smtClean="0"/>
              <a:t>И еще один момент, который надо учитывать при выборе профессии. Особенность биологических объектов труда состоит в том, что они сложны, изменчивы (по своим внутренним законам), нестандартны. И растения, и животные, и микроорганизмы живут, растут, развиваются, а также болеют, гибнут. Работнику нужно не просто очень много знать о живых организмах, но предвидеть возможные изменения в них, которые подчас необратимы. От человека требуется инициатива и самостоятельность в решении конкретных трудовых задач, заботливость, дальновидность.</a:t>
            </a:r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3C1CEF-25A4-4F1E-8631-D036732BDC29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Биология - комплекс знаний о жизни и совокупность научных дисциплин, изучающих живое. Биология исследует многообразие существующих и вымерших живых существ, их строение, функции, происхождение, эволюцию, распространение и индивидуальное развитие, связи друг с другом, между сообществами и с неживой природой. Биология включает в себя следующие дисциплины: зоология, ботаника, генетика, селекция, анатомия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FC3724-EE44-442C-BE15-D183F62EAA2F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Мною был проведен опрос, в ходе которого я узнавала, какое количество детей хочет в дальнейшем связать свою профессию с биологией. Оказалось, что 44 процента хотят связать свою профессию с биологией, 30 процентов не хотят, а 12 процентов просто еще не задумывались над этим.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86E033-692F-4C64-979C-725582D01170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BC702C-4563-4F3A-BCCD-7019EAE1A11C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Ботаника- это наука о растениях, их строении, биологии, физиологии, экологии, распространении, эволюции и систематике. Эти вопросы изучают самостоятельные науки. Например, морфология растений изучает внешнее строение, форму отдельных органов, . Анатомия растений изучает их внутреннее строение. Геоботаника изучает состав, строение, развитие и распространение растительных сообществ (фитоценозов) в связи с особенностями местообитания. И т.д…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7FB96F-352C-4EBB-80CB-22ED62262CBA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Агроном</a:t>
            </a:r>
            <a:r>
              <a:rPr lang="ru-RU" smtClean="0"/>
              <a:t> — специалист </a:t>
            </a:r>
            <a:r>
              <a:rPr lang="ru-RU" u="sng" smtClean="0">
                <a:hlinkClick r:id="rId3" tooltip="Сельское хозяйство"/>
              </a:rPr>
              <a:t>сельского хозяйства</a:t>
            </a:r>
            <a:r>
              <a:rPr lang="ru-RU" smtClean="0"/>
              <a:t> с высшим образованием, обладающий всесторонними знаниями в области </a:t>
            </a:r>
            <a:r>
              <a:rPr lang="ru-RU" u="sng" smtClean="0">
                <a:hlinkClick r:id="rId4" tooltip="Агрономия"/>
              </a:rPr>
              <a:t>агрономии</a:t>
            </a:r>
            <a:r>
              <a:rPr lang="ru-RU" smtClean="0"/>
              <a:t>.  Его задачи – это Проведение научных исследований в области </a:t>
            </a:r>
            <a:r>
              <a:rPr lang="ru-RU" u="sng" smtClean="0">
                <a:hlinkClick r:id="rId4" tooltip="Агрономия"/>
              </a:rPr>
              <a:t>агрономии</a:t>
            </a:r>
            <a:r>
              <a:rPr lang="ru-RU" smtClean="0"/>
              <a:t>. Изучение и внедрение передовых методов возделывания </a:t>
            </a:r>
            <a:r>
              <a:rPr lang="ru-RU" u="sng" smtClean="0">
                <a:hlinkClick r:id="rId5" tooltip="Полевые растения (страница отсутствует)"/>
              </a:rPr>
              <a:t>полевых</a:t>
            </a:r>
            <a:r>
              <a:rPr lang="ru-RU" smtClean="0"/>
              <a:t>, </a:t>
            </a:r>
            <a:r>
              <a:rPr lang="ru-RU" u="sng" smtClean="0">
                <a:hlinkClick r:id="rId6" tooltip="Садовые растения"/>
              </a:rPr>
              <a:t>садовых</a:t>
            </a:r>
            <a:r>
              <a:rPr lang="ru-RU" smtClean="0"/>
              <a:t>, </a:t>
            </a:r>
            <a:r>
              <a:rPr lang="ru-RU" u="sng" smtClean="0">
                <a:hlinkClick r:id="rId7" tooltip="Огородные растения"/>
              </a:rPr>
              <a:t>огородных</a:t>
            </a:r>
            <a:r>
              <a:rPr lang="ru-RU" smtClean="0"/>
              <a:t> культур.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C1752F-6CDB-4C5A-B1CE-B88463D21F83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Садовод</a:t>
            </a:r>
            <a:r>
              <a:rPr lang="ru-RU" smtClean="0"/>
              <a:t>— возделывает многолетние плодовые или </a:t>
            </a:r>
            <a:r>
              <a:rPr lang="ru-RU" u="sng" smtClean="0">
                <a:hlinkClick r:id="rId3" tooltip="Ягодные культуры (страница отсутствует)"/>
              </a:rPr>
              <a:t>ягодные культур</a:t>
            </a:r>
            <a:r>
              <a:rPr lang="ru-RU" smtClean="0"/>
              <a:t>ы (плодоводство); выращивает </a:t>
            </a:r>
            <a:r>
              <a:rPr lang="ru-RU" u="sng" smtClean="0">
                <a:hlinkClick r:id="rId4" tooltip="Декоративные растения"/>
              </a:rPr>
              <a:t>декоративные растений</a:t>
            </a:r>
            <a:r>
              <a:rPr lang="ru-RU" smtClean="0"/>
              <a:t> (декоративное садоводство). Садовник занимается почти тем же, чем и цветовод, однако его подопечные — не только цветы, но и деревья с кустарниками. С весны по осень работы у садовника хоть отбавляй. Опыление и опрыскивание, подкормка и полив, утепление на зиму и обычная стрижка газона — все это его обязанности.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973D6B-DE83-4DEA-AAEB-491488D5EBB2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Ландшафтный дизайнер</a:t>
            </a:r>
            <a:r>
              <a:rPr lang="ru-RU" smtClean="0"/>
              <a:t> — это человек, который озеленяет, благоустраивает, организует садово-парковые насаждения, газоны, . В отличие от </a:t>
            </a:r>
            <a:r>
              <a:rPr lang="ru-RU" u="sng" smtClean="0">
                <a:hlinkClick r:id="rId3" tooltip="Сад"/>
              </a:rPr>
              <a:t>садоводства</a:t>
            </a:r>
            <a:r>
              <a:rPr lang="ru-RU" smtClean="0"/>
              <a:t> или </a:t>
            </a:r>
            <a:r>
              <a:rPr lang="ru-RU" u="sng" smtClean="0">
                <a:hlinkClick r:id="rId4" tooltip="Огород"/>
              </a:rPr>
              <a:t>огородничества</a:t>
            </a:r>
            <a:r>
              <a:rPr lang="ru-RU" smtClean="0"/>
              <a:t>, основная задача ландшафтных дизайнеров имеет </a:t>
            </a:r>
            <a:r>
              <a:rPr lang="ru-RU" u="sng" smtClean="0">
                <a:hlinkClick r:id="rId5" tooltip="Сельское хозяйство"/>
              </a:rPr>
              <a:t>сельскохозяйственную</a:t>
            </a:r>
            <a:r>
              <a:rPr lang="ru-RU" smtClean="0"/>
              <a:t> направленность , </a:t>
            </a:r>
            <a:r>
              <a:rPr lang="ru-RU" u="sng" smtClean="0">
                <a:hlinkClick r:id="rId6" tooltip="Ландшафт"/>
              </a:rPr>
              <a:t>ландшафтный</a:t>
            </a:r>
            <a:r>
              <a:rPr lang="ru-RU" smtClean="0"/>
              <a:t> </a:t>
            </a:r>
            <a:r>
              <a:rPr lang="ru-RU" u="sng" smtClean="0">
                <a:hlinkClick r:id="rId7" tooltip="Дизайн"/>
              </a:rPr>
              <a:t>дизайн</a:t>
            </a:r>
            <a:r>
              <a:rPr lang="ru-RU" smtClean="0"/>
              <a:t>  — более общая и универсальная </a:t>
            </a:r>
            <a:r>
              <a:rPr lang="ru-RU" u="sng" smtClean="0">
                <a:hlinkClick r:id="rId8" tooltip="Дисциплина"/>
              </a:rPr>
              <a:t>дисциплина</a:t>
            </a:r>
            <a:r>
              <a:rPr lang="ru-RU" smtClean="0"/>
              <a:t>. Главная задача ландшафтного дизайна — создание </a:t>
            </a:r>
            <a:r>
              <a:rPr lang="ru-RU" u="sng" smtClean="0">
                <a:hlinkClick r:id="rId9" tooltip="Гармония"/>
              </a:rPr>
              <a:t>гармонии</a:t>
            </a:r>
            <a:r>
              <a:rPr lang="ru-RU" smtClean="0"/>
              <a:t>, </a:t>
            </a:r>
            <a:r>
              <a:rPr lang="ru-RU" u="sng" smtClean="0">
                <a:hlinkClick r:id="rId10" tooltip="Красота"/>
              </a:rPr>
              <a:t>красоты</a:t>
            </a:r>
            <a:r>
              <a:rPr lang="ru-RU" smtClean="0"/>
              <a:t> в сочетании с удобствами использования </a:t>
            </a:r>
            <a:r>
              <a:rPr lang="ru-RU" u="sng" smtClean="0">
                <a:hlinkClick r:id="rId11" tooltip="Инфраструктура"/>
              </a:rPr>
              <a:t>инфраструктуры</a:t>
            </a:r>
            <a:r>
              <a:rPr lang="ru-RU" smtClean="0"/>
              <a:t> зданий, сглаживание </a:t>
            </a:r>
            <a:r>
              <a:rPr lang="ru-RU" u="sng" smtClean="0">
                <a:hlinkClick r:id="rId12" tooltip="Конфликт"/>
              </a:rPr>
              <a:t>конфликтности</a:t>
            </a:r>
            <a:r>
              <a:rPr lang="ru-RU" smtClean="0"/>
              <a:t> между </a:t>
            </a:r>
            <a:r>
              <a:rPr lang="ru-RU" u="sng" smtClean="0">
                <a:hlinkClick r:id="rId13" tooltip="Урбанизация"/>
              </a:rPr>
              <a:t>урбанизациоными</a:t>
            </a:r>
            <a:r>
              <a:rPr lang="ru-RU" smtClean="0"/>
              <a:t>  формами и </a:t>
            </a:r>
            <a:r>
              <a:rPr lang="ru-RU" u="sng" smtClean="0">
                <a:hlinkClick r:id="rId14" tooltip="Природа"/>
              </a:rPr>
              <a:t>природой</a:t>
            </a:r>
            <a:r>
              <a:rPr lang="ru-RU" smtClean="0"/>
              <a:t>, зачастую от них страдающей.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5DC0E1-7C2A-4D15-83DD-8982D064F449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Зоология беспозвоночных изучает животные организмы, не относящиеся к типу хордовые (Chordata). Наиболее известными её ответвлениями (по изучаемым таксонам) является протистология (наука о простейших или одноклеточных организмах), арахнология - наука о паукообразных, энтомология - наука о насекомых). Зоология позвоночных изучает животные организмы, относящиеся к типу хордовые. Важные ответвления зоологии позвоночных по изучаемым таксонам: ихтиология (наука о костистых рыбах), герпетология (наука о чешуйчатых рептилиях), орнитология (наука о птицах), териология (наука о наземных млекопитающих)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2159B4-B67E-4885-A2BD-15907DA7D293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.Зоолог</a:t>
            </a:r>
            <a:r>
              <a:rPr lang="ru-RU" smtClean="0"/>
              <a:t> — это человек , который изучает  представителей царства Animalia (</a:t>
            </a:r>
            <a:r>
              <a:rPr lang="ru-RU" u="sng" smtClean="0">
                <a:hlinkClick r:id="rId3" tooltip="Животные"/>
              </a:rPr>
              <a:t>животные</a:t>
            </a:r>
            <a:r>
              <a:rPr lang="ru-RU" smtClean="0"/>
              <a:t>)</a:t>
            </a:r>
          </a:p>
          <a:p>
            <a:pPr>
              <a:spcBef>
                <a:spcPct val="0"/>
              </a:spcBef>
            </a:pPr>
            <a:r>
              <a:rPr lang="ru-RU" b="1" smtClean="0"/>
              <a:t>Разновидности зоологов: 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b="1" smtClean="0"/>
              <a:t>Ихтиолог -</a:t>
            </a:r>
            <a:r>
              <a:rPr lang="ru-RU" smtClean="0"/>
              <a:t> Изучает и описывает строение, эволюционное развитие, формы жизнедеятельности и особенности размножения рыб. Работа ихтиолога имеет не только научное, но и практическое значение. На основе проводимых исследований разрабатываются методы рационального рыболовства, рыбоводства и рыбоохранной деятельности. </a:t>
            </a:r>
          </a:p>
          <a:p>
            <a:pPr>
              <a:spcBef>
                <a:spcPct val="0"/>
              </a:spcBef>
            </a:pPr>
            <a:r>
              <a:rPr lang="ru-RU" b="1" smtClean="0"/>
              <a:t>Орнитолог </a:t>
            </a:r>
            <a:r>
              <a:rPr lang="ru-RU" smtClean="0"/>
              <a:t>- это биолог, изучающий птиц. Он наблюдает за их поведением в условиях живой природы, мегаполиса и в неволе. Отслеживает сезонные миграции. Занимается научно-исследовательской работой.</a:t>
            </a:r>
          </a:p>
          <a:p>
            <a:pPr>
              <a:spcBef>
                <a:spcPct val="0"/>
              </a:spcBef>
            </a:pPr>
            <a:r>
              <a:rPr lang="ru-RU" b="1" smtClean="0"/>
              <a:t>Океанологи</a:t>
            </a:r>
            <a:r>
              <a:rPr lang="ru-RU" smtClean="0"/>
              <a:t> изучают воды океанов и морей. Они исследуют их состав, свойства и строение. Отслеживают физические, химические и биологические процессы, происходящие в морях и океанах.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28E9C3-3911-4D16-9600-E50584754B22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FF29F-1E37-41EB-875D-2200C143A660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F75E-DA03-4CC1-B535-A31ACE6D4AC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4106-FFEF-48C9-BCBB-35E351607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43A3-B764-4AD6-AC82-691438550E7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B684-1512-4F7C-B17D-9E154C074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4BD66-2C29-4734-BFFA-D4352E915B5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E4595-5C88-4A5E-BDA8-091F17BCA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19EF-C6F9-4470-813F-BA1BAA8851A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A214-930C-488C-8301-8345323D3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245B-38D3-48F5-9A93-570EE31D624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0DB5-E55F-4F13-901E-2FCBFF648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E437-F301-4E3B-8E31-75AB5F6A434D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13FB-72DF-4CFF-A009-50385BDAB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8A66-2047-4BA2-B57B-CAEA80AF7B1D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E0B7-65EA-4E2B-BA94-E29085937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CFCE-F96A-49D6-AB6A-49056A06B51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658E-F597-465B-BD61-CEFAD3D3E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25D3-74A6-4DFA-B420-E31DA64208B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1E78-D189-48DD-814A-CC12B8BDA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E18F-05B5-4BC4-A215-FEB4B9DB36E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961F-A51A-4314-B8F4-EC8235B22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340F1-17BC-4C33-A834-00197915BAD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67FB-F2B3-4E48-9C3B-C7E8F7C7C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246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FA3782-D292-47D8-87F5-8F8D6AFB5D2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22250D2-848B-4335-B9D4-B8FDE3A33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6247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86" r:id="rId3"/>
    <p:sldLayoutId id="2147483883" r:id="rId4"/>
    <p:sldLayoutId id="2147483882" r:id="rId5"/>
    <p:sldLayoutId id="2147483881" r:id="rId6"/>
    <p:sldLayoutId id="2147483880" r:id="rId7"/>
    <p:sldLayoutId id="2147483879" r:id="rId8"/>
    <p:sldLayoutId id="2147483887" r:id="rId9"/>
    <p:sldLayoutId id="2147483878" r:id="rId10"/>
    <p:sldLayoutId id="21474838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weddingidea.ru/Vorontcovsky%20Park/IMG_4179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d/Animal_diversity_October_2007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5.xml"/><Relationship Id="rId7" Type="http://schemas.openxmlformats.org/officeDocument/2006/relationships/hyperlink" Target="http://i98.beon.ru/18/9/710918/43/22005743/7.jpeg" TargetMode="External"/><Relationship Id="rId12" Type="http://schemas.openxmlformats.org/officeDocument/2006/relationships/image" Target="../media/image12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://img0.liveinternet.ru/images/attach/c/0/39/786/39786189_monkey.gif" TargetMode="External"/><Relationship Id="rId5" Type="http://schemas.openxmlformats.org/officeDocument/2006/relationships/hyperlink" Target="http://chelyaby-priut.ucoz.ru/_ph/6/284075902.jpg" TargetMode="External"/><Relationship Id="rId10" Type="http://schemas.openxmlformats.org/officeDocument/2006/relationships/image" Target="../media/image11.jpeg"/><Relationship Id="rId4" Type="http://schemas.openxmlformats.org/officeDocument/2006/relationships/slide" Target="slide13.xml"/><Relationship Id="rId9" Type="http://schemas.openxmlformats.org/officeDocument/2006/relationships/hyperlink" Target="http://www.kopok.ru/upload/iblock/4e2/__iimvw%20x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036.radikal.ru/0805/9c/90cc3ed3d6a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oxotastryj.webpromote.ru/foto/oxotastryj/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aversvet.ru/images/therapy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pleruzi.ru/images/genetics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8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ep4u.ru/imgs/b/2009/11/12/19/1959e710a260b38b3183f55a60d51ba6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mgyie.ru/components/com_remository_files/file_image_3633/img_3633_0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ethics.narod.ru/images/3617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omed.ru/images/gen1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istigri.chat.ru/image/pers90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keep4u.ru/imgs/b/080512/e1/e13fc70573f3416020.jpg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j.ru/img_out/image/hsj_31/CAT/C01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yqaf.com/wp-content/uploads/2008/06/11.jpg" TargetMode="External"/><Relationship Id="rId7" Type="http://schemas.openxmlformats.org/officeDocument/2006/relationships/hyperlink" Target="http://dinotoys.ru/file/965.gi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fegi.ru/primorye/geology/coal/r10%20.jpg" TargetMode="Externa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severnclaystudio.files.wordpress.com/2008/07/man-and-elephant.jpg?w=510&amp;h=371" TargetMode="Externa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2.info/wp-content/uploads/povar.jpg" TargetMode="Externa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www.europakx.ru/products_pictures/_katMasLG_.jpg" TargetMode="Externa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enia.ru/images/Image/doctor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ashavan.narod.ru/rariteti/skelet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img-2006-02.photosight.ru/02/1255887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vkontakte.ru/away.php?to=http://www.ru.wikipedia.org" TargetMode="External"/><Relationship Id="rId2" Type="http://schemas.openxmlformats.org/officeDocument/2006/relationships/hyperlink" Target="http://vkontakte.ru/away.php?to=http://www.proforientator.ru/mirpr/prof_world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2-09.photosight.ru/25/87947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album.foto.ru:8080/photos/pr0/129873/555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ardener.ru/gallery/2005/vls/1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7369" y="769938"/>
            <a:ext cx="8062912" cy="1470025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Биология в профессиях</a:t>
            </a:r>
          </a:p>
        </p:txBody>
      </p:sp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2000250" y="2714625"/>
            <a:ext cx="54864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Проектная работа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 биологии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ученицы 10 класса «Е»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Гугучкиной Кристины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Ермакова Никиты</a:t>
            </a:r>
          </a:p>
          <a:p>
            <a:pPr>
              <a:spcBef>
                <a:spcPct val="50000"/>
              </a:spcBef>
            </a:pP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9715500" cy="1398588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Ландшафтный дизайнер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4357687" cy="485775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Ландшафтный дизайнер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 — это человек, который озеленяет, благоустраивает, организует садово-парковые насаждения, газоны.</a:t>
            </a:r>
          </a:p>
        </p:txBody>
      </p:sp>
      <p:grpSp>
        <p:nvGrpSpPr>
          <p:cNvPr id="28675" name="Группа 11"/>
          <p:cNvGrpSpPr>
            <a:grpSpLocks/>
          </p:cNvGrpSpPr>
          <p:nvPr/>
        </p:nvGrpSpPr>
        <p:grpSpPr bwMode="auto">
          <a:xfrm>
            <a:off x="4929188" y="1500188"/>
            <a:ext cx="3819525" cy="5046662"/>
            <a:chOff x="6477000" y="1905000"/>
            <a:chExt cx="2819400" cy="4760913"/>
          </a:xfrm>
        </p:grpSpPr>
        <p:pic>
          <p:nvPicPr>
            <p:cNvPr id="28676" name="Picture 8" descr="Картинка 3 из 1493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477000" y="1905000"/>
              <a:ext cx="2514600" cy="3995738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8677" name="TextBox 8"/>
            <p:cNvSpPr txBox="1">
              <a:spLocks noChangeArrowheads="1"/>
            </p:cNvSpPr>
            <p:nvPr/>
          </p:nvSpPr>
          <p:spPr bwMode="auto">
            <a:xfrm>
              <a:off x="6629400" y="6019800"/>
              <a:ext cx="2667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Рис.3 Ландшафтный дизайнер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>
            <a:normAutofit fontScale="90000"/>
          </a:bodyPr>
          <a:lstStyle/>
          <a:p>
            <a:pPr marL="484188" algn="ctr"/>
            <a:r>
              <a:rPr lang="ru-RU" sz="4800" b="1" smtClean="0">
                <a:solidFill>
                  <a:srgbClr val="749CDC"/>
                </a:solidFill>
              </a:rPr>
              <a:t>Зоология</a:t>
            </a:r>
            <a:r>
              <a:rPr lang="ru-RU" sz="4800" b="1" smtClean="0">
                <a:solidFill>
                  <a:srgbClr val="749CDC"/>
                </a:solidFill>
                <a:latin typeface="Arial" charset="0"/>
              </a:rPr>
              <a:t/>
            </a:r>
            <a:br>
              <a:rPr lang="ru-RU" sz="4800" b="1" smtClean="0">
                <a:solidFill>
                  <a:srgbClr val="749CDC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749CDC"/>
                </a:solidFill>
                <a:latin typeface="Arial" charset="0"/>
              </a:rPr>
              <a:t>(Человек – природа)</a:t>
            </a:r>
          </a:p>
        </p:txBody>
      </p:sp>
      <p:sp>
        <p:nvSpPr>
          <p:cNvPr id="3072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71500" y="1676400"/>
            <a:ext cx="44196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Зоология беспозвоночных изучает животные организмы, не относящиеся к типу хордовые (Chordata) 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Зоология позвоночных изучает животные организмы, относящиеся к типу хордовые. </a:t>
            </a:r>
          </a:p>
        </p:txBody>
      </p:sp>
      <p:pic>
        <p:nvPicPr>
          <p:cNvPr id="30723" name="Picture 5" descr="Файл:Animal diversity October 200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2492375"/>
            <a:ext cx="3341687" cy="401002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9067800" cy="1398588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Зоология в профессиях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2971800" cy="21558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Егерь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Ветеринар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Зоолог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10" descr="Картинка 18 из 56779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00" y="3714750"/>
            <a:ext cx="2500313" cy="2286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2772" name="Группа 10"/>
          <p:cNvGrpSpPr>
            <a:grpSpLocks/>
          </p:cNvGrpSpPr>
          <p:nvPr/>
        </p:nvGrpSpPr>
        <p:grpSpPr bwMode="auto">
          <a:xfrm>
            <a:off x="3714750" y="1785938"/>
            <a:ext cx="5072063" cy="4214812"/>
            <a:chOff x="3714744" y="1785926"/>
            <a:chExt cx="5072098" cy="4214842"/>
          </a:xfrm>
        </p:grpSpPr>
        <p:pic>
          <p:nvPicPr>
            <p:cNvPr id="32773" name="Picture 2" descr="Картинка 16 из 2025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714744" y="1785926"/>
              <a:ext cx="2601855" cy="195261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32774" name="Picture 4" descr="Картинка 7 из 1606634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6286512" y="1785926"/>
              <a:ext cx="2500330" cy="192882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32775" name="Picture 12" descr="Картинка 12 из 187545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14744" y="3714752"/>
              <a:ext cx="2577924" cy="228601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3" action="ppaction://hlinksldjump"/>
              </a:rPr>
              <a:t>Зоолог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186238" cy="2832100"/>
          </a:xfrm>
        </p:spPr>
        <p:txBody>
          <a:bodyPr/>
          <a:lstStyle/>
          <a:p>
            <a:pPr marL="447675" indent="-382588">
              <a:buFont typeface="Wingdings 2" pitchFamily="18" charset="2"/>
              <a:buChar char="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Зоолог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— это человек , который изучает  представителей царства Animalia (животные)</a:t>
            </a:r>
          </a:p>
          <a:p>
            <a:pPr marL="447675" indent="-382588">
              <a:buFont typeface="Wingdings 2" pitchFamily="18" charset="2"/>
              <a:buChar char=""/>
            </a:pPr>
            <a:endParaRPr lang="ru-RU" sz="2800" smtClean="0"/>
          </a:p>
        </p:txBody>
      </p:sp>
      <p:grpSp>
        <p:nvGrpSpPr>
          <p:cNvPr id="33795" name="Группа 12"/>
          <p:cNvGrpSpPr>
            <a:grpSpLocks/>
          </p:cNvGrpSpPr>
          <p:nvPr/>
        </p:nvGrpSpPr>
        <p:grpSpPr bwMode="auto">
          <a:xfrm>
            <a:off x="4643438" y="1928813"/>
            <a:ext cx="4071937" cy="4714875"/>
            <a:chOff x="4953000" y="1295400"/>
            <a:chExt cx="3429000" cy="2427288"/>
          </a:xfrm>
        </p:grpSpPr>
        <p:pic>
          <p:nvPicPr>
            <p:cNvPr id="33796" name="Picture 9" descr="Картинка 108 из 2276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1295400"/>
              <a:ext cx="3429000" cy="1951038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3797" name="TextBox 7"/>
            <p:cNvSpPr txBox="1">
              <a:spLocks noChangeArrowheads="1"/>
            </p:cNvSpPr>
            <p:nvPr/>
          </p:nvSpPr>
          <p:spPr bwMode="auto">
            <a:xfrm>
              <a:off x="5943600" y="3352800"/>
              <a:ext cx="1981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Рис.4 Зоолог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3" action="ppaction://hlinksldjump"/>
              </a:rPr>
              <a:t>Егерь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214313" y="1882775"/>
            <a:ext cx="4500562" cy="3760788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Егерь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— представитель лёгкой пехоты или работник лесного хозяйства.</a:t>
            </a:r>
          </a:p>
        </p:txBody>
      </p:sp>
      <p:grpSp>
        <p:nvGrpSpPr>
          <p:cNvPr id="35843" name="Группа 9"/>
          <p:cNvGrpSpPr>
            <a:grpSpLocks/>
          </p:cNvGrpSpPr>
          <p:nvPr/>
        </p:nvGrpSpPr>
        <p:grpSpPr bwMode="auto">
          <a:xfrm>
            <a:off x="4572000" y="1857375"/>
            <a:ext cx="4243388" cy="3929063"/>
            <a:chOff x="304800" y="3810000"/>
            <a:chExt cx="3886200" cy="3036888"/>
          </a:xfrm>
        </p:grpSpPr>
        <p:pic>
          <p:nvPicPr>
            <p:cNvPr id="35844" name="Picture 6" descr="Картинка 5 из 346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3810000"/>
              <a:ext cx="3886200" cy="254476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5845" name="TextBox 6"/>
            <p:cNvSpPr txBox="1">
              <a:spLocks noChangeArrowheads="1"/>
            </p:cNvSpPr>
            <p:nvPr/>
          </p:nvSpPr>
          <p:spPr bwMode="auto">
            <a:xfrm>
              <a:off x="1447800" y="6477000"/>
              <a:ext cx="2057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Рис.5 Егерь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3" action="ppaction://hlinksldjump"/>
              </a:rPr>
              <a:t>Ветеринар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3900488" cy="4572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Ветеринар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это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особая медицинская специальность, подразумевающая медицину не человека, а животных.</a:t>
            </a:r>
          </a:p>
        </p:txBody>
      </p:sp>
      <p:grpSp>
        <p:nvGrpSpPr>
          <p:cNvPr id="37891" name="Группа 11"/>
          <p:cNvGrpSpPr>
            <a:grpSpLocks/>
          </p:cNvGrpSpPr>
          <p:nvPr/>
        </p:nvGrpSpPr>
        <p:grpSpPr bwMode="auto">
          <a:xfrm>
            <a:off x="4286250" y="1643063"/>
            <a:ext cx="4643438" cy="4286250"/>
            <a:chOff x="5105400" y="3733800"/>
            <a:chExt cx="3657600" cy="3048000"/>
          </a:xfrm>
        </p:grpSpPr>
        <p:pic>
          <p:nvPicPr>
            <p:cNvPr id="37892" name="Picture 4" descr="Картинка 1 из 14444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05400" y="3733800"/>
              <a:ext cx="3657600" cy="2590800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7893" name="TextBox 8"/>
            <p:cNvSpPr txBox="1">
              <a:spLocks noChangeArrowheads="1"/>
            </p:cNvSpPr>
            <p:nvPr/>
          </p:nvSpPr>
          <p:spPr bwMode="auto">
            <a:xfrm>
              <a:off x="5943600" y="6400800"/>
              <a:ext cx="2514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 6 Ветеринар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428625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Генетика</a:t>
            </a:r>
          </a:p>
        </p:txBody>
      </p:sp>
      <p:sp>
        <p:nvSpPr>
          <p:cNvPr id="3993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882775"/>
            <a:ext cx="4191000" cy="45720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Наука о законах и механизмах наследственности и изменчивости. </a:t>
            </a:r>
          </a:p>
        </p:txBody>
      </p:sp>
      <p:grpSp>
        <p:nvGrpSpPr>
          <p:cNvPr id="39939" name="Группа 5"/>
          <p:cNvGrpSpPr>
            <a:grpSpLocks/>
          </p:cNvGrpSpPr>
          <p:nvPr/>
        </p:nvGrpSpPr>
        <p:grpSpPr bwMode="auto">
          <a:xfrm>
            <a:off x="4500563" y="1676400"/>
            <a:ext cx="4291012" cy="5181600"/>
            <a:chOff x="5257800" y="1676400"/>
            <a:chExt cx="3533775" cy="4027488"/>
          </a:xfrm>
        </p:grpSpPr>
        <p:pic>
          <p:nvPicPr>
            <p:cNvPr id="39940" name="Picture 5" descr="Картинка 8 из 14087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1676400"/>
              <a:ext cx="3533775" cy="3617913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9941" name="TextBox 4"/>
            <p:cNvSpPr txBox="1">
              <a:spLocks noChangeArrowheads="1"/>
            </p:cNvSpPr>
            <p:nvPr/>
          </p:nvSpPr>
          <p:spPr bwMode="auto">
            <a:xfrm>
              <a:off x="6248400" y="5334000"/>
              <a:ext cx="2438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Рис.7 ДНК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9144000" cy="1398588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Генетика в профессиях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3962400" cy="20034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Генетик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Селекционер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 descr="Картинка 12 из 347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25" y="2000250"/>
            <a:ext cx="2928938" cy="36433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988" name="Picture 4" descr="Картинка 241 из 1267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50" y="2000250"/>
            <a:ext cx="2857500" cy="36433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3" action="ppaction://hlinksldjump"/>
              </a:rPr>
              <a:t>Генетик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528638" y="1882775"/>
            <a:ext cx="4614862" cy="3260725"/>
          </a:xfrm>
        </p:spPr>
        <p:txBody>
          <a:bodyPr/>
          <a:lstStyle/>
          <a:p>
            <a:pPr marL="447675" indent="-382588">
              <a:buFont typeface="Wingdings 2" pitchFamily="18" charset="2"/>
              <a:buChar char=""/>
            </a:pPr>
            <a:r>
              <a:rPr lang="ru-RU" sz="2800" b="1" smtClean="0"/>
              <a:t>Генетик</a:t>
            </a:r>
            <a:r>
              <a:rPr lang="ru-RU" sz="2800" smtClean="0"/>
              <a:t>- это человек, изучающий наследственность и изменчивость — свойства, присущие всем живым организмам. </a:t>
            </a:r>
          </a:p>
        </p:txBody>
      </p:sp>
      <p:pic>
        <p:nvPicPr>
          <p:cNvPr id="43011" name="Picture 2" descr="Картинка 2 из 561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1500188"/>
            <a:ext cx="310038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6143625" y="62865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Н.И. Вавилов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Селекционер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5058" name="Picture 5" descr="Картинка 2 из 842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643063"/>
            <a:ext cx="4429125" cy="3929062"/>
          </a:xfrm>
          <a:ln w="31750">
            <a:solidFill>
              <a:schemeClr val="accent1"/>
            </a:solidFill>
          </a:ln>
        </p:spPr>
      </p:pic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714375" y="1714500"/>
            <a:ext cx="39290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Селекционер - это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специалист в области селекции, создает новые  породы животных, сорта 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Цель проекта</a:t>
            </a:r>
          </a:p>
        </p:txBody>
      </p:sp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Изучить профессии естественного цикла, а точнее биологии. Провести опрос и выяснить какое количество учеников желает выбрать профессии естественного цикла. Собрать как можно больше разновидностей профессий связанных с биологией. Донести материал до учащихся средней и старшей школы.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1000125"/>
            <a:ext cx="8229600" cy="1143000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Селекция</a:t>
            </a:r>
            <a:b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710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95400"/>
            <a:ext cx="8534400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Наука о создании новых пород животных и  сортов растений.</a:t>
            </a:r>
          </a:p>
        </p:txBody>
      </p:sp>
      <p:pic>
        <p:nvPicPr>
          <p:cNvPr id="47107" name="Picture 5" descr="Картинка 41 из 730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2357438"/>
            <a:ext cx="4325937" cy="3894137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7108" name="Picture 8" descr="Картинка 73 из 7309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2357438"/>
            <a:ext cx="3357563" cy="385762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14375"/>
            <a:ext cx="9601200" cy="1398588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Селекция в профессиях</a:t>
            </a:r>
            <a:b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3900487" cy="26892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Селекционер - это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специалист в области селекции, создает новые  породы животных, сорта  растений.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5" descr="Картинка 492 из 205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1643063"/>
            <a:ext cx="4992688" cy="40005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398587"/>
          </a:xfrm>
        </p:spPr>
        <p:txBody>
          <a:bodyPr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Анатомия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1066800"/>
            <a:ext cx="4419600" cy="5334000"/>
          </a:xfrm>
        </p:spPr>
        <p:txBody>
          <a:bodyPr>
            <a:normAutofit fontScale="25000" lnSpcReduction="20000"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Анатомия человека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— изучает структуры и взаимное расположение тканевых комплексов у человека. 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Анатомия растений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— изучает структуры и взаимное расположение тканевых комплексов у растений.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Анатомия животных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— изучает структуры и взаимное расположение тканевых комплексов у животных.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ru-RU" dirty="0"/>
          </a:p>
        </p:txBody>
      </p:sp>
      <p:grpSp>
        <p:nvGrpSpPr>
          <p:cNvPr id="51203" name="Группа 9"/>
          <p:cNvGrpSpPr>
            <a:grpSpLocks/>
          </p:cNvGrpSpPr>
          <p:nvPr/>
        </p:nvGrpSpPr>
        <p:grpSpPr bwMode="auto">
          <a:xfrm>
            <a:off x="0" y="990600"/>
            <a:ext cx="3200400" cy="5703888"/>
            <a:chOff x="0" y="990600"/>
            <a:chExt cx="3200400" cy="5703888"/>
          </a:xfrm>
        </p:grpSpPr>
        <p:pic>
          <p:nvPicPr>
            <p:cNvPr id="51210" name="Picture 8" descr="Картинка 37 из 18864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990600"/>
              <a:ext cx="2438400" cy="5334000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1211" name="TextBox 6"/>
            <p:cNvSpPr txBox="1">
              <a:spLocks noChangeArrowheads="1"/>
            </p:cNvSpPr>
            <p:nvPr/>
          </p:nvSpPr>
          <p:spPr bwMode="auto">
            <a:xfrm>
              <a:off x="0" y="6324600"/>
              <a:ext cx="3200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Рис.8  Анатомия человека</a:t>
              </a:r>
            </a:p>
          </p:txBody>
        </p:sp>
      </p:grpSp>
      <p:grpSp>
        <p:nvGrpSpPr>
          <p:cNvPr id="51204" name="Группа 10"/>
          <p:cNvGrpSpPr>
            <a:grpSpLocks/>
          </p:cNvGrpSpPr>
          <p:nvPr/>
        </p:nvGrpSpPr>
        <p:grpSpPr bwMode="auto">
          <a:xfrm>
            <a:off x="2667000" y="990600"/>
            <a:ext cx="2895600" cy="3160713"/>
            <a:chOff x="2667000" y="990600"/>
            <a:chExt cx="2895600" cy="3160713"/>
          </a:xfrm>
        </p:grpSpPr>
        <p:pic>
          <p:nvPicPr>
            <p:cNvPr id="51208" name="Picture 6" descr="Картинка 60 из 270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43200" y="990600"/>
              <a:ext cx="2174875" cy="2438400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1209" name="TextBox 7"/>
            <p:cNvSpPr txBox="1">
              <a:spLocks noChangeArrowheads="1"/>
            </p:cNvSpPr>
            <p:nvPr/>
          </p:nvSpPr>
          <p:spPr bwMode="auto">
            <a:xfrm>
              <a:off x="2667000" y="3505200"/>
              <a:ext cx="2895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Рис.9 Анатомия растений</a:t>
              </a:r>
            </a:p>
          </p:txBody>
        </p:sp>
      </p:grpSp>
      <p:grpSp>
        <p:nvGrpSpPr>
          <p:cNvPr id="51205" name="Группа 11"/>
          <p:cNvGrpSpPr>
            <a:grpSpLocks/>
          </p:cNvGrpSpPr>
          <p:nvPr/>
        </p:nvGrpSpPr>
        <p:grpSpPr bwMode="auto">
          <a:xfrm>
            <a:off x="2743200" y="4114800"/>
            <a:ext cx="2362200" cy="2398713"/>
            <a:chOff x="2743200" y="4114800"/>
            <a:chExt cx="2362200" cy="2398713"/>
          </a:xfrm>
        </p:grpSpPr>
        <p:pic>
          <p:nvPicPr>
            <p:cNvPr id="51206" name="Picture 8" descr="Картинка 78 из 596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 r="511" b="14615"/>
            <a:stretch>
              <a:fillRect/>
            </a:stretch>
          </p:blipFill>
          <p:spPr bwMode="auto">
            <a:xfrm>
              <a:off x="2743200" y="4114800"/>
              <a:ext cx="2209800" cy="1676400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51207" name="TextBox 8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2362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Рис.10 Анатомия животных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9525000" cy="1398588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Анатомия в профессиях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2971800" cy="22098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Врач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Фармацевт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Повар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2" descr="Картинка 120 из 7997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2900" y="1714500"/>
            <a:ext cx="5753100" cy="40719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2" action="ppaction://hlinksldjump"/>
              </a:rPr>
              <a:t>Повар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357188" y="1882775"/>
            <a:ext cx="4000500" cy="354647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Повар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— это человек, профессией которого является приготовление пищи на предприятиях общественного питания.</a:t>
            </a:r>
          </a:p>
        </p:txBody>
      </p:sp>
      <p:grpSp>
        <p:nvGrpSpPr>
          <p:cNvPr id="54275" name="Группа 13"/>
          <p:cNvGrpSpPr>
            <a:grpSpLocks/>
          </p:cNvGrpSpPr>
          <p:nvPr/>
        </p:nvGrpSpPr>
        <p:grpSpPr bwMode="auto">
          <a:xfrm>
            <a:off x="4500563" y="2000250"/>
            <a:ext cx="4349750" cy="3857625"/>
            <a:chOff x="533400" y="3581400"/>
            <a:chExt cx="4349750" cy="3189288"/>
          </a:xfrm>
        </p:grpSpPr>
        <p:grpSp>
          <p:nvGrpSpPr>
            <p:cNvPr id="54276" name="Группа 12"/>
            <p:cNvGrpSpPr>
              <a:grpSpLocks/>
            </p:cNvGrpSpPr>
            <p:nvPr/>
          </p:nvGrpSpPr>
          <p:grpSpPr bwMode="auto">
            <a:xfrm>
              <a:off x="533400" y="3581400"/>
              <a:ext cx="4349750" cy="2900363"/>
              <a:chOff x="533400" y="3581400"/>
              <a:chExt cx="4349750" cy="2900363"/>
            </a:xfrm>
          </p:grpSpPr>
          <p:pic>
            <p:nvPicPr>
              <p:cNvPr id="7" name="Picture 10" descr="Картинка 22 из 270688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33400" y="3581400"/>
                <a:ext cx="2209800" cy="28964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8100" cap="sq">
                <a:solidFill>
                  <a:schemeClr val="accent1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8" name="Picture 10" descr="http://www.europakx.ru/products_pictures/_katMasLG_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743200" y="3581400"/>
                <a:ext cx="2139950" cy="29003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8100" cap="sq">
                <a:solidFill>
                  <a:schemeClr val="accent1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54277" name="TextBox 12"/>
            <p:cNvSpPr txBox="1">
              <a:spLocks noChangeArrowheads="1"/>
            </p:cNvSpPr>
            <p:nvPr/>
          </p:nvSpPr>
          <p:spPr bwMode="auto">
            <a:xfrm>
              <a:off x="1447800" y="64008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Рис.11 Повар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>
            <a:normAutofit/>
          </a:bodyPr>
          <a:lstStyle/>
          <a:p>
            <a:pPr marL="484188" algn="ctr"/>
            <a:r>
              <a:rPr lang="ru-RU" sz="4800" b="1" smtClean="0">
                <a:solidFill>
                  <a:srgbClr val="749CDC"/>
                </a:solidFill>
                <a:hlinkClick r:id="rId3" action="ppaction://hlinksldjump"/>
              </a:rPr>
              <a:t>Врач</a:t>
            </a:r>
            <a:r>
              <a:rPr lang="ru-RU" sz="4800" b="1" smtClean="0">
                <a:solidFill>
                  <a:srgbClr val="749CDC"/>
                </a:solidFill>
                <a:latin typeface="Arial" charset="0"/>
              </a:rPr>
              <a:t/>
            </a:r>
            <a:br>
              <a:rPr lang="ru-RU" sz="4800" b="1" smtClean="0">
                <a:solidFill>
                  <a:srgbClr val="749CDC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749CDC"/>
                </a:solidFill>
                <a:latin typeface="Arial" charset="0"/>
              </a:rPr>
              <a:t>(Человек – человек)</a:t>
            </a: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214313" y="1882775"/>
            <a:ext cx="4286250" cy="39751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Врач -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это специалист с законченным высшим образованием в области медицины, занимающийся лечением больных</a:t>
            </a:r>
            <a:r>
              <a:rPr lang="ru-RU" sz="2800" smtClean="0"/>
              <a:t>.</a:t>
            </a:r>
          </a:p>
        </p:txBody>
      </p:sp>
      <p:grpSp>
        <p:nvGrpSpPr>
          <p:cNvPr id="55299" name="Группа 16"/>
          <p:cNvGrpSpPr>
            <a:grpSpLocks/>
          </p:cNvGrpSpPr>
          <p:nvPr/>
        </p:nvGrpSpPr>
        <p:grpSpPr bwMode="auto">
          <a:xfrm>
            <a:off x="4643438" y="1857375"/>
            <a:ext cx="4357687" cy="4714875"/>
            <a:chOff x="4999039" y="1295400"/>
            <a:chExt cx="3916361" cy="4332288"/>
          </a:xfrm>
        </p:grpSpPr>
        <p:grpSp>
          <p:nvGrpSpPr>
            <p:cNvPr id="55300" name="Группа 7"/>
            <p:cNvGrpSpPr>
              <a:grpSpLocks/>
            </p:cNvGrpSpPr>
            <p:nvPr/>
          </p:nvGrpSpPr>
          <p:grpSpPr bwMode="auto">
            <a:xfrm>
              <a:off x="4999038" y="1295400"/>
              <a:ext cx="3916360" cy="3962400"/>
              <a:chOff x="4800601" y="2667000"/>
              <a:chExt cx="4144962" cy="3962400"/>
            </a:xfrm>
          </p:grpSpPr>
          <p:pic>
            <p:nvPicPr>
              <p:cNvPr id="55302" name="Picture 16" descr="&amp;Kcy;&amp;acy;&amp;rcy;&amp;tcy;&amp;icy;&amp;ncy;&amp;kcy;&amp;acy; 20 &amp;icy;&amp;zcy; 905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934200" y="2667000"/>
                <a:ext cx="2011363" cy="3962400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55303" name="Picture 8" descr="Картинка 71 из 116732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00601" y="2667000"/>
                <a:ext cx="2124075" cy="3924300"/>
              </a:xfrm>
              <a:prstGeom prst="rect">
                <a:avLst/>
              </a:prstGeom>
              <a:noFill/>
              <a:ln w="3175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</p:grpSp>
        <p:sp>
          <p:nvSpPr>
            <p:cNvPr id="55301" name="TextBox 10"/>
            <p:cNvSpPr txBox="1">
              <a:spLocks noChangeArrowheads="1"/>
            </p:cNvSpPr>
            <p:nvPr/>
          </p:nvSpPr>
          <p:spPr bwMode="auto">
            <a:xfrm>
              <a:off x="5638800" y="5257800"/>
              <a:ext cx="2667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 12 Врач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3" action="ppaction://hlinksldjump"/>
              </a:rPr>
              <a:t>Фармацевт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543425" cy="3689350"/>
          </a:xfrm>
        </p:spPr>
        <p:txBody>
          <a:bodyPr/>
          <a:lstStyle/>
          <a:p>
            <a:pPr marL="447675" indent="-382588">
              <a:buFont typeface="Wingdings 2" pitchFamily="18" charset="2"/>
              <a:buChar char="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Фармацевты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изучают  проблемы создания, безопасности, исследования, хранения, изготовления, отпуска лекарственных средств</a:t>
            </a:r>
            <a:r>
              <a:rPr lang="ru-RU" smtClean="0"/>
              <a:t>.</a:t>
            </a:r>
          </a:p>
        </p:txBody>
      </p:sp>
      <p:pic>
        <p:nvPicPr>
          <p:cNvPr id="57347" name="Picture 2" descr="Картинка 1 из 1463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22825" y="1714500"/>
            <a:ext cx="41068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5715000" y="564356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Рис. 13 Фармацевт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188" algn="ctr"/>
            <a:r>
              <a:rPr lang="ru-RU" sz="5400" b="1" smtClean="0">
                <a:solidFill>
                  <a:srgbClr val="749CDC"/>
                </a:solidFill>
              </a:rPr>
              <a:t>Человек</a:t>
            </a:r>
            <a:r>
              <a:rPr lang="ru-RU" sz="5400" b="1" smtClean="0">
                <a:solidFill>
                  <a:srgbClr val="749CDC"/>
                </a:solidFill>
                <a:latin typeface="Arial" charset="0"/>
              </a:rPr>
              <a:t> и </a:t>
            </a:r>
            <a:r>
              <a:rPr lang="ru-RU" sz="5400" b="1" smtClean="0">
                <a:solidFill>
                  <a:srgbClr val="749CDC"/>
                </a:solidFill>
              </a:rPr>
              <a:t>природа</a:t>
            </a:r>
            <a:br>
              <a:rPr lang="ru-RU" sz="5400" b="1" smtClean="0">
                <a:solidFill>
                  <a:srgbClr val="749CDC"/>
                </a:solidFill>
              </a:rPr>
            </a:br>
            <a:endParaRPr lang="ru-RU" sz="5400" b="1" smtClean="0">
              <a:solidFill>
                <a:srgbClr val="749CDC"/>
              </a:solidFill>
            </a:endParaRP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47800"/>
            <a:ext cx="4419600" cy="41370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Среди профессий типа "человек - природа" можно выделить профессии, предмет труда которых: растительные организмы, животные организмы, микроорганизмы, т.е. профессии естественного цикла. </a:t>
            </a:r>
          </a:p>
        </p:txBody>
      </p:sp>
      <p:pic>
        <p:nvPicPr>
          <p:cNvPr id="24581" name="Picture 5" descr="C:\Users\8\Desktop\834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2700" y="1914525"/>
            <a:ext cx="3733800" cy="36147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Опрос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357188" y="1428750"/>
          <a:ext cx="8610600" cy="5257800"/>
        </p:xfrm>
        <a:graphic>
          <a:graphicData uri="http://schemas.openxmlformats.org/presentationml/2006/ole">
            <p:oleObj spid="_x0000_s1026" name="Диаграмма" r:id="rId4" imgW="5295900" imgH="3410102" progId="Excel.Sheet.8">
              <p:embed/>
            </p:oleObj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357188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Вывод</a:t>
            </a:r>
          </a:p>
        </p:txBody>
      </p:sp>
      <p:sp>
        <p:nvSpPr>
          <p:cNvPr id="6451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конце нашей проектной работы , мы сделали вывод, что биология, как наука очень важна в нашей жизни. Многие профессии тесно связаны с биологией.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Гипотеза проекта</a:t>
            </a:r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2875" y="1785938"/>
            <a:ext cx="8658225" cy="4389437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 все подробно ознакомлены с профессиями естественного цикла, многие даже не знают, как они называются. Этот материал раскроет завесу незнания и определит будущий выбор с профессией.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Впрос изучался только поверхностно в специализированных учебных учреждениях, как реклама своих факультетов и также авторами проекта. Материал о профориентации в области естественных наук, а точнее биологии - практически отсутствует.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1) Интернет: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http://www.proforientator.ru/mirpr/prof_world.html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2) «Мир профессий», Дрофа 2007 г.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3) Википедия (</a:t>
            </a:r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www.ru.wikipedia.org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4) Учебник общая биология "Базовый уровень" 10-11 классы. В.И.Сивоглазов, И.Б. Агафонова, Е.Т. Захарова.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57188" y="357188"/>
            <a:ext cx="8229600" cy="11430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Список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Содержание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8686800" cy="5208588"/>
          </a:xfrm>
        </p:spPr>
        <p:txBody>
          <a:bodyPr>
            <a:normAutofit fontScale="40000" lnSpcReduction="20000"/>
          </a:bodyPr>
          <a:lstStyle/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Биология как наука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Ботаника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Ботаника в профессиях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Зоология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Зоология в профессиях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Генетика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Генетика в профессиях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Селекция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Селекция в профессиях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Анатомия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Анатомия в профессиях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Человек-природа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Опрос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marL="448056" indent="-384048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Биология как наука</a:t>
            </a:r>
          </a:p>
        </p:txBody>
      </p:sp>
      <p:sp>
        <p:nvSpPr>
          <p:cNvPr id="194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43400" y="1714500"/>
            <a:ext cx="4800600" cy="4191000"/>
          </a:xfrm>
        </p:spPr>
        <p:txBody>
          <a:bodyPr/>
          <a:lstStyle/>
          <a:p>
            <a:pPr marL="447675" indent="-382588">
              <a:lnSpc>
                <a:spcPct val="80000"/>
              </a:lnSpc>
              <a:buFont typeface="Wingdings 2" pitchFamily="18" charset="2"/>
              <a:buChar char="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Термин «биология» происходит от двух греческих слов bios — жизнь и logos - слово, и предложен в 1802 г. двумя учёными - французом Ж. Б. Ламарком и немцем Г. Р. Тревиранусом, не зависимо друг от друга.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 descr="189542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643063"/>
            <a:ext cx="4279900" cy="40005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42875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Ботаника</a:t>
            </a:r>
          </a:p>
        </p:txBody>
      </p:sp>
      <p:sp>
        <p:nvSpPr>
          <p:cNvPr id="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57250" y="1357313"/>
            <a:ext cx="8001000" cy="1905000"/>
          </a:xfrm>
        </p:spPr>
        <p:txBody>
          <a:bodyPr/>
          <a:lstStyle/>
          <a:p>
            <a:pPr marL="447675" indent="-382588">
              <a:lnSpc>
                <a:spcPct val="80000"/>
              </a:lnSpc>
              <a:buFont typeface="Wingdings 2" pitchFamily="18" charset="2"/>
              <a:buChar char="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Ботаника (от греч. «ботанэ» — трава, зелень)</a:t>
            </a:r>
          </a:p>
          <a:p>
            <a:pPr marL="447675" indent="-382588">
              <a:lnSpc>
                <a:spcPct val="80000"/>
              </a:lnSpc>
              <a:buFont typeface="Wingdings 2" pitchFamily="18" charset="2"/>
              <a:buChar char="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фитология (от греч. «фитон» — растение и «логос» — учение),— наука о растениях, их строении. </a:t>
            </a:r>
          </a:p>
        </p:txBody>
      </p:sp>
      <p:pic>
        <p:nvPicPr>
          <p:cNvPr id="21507" name="Picture 5" descr="Картинка 21 из 66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50" y="2857500"/>
            <a:ext cx="5508625" cy="385762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929562" cy="1474787"/>
          </a:xfrm>
        </p:spPr>
        <p:txBody>
          <a:bodyPr>
            <a:noAutofit/>
          </a:bodyPr>
          <a:lstStyle/>
          <a:p>
            <a:pPr marL="484188" algn="ctr"/>
            <a:r>
              <a:rPr lang="ru-RU" sz="4800" b="1" smtClean="0">
                <a:solidFill>
                  <a:srgbClr val="749CDC"/>
                </a:solidFill>
              </a:rPr>
              <a:t>Ботаника в профессиях</a:t>
            </a:r>
            <a:r>
              <a:rPr lang="ru-RU" sz="4800" b="1" smtClean="0">
                <a:solidFill>
                  <a:srgbClr val="749CDC"/>
                </a:solidFill>
                <a:latin typeface="Arial" charset="0"/>
              </a:rPr>
              <a:t/>
            </a:r>
            <a:br>
              <a:rPr lang="ru-RU" sz="4800" b="1" smtClean="0">
                <a:solidFill>
                  <a:srgbClr val="749CDC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749CDC"/>
                </a:solidFill>
                <a:latin typeface="Arial" charset="0"/>
              </a:rPr>
              <a:t>(Человек – природа)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5791200" cy="20034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Агроном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Садовод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Ландшафтный дизайнер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 descr="http://www.ehow.com/images/GlobalPhoto/Articles/5510349/397661-main_Fu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2227263"/>
            <a:ext cx="3365500" cy="463073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398588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3" action="ppaction://hlinksldjump"/>
              </a:rPr>
              <a:t>Агроном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4329113" cy="2760663"/>
          </a:xfrm>
        </p:spPr>
        <p:txBody>
          <a:bodyPr/>
          <a:lstStyle/>
          <a:p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79" name="Группа 9"/>
          <p:cNvGrpSpPr>
            <a:grpSpLocks/>
          </p:cNvGrpSpPr>
          <p:nvPr/>
        </p:nvGrpSpPr>
        <p:grpSpPr bwMode="auto">
          <a:xfrm>
            <a:off x="4714875" y="1643063"/>
            <a:ext cx="4214813" cy="4071937"/>
            <a:chOff x="152400" y="3733800"/>
            <a:chExt cx="3276600" cy="2655888"/>
          </a:xfrm>
        </p:grpSpPr>
        <p:pic>
          <p:nvPicPr>
            <p:cNvPr id="24581" name="Picture 10" descr="Картинка 79 из 2815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52400" y="3733800"/>
              <a:ext cx="3276600" cy="2187575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4582" name="TextBox 6"/>
            <p:cNvSpPr txBox="1">
              <a:spLocks noChangeArrowheads="1"/>
            </p:cNvSpPr>
            <p:nvPr/>
          </p:nvSpPr>
          <p:spPr bwMode="auto">
            <a:xfrm>
              <a:off x="914400" y="6019800"/>
              <a:ext cx="1828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Рис.1 Агроном </a:t>
              </a:r>
            </a:p>
          </p:txBody>
        </p:sp>
      </p:grpSp>
      <p:sp>
        <p:nvSpPr>
          <p:cNvPr id="24580" name="Прямоугольник 12"/>
          <p:cNvSpPr>
            <a:spLocks noChangeArrowheads="1"/>
          </p:cNvSpPr>
          <p:nvPr/>
        </p:nvSpPr>
        <p:spPr bwMode="auto">
          <a:xfrm>
            <a:off x="357188" y="1714500"/>
            <a:ext cx="4214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Агроном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— специалист сельского  хозяйства с высшим образованием, обладающий всесторонними знаниями в области агрономии.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143000"/>
          </a:xfrm>
        </p:spPr>
        <p:txBody>
          <a:bodyPr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hlinkClick r:id="rId3" action="ppaction://hlinksldjump"/>
              </a:rPr>
              <a:t>Садовод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42875" y="1571625"/>
            <a:ext cx="4857750" cy="474027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Садовод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— это человек, который возделывает многолетние плодовые или ягодные культуры, выращивает декоративные растения (декоративное садоводство). </a:t>
            </a:r>
          </a:p>
          <a:p>
            <a:endParaRPr lang="ru-RU" smtClean="0"/>
          </a:p>
        </p:txBody>
      </p:sp>
      <p:grpSp>
        <p:nvGrpSpPr>
          <p:cNvPr id="26627" name="Группа 10"/>
          <p:cNvGrpSpPr>
            <a:grpSpLocks/>
          </p:cNvGrpSpPr>
          <p:nvPr/>
        </p:nvGrpSpPr>
        <p:grpSpPr bwMode="auto">
          <a:xfrm>
            <a:off x="4929188" y="1571625"/>
            <a:ext cx="4071937" cy="4786313"/>
            <a:chOff x="3505200" y="3733800"/>
            <a:chExt cx="2895600" cy="2579688"/>
          </a:xfrm>
        </p:grpSpPr>
        <p:pic>
          <p:nvPicPr>
            <p:cNvPr id="26628" name="Picture 2" descr="Картинка 17 из 9421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05200" y="3733800"/>
              <a:ext cx="2895600" cy="2173288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26629" name="TextBox 7"/>
            <p:cNvSpPr txBox="1">
              <a:spLocks noChangeArrowheads="1"/>
            </p:cNvSpPr>
            <p:nvPr/>
          </p:nvSpPr>
          <p:spPr bwMode="auto">
            <a:xfrm>
              <a:off x="4191000" y="5943600"/>
              <a:ext cx="1905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entury Gothic" pitchFamily="34" charset="0"/>
                </a:rPr>
                <a:t>Рис.2 Садовод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1584</Words>
  <Application>Microsoft Office PowerPoint</Application>
  <PresentationFormat>Экран (4:3)</PresentationFormat>
  <Paragraphs>148</Paragraphs>
  <Slides>30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Поток</vt:lpstr>
      <vt:lpstr>Диаграмма</vt:lpstr>
      <vt:lpstr>Биология в профессиях</vt:lpstr>
      <vt:lpstr>Цель проекта</vt:lpstr>
      <vt:lpstr>Гипотеза проекта</vt:lpstr>
      <vt:lpstr>Содержание</vt:lpstr>
      <vt:lpstr>Биология как наука</vt:lpstr>
      <vt:lpstr>Ботаника</vt:lpstr>
      <vt:lpstr>Ботаника в профессиях (Человек – природа)</vt:lpstr>
      <vt:lpstr>Агроном</vt:lpstr>
      <vt:lpstr>Садовод</vt:lpstr>
      <vt:lpstr>Ландшафтный дизайнер</vt:lpstr>
      <vt:lpstr>Зоология (Человек – природа)</vt:lpstr>
      <vt:lpstr>Зоология в профессиях</vt:lpstr>
      <vt:lpstr>Зоолог</vt:lpstr>
      <vt:lpstr>Егерь</vt:lpstr>
      <vt:lpstr>Ветеринар</vt:lpstr>
      <vt:lpstr>Генетика</vt:lpstr>
      <vt:lpstr>Генетика в профессиях</vt:lpstr>
      <vt:lpstr>Генетик</vt:lpstr>
      <vt:lpstr>Селекционер</vt:lpstr>
      <vt:lpstr>Селекция </vt:lpstr>
      <vt:lpstr>Селекция в профессиях </vt:lpstr>
      <vt:lpstr>Анатомия </vt:lpstr>
      <vt:lpstr>Анатомия в профессиях</vt:lpstr>
      <vt:lpstr>Повар</vt:lpstr>
      <vt:lpstr>Врач (Человек – человек)</vt:lpstr>
      <vt:lpstr>Фармацевт</vt:lpstr>
      <vt:lpstr>Человек и природа </vt:lpstr>
      <vt:lpstr>Опрос</vt:lpstr>
      <vt:lpstr>Вывод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Биология в профессиях</dc:title>
  <dc:creator>8</dc:creator>
  <cp:lastModifiedBy>Tata</cp:lastModifiedBy>
  <cp:revision>47</cp:revision>
  <dcterms:created xsi:type="dcterms:W3CDTF">2009-05-18T13:29:44Z</dcterms:created>
  <dcterms:modified xsi:type="dcterms:W3CDTF">2014-04-10T20:42:42Z</dcterms:modified>
</cp:coreProperties>
</file>