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7" r:id="rId2"/>
    <p:sldId id="296" r:id="rId3"/>
    <p:sldId id="274" r:id="rId4"/>
    <p:sldId id="273" r:id="rId5"/>
    <p:sldId id="260" r:id="rId6"/>
    <p:sldId id="261" r:id="rId7"/>
    <p:sldId id="262" r:id="rId8"/>
    <p:sldId id="264" r:id="rId9"/>
    <p:sldId id="267" r:id="rId10"/>
    <p:sldId id="269" r:id="rId11"/>
    <p:sldId id="270" r:id="rId12"/>
    <p:sldId id="275" r:id="rId13"/>
    <p:sldId id="290" r:id="rId14"/>
    <p:sldId id="291" r:id="rId15"/>
    <p:sldId id="297" r:id="rId16"/>
    <p:sldId id="292" r:id="rId17"/>
    <p:sldId id="293" r:id="rId18"/>
    <p:sldId id="298" r:id="rId19"/>
    <p:sldId id="276" r:id="rId20"/>
    <p:sldId id="294" r:id="rId21"/>
    <p:sldId id="295" r:id="rId22"/>
    <p:sldId id="299" r:id="rId23"/>
    <p:sldId id="277" r:id="rId24"/>
    <p:sldId id="278" r:id="rId25"/>
    <p:sldId id="300" r:id="rId26"/>
    <p:sldId id="281" r:id="rId27"/>
    <p:sldId id="282" r:id="rId28"/>
    <p:sldId id="283" r:id="rId29"/>
    <p:sldId id="284" r:id="rId30"/>
    <p:sldId id="301"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6600"/>
    <a:srgbClr val="CC0099"/>
    <a:srgbClr val="FF99CC"/>
    <a:srgbClr val="410310"/>
    <a:srgbClr val="328E3D"/>
    <a:srgbClr val="691553"/>
    <a:srgbClr val="502E4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572" y="-5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47C9B81F-C347-4BEF-BFDF-29C42F48304A}" type="datetimeFigureOut">
              <a:rPr lang="en-US" smtClean="0"/>
              <a:pPr/>
              <a:t>2/26/2014</a:t>
            </a:fld>
            <a:endParaRPr lang="en-US"/>
          </a:p>
        </p:txBody>
      </p:sp>
      <p:sp>
        <p:nvSpPr>
          <p:cNvPr id="2" name="Нижний колонтитул 1"/>
          <p:cNvSpPr>
            <a:spLocks noGrp="1"/>
          </p:cNvSpPr>
          <p:nvPr>
            <p:ph type="ftr" sz="quarter" idx="11"/>
          </p:nvPr>
        </p:nvSpPr>
        <p:spPr/>
        <p:txBody>
          <a:bodyPr/>
          <a:lstStyle/>
          <a:p>
            <a:endParaRPr kumimoji="0" lang="en-US"/>
          </a:p>
        </p:txBody>
      </p:sp>
      <p:sp>
        <p:nvSpPr>
          <p:cNvPr id="15" name="Номер слайда 14"/>
          <p:cNvSpPr>
            <a:spLocks noGrp="1"/>
          </p:cNvSpPr>
          <p:nvPr>
            <p:ph type="sldNum" sz="quarter" idx="12"/>
          </p:nvPr>
        </p:nvSpPr>
        <p:spPr>
          <a:xfrm>
            <a:off x="8229600" y="6473952"/>
            <a:ext cx="758952" cy="246888"/>
          </a:xfrm>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7C9B81F-C347-4BEF-BFDF-29C42F48304A}" type="datetimeFigureOut">
              <a:rPr lang="en-US" smtClean="0"/>
              <a:pPr/>
              <a:t>2/26/2014</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7C9B81F-C347-4BEF-BFDF-29C42F48304A}" type="datetimeFigureOut">
              <a:rPr lang="en-US" smtClean="0"/>
              <a:pPr/>
              <a:t>2/26/2014</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47C9B81F-C347-4BEF-BFDF-29C42F48304A}" type="datetimeFigureOut">
              <a:rPr lang="en-US" smtClean="0"/>
              <a:pPr/>
              <a:t>2/26/2014</a:t>
            </a:fld>
            <a:endParaRPr lang="en-US"/>
          </a:p>
        </p:txBody>
      </p:sp>
      <p:sp>
        <p:nvSpPr>
          <p:cNvPr id="19" name="Нижний колонтитул 18"/>
          <p:cNvSpPr>
            <a:spLocks noGrp="1"/>
          </p:cNvSpPr>
          <p:nvPr>
            <p:ph type="ftr" sz="quarter" idx="11"/>
          </p:nvPr>
        </p:nvSpPr>
        <p:spPr>
          <a:xfrm>
            <a:off x="3581400" y="76200"/>
            <a:ext cx="2895600" cy="288925"/>
          </a:xfrm>
        </p:spPr>
        <p:txBody>
          <a:bodyPr/>
          <a:lstStyle/>
          <a:p>
            <a:endParaRPr kumimoji="0" lang="en-US"/>
          </a:p>
        </p:txBody>
      </p:sp>
      <p:sp>
        <p:nvSpPr>
          <p:cNvPr id="16" name="Номер слайда 15"/>
          <p:cNvSpPr>
            <a:spLocks noGrp="1"/>
          </p:cNvSpPr>
          <p:nvPr>
            <p:ph type="sldNum" sz="quarter" idx="12"/>
          </p:nvPr>
        </p:nvSpPr>
        <p:spPr>
          <a:xfrm>
            <a:off x="8229600" y="6473952"/>
            <a:ext cx="758952" cy="246888"/>
          </a:xfrm>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47C9B81F-C347-4BEF-BFDF-29C42F48304A}" type="datetimeFigureOut">
              <a:rPr lang="en-US" smtClean="0"/>
              <a:pPr/>
              <a:t>2/26/2014</a:t>
            </a:fld>
            <a:endParaRPr lang="en-US"/>
          </a:p>
        </p:txBody>
      </p:sp>
      <p:sp>
        <p:nvSpPr>
          <p:cNvPr id="11" name="Нижний колонтитул 10"/>
          <p:cNvSpPr>
            <a:spLocks noGrp="1"/>
          </p:cNvSpPr>
          <p:nvPr>
            <p:ph type="ftr" sz="quarter" idx="11"/>
          </p:nvPr>
        </p:nvSpPr>
        <p:spPr/>
        <p:txBody>
          <a:bodyPr/>
          <a:lstStyle/>
          <a:p>
            <a:endParaRPr kumimoji="0" lang="en-US"/>
          </a:p>
        </p:txBody>
      </p:sp>
      <p:sp>
        <p:nvSpPr>
          <p:cNvPr id="16" name="Номер слайда 15"/>
          <p:cNvSpPr>
            <a:spLocks noGrp="1"/>
          </p:cNvSpPr>
          <p:nvPr>
            <p:ph type="sldNum" sz="quarter" idx="12"/>
          </p:nvPr>
        </p:nvSpPr>
        <p:spPr/>
        <p:txBody>
          <a:bodyPr/>
          <a:lstStyle/>
          <a:p>
            <a:fld id="{042AED99-7FB4-404E-8A97-64753DCE42EC}" type="slidenum">
              <a:rPr kumimoji="0" lang="en-US" smtClean="0"/>
              <a:pPr/>
              <a:t>‹#›</a:t>
            </a:fld>
            <a:endParaRPr kumimoji="0" lang="en-US"/>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47C9B81F-C347-4BEF-BFDF-29C42F48304A}" type="datetimeFigureOut">
              <a:rPr lang="en-US" smtClean="0"/>
              <a:pPr/>
              <a:t>2/26/2014</a:t>
            </a:fld>
            <a:endParaRPr lang="en-US"/>
          </a:p>
        </p:txBody>
      </p:sp>
      <p:sp>
        <p:nvSpPr>
          <p:cNvPr id="10" name="Нижний колонтитул 9"/>
          <p:cNvSpPr>
            <a:spLocks noGrp="1"/>
          </p:cNvSpPr>
          <p:nvPr>
            <p:ph type="ftr" sz="quarter" idx="11"/>
          </p:nvPr>
        </p:nvSpPr>
        <p:spPr/>
        <p:txBody>
          <a:bodyPr/>
          <a:lstStyle/>
          <a:p>
            <a:endParaRPr kumimoji="0" lang="en-US"/>
          </a:p>
        </p:txBody>
      </p:sp>
      <p:sp>
        <p:nvSpPr>
          <p:cNvPr id="31" name="Номер слайда 30"/>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47C9B81F-C347-4BEF-BFDF-29C42F48304A}" type="datetimeFigureOut">
              <a:rPr lang="en-US" smtClean="0"/>
              <a:pPr/>
              <a:t>2/26/2014</a:t>
            </a:fld>
            <a:endParaRPr lang="en-US"/>
          </a:p>
        </p:txBody>
      </p:sp>
      <p:sp>
        <p:nvSpPr>
          <p:cNvPr id="6" name="Нижний колонтитул 5"/>
          <p:cNvSpPr>
            <a:spLocks noGrp="1"/>
          </p:cNvSpPr>
          <p:nvPr>
            <p:ph type="ftr" sz="quarter" idx="11"/>
          </p:nvPr>
        </p:nvSpPr>
        <p:spPr/>
        <p:txBody>
          <a:bodyPr/>
          <a:lstStyle/>
          <a:p>
            <a:endParaRPr kumimoji="0" lang="en-US" dirty="0"/>
          </a:p>
        </p:txBody>
      </p:sp>
      <p:sp>
        <p:nvSpPr>
          <p:cNvPr id="7" name="Номер слайда 6"/>
          <p:cNvSpPr>
            <a:spLocks noGrp="1"/>
          </p:cNvSpPr>
          <p:nvPr>
            <p:ph type="sldNum" sz="quarter" idx="12"/>
          </p:nvPr>
        </p:nvSpPr>
        <p:spPr>
          <a:xfrm>
            <a:off x="8229600" y="6477000"/>
            <a:ext cx="762000" cy="246888"/>
          </a:xfrm>
        </p:spPr>
        <p:txBody>
          <a:bodyPr/>
          <a:lstStyle/>
          <a:p>
            <a:fld id="{042AED99-7FB4-404E-8A97-64753DCE42EC}" type="slidenum">
              <a:rPr kumimoji="0" lang="en-US" smtClean="0"/>
              <a:pPr/>
              <a:t>‹#›</a:t>
            </a:fld>
            <a:endParaRPr kumimoji="0" lang="en-US"/>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47C9B81F-C347-4BEF-BFDF-29C42F48304A}" type="datetimeFigureOut">
              <a:rPr lang="en-US" smtClean="0"/>
              <a:pPr/>
              <a:t>2/26/2014</a:t>
            </a:fld>
            <a:endParaRPr lang="en-US"/>
          </a:p>
        </p:txBody>
      </p:sp>
      <p:sp>
        <p:nvSpPr>
          <p:cNvPr id="21" name="Нижний колонтитул 20"/>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47C9B81F-C347-4BEF-BFDF-29C42F48304A}" type="datetimeFigureOut">
              <a:rPr lang="en-US" smtClean="0"/>
              <a:pPr/>
              <a:t>2/26/2014</a:t>
            </a:fld>
            <a:endParaRPr lang="en-US"/>
          </a:p>
        </p:txBody>
      </p:sp>
      <p:sp>
        <p:nvSpPr>
          <p:cNvPr id="24" name="Нижний колонтитул 23"/>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47C9B81F-C347-4BEF-BFDF-29C42F48304A}" type="datetimeFigureOut">
              <a:rPr lang="en-US" smtClean="0"/>
              <a:pPr/>
              <a:t>2/26/2014</a:t>
            </a:fld>
            <a:endParaRPr lang="en-US"/>
          </a:p>
        </p:txBody>
      </p:sp>
      <p:sp>
        <p:nvSpPr>
          <p:cNvPr id="29" name="Нижний колонтитул 28"/>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47C9B81F-C347-4BEF-BFDF-29C42F48304A}" type="datetimeFigureOut">
              <a:rPr lang="en-US" smtClean="0"/>
              <a:pPr/>
              <a:t>2/26/2014</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31" name="Номер слайда 30"/>
          <p:cNvSpPr>
            <a:spLocks noGrp="1"/>
          </p:cNvSpPr>
          <p:nvPr>
            <p:ph type="sldNum" sz="quarter" idx="12"/>
          </p:nvPr>
        </p:nvSpPr>
        <p:spPr/>
        <p:txBody>
          <a:bodyPr/>
          <a:lstStyle/>
          <a:p>
            <a:fld id="{042AED99-7FB4-404E-8A97-64753DCE42EC}" type="slidenum">
              <a:rPr kumimoji="0" lang="en-US" smtClean="0"/>
              <a:pPr/>
              <a:t>‹#›</a:t>
            </a:fld>
            <a:endParaRPr kumimoji="0" lang="en-US"/>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7C9B81F-C347-4BEF-BFDF-29C42F48304A}" type="datetimeFigureOut">
              <a:rPr lang="en-US" smtClean="0"/>
              <a:pPr/>
              <a:t>2/26/2014</a:t>
            </a:fld>
            <a:endParaRPr lang="en-US" dirty="0">
              <a:solidFill>
                <a:schemeClr val="tx2">
                  <a:shade val="90000"/>
                </a:schemeClr>
              </a:solidFill>
            </a:endParaRPr>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lgn="l" eaLnBrk="1" latinLnBrk="0" hangingPunct="1"/>
            <a:endParaRPr kumimoji="0" lang="en-US" dirty="0">
              <a:solidFill>
                <a:schemeClr val="tx2">
                  <a:shade val="90000"/>
                </a:schemeClr>
              </a:solidFill>
            </a:endParaRPr>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fotki.yandex.ru/search/%D0%BC%D0%B5%D0%BB%D0%B8%D1%85%D0%BE%D0%B2%D0%BE/users/ymasharova/view/223752?page=0&amp;search_author=ymasharova&amp;how=week&amp;type=image#preview"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hyperlink" Target="http://i080.radikal.ru/0908/36/bcf0d472aed4.jpg"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fotki.yandex.ru/search/%D0%BC%D0%B5%D0%BB%D0%B8%D1%85%D0%BE%D0%B2%D0%BE/users/olgunchik495/view/138796?page=0&amp;search_author=olgunchik495&amp;how=week&amp;type=image#preview"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fotki.yandex.ru/users/pereslav-m/view/480803/?page=1#preview"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8.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images.yandex.ru/yandsearch?img_url=http://www.nasledie-rus.ru/img/940000/940603.jpg&amp;iorient=&amp;ih=&amp;icolor=&amp;p=5&amp;site=&amp;text=%D0%B8%D0%BB%D0%BB%D1%8E%D1%81%D1%82%D1%80%D0%B0%D1%86%D0%B8%D0%B8%20%D0%BA%20%D1%80%D0%B0%D1%81%D1%81%D0%BA%D0%B0%D0%B7%D0%B0%D0%BC%20%D1%87%D0%B5%D1%85%D0%BE%D0%B2%D0%B0&amp;iw=&amp;wp=&amp;pos=173&amp;recent=&amp;type=&amp;isize=&amp;rpt=simage&amp;itype=&amp;nojs=1" TargetMode="External"/><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fotki.yandex.ru/users/pereslav-m/view/480794/?page=1#preview" TargetMode="Externa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hyperlink" Target="http://fotki.yandex.ru/users/pereslav-m/view/480796/?page=1#previe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одержимое 3" descr="8c246aaa2eff.jpg"/>
          <p:cNvPicPr>
            <a:picLocks noChangeAspect="1"/>
          </p:cNvPicPr>
          <p:nvPr/>
        </p:nvPicPr>
        <p:blipFill>
          <a:blip r:embed="rId2"/>
          <a:srcRect/>
          <a:stretch>
            <a:fillRect/>
          </a:stretch>
        </p:blipFill>
        <p:spPr>
          <a:xfrm>
            <a:off x="0" y="0"/>
            <a:ext cx="9144000" cy="6858000"/>
          </a:xfrm>
          <a:prstGeom prst="rect">
            <a:avLst/>
          </a:prstGeom>
        </p:spPr>
      </p:pic>
      <p:sp>
        <p:nvSpPr>
          <p:cNvPr id="3" name="TextBox 2"/>
          <p:cNvSpPr txBox="1"/>
          <p:nvPr/>
        </p:nvSpPr>
        <p:spPr>
          <a:xfrm>
            <a:off x="2143108" y="2500306"/>
            <a:ext cx="4786346" cy="2923877"/>
          </a:xfrm>
          <a:prstGeom prst="rect">
            <a:avLst/>
          </a:prstGeom>
          <a:noFill/>
        </p:spPr>
        <p:txBody>
          <a:bodyPr wrap="square" rtlCol="0">
            <a:spAutoFit/>
          </a:bodyPr>
          <a:lstStyle/>
          <a:p>
            <a:pPr algn="ctr"/>
            <a:r>
              <a:rPr lang="ru-RU" sz="3200" b="1" dirty="0" smtClean="0">
                <a:solidFill>
                  <a:srgbClr val="C00000"/>
                </a:solidFill>
                <a:latin typeface="Times New Roman" pitchFamily="18" charset="0"/>
                <a:cs typeface="Times New Roman" pitchFamily="18" charset="0"/>
              </a:rPr>
              <a:t>Открытый урок на </a:t>
            </a:r>
            <a:r>
              <a:rPr lang="ru-RU" sz="3200" b="1" dirty="0" smtClean="0">
                <a:solidFill>
                  <a:srgbClr val="C00000"/>
                </a:solidFill>
                <a:latin typeface="Times New Roman" pitchFamily="18" charset="0"/>
                <a:cs typeface="Times New Roman" pitchFamily="18" charset="0"/>
              </a:rPr>
              <a:t>тему: </a:t>
            </a:r>
          </a:p>
          <a:p>
            <a:pPr algn="ctr"/>
            <a:r>
              <a:rPr lang="ru-RU" sz="3400" b="1" i="1" dirty="0" smtClean="0">
                <a:solidFill>
                  <a:srgbClr val="C00000"/>
                </a:solidFill>
                <a:latin typeface="Times New Roman" pitchFamily="18" charset="0"/>
                <a:cs typeface="Times New Roman" pitchFamily="18" charset="0"/>
              </a:rPr>
              <a:t>Своеобразие  </a:t>
            </a:r>
            <a:r>
              <a:rPr lang="ru-RU" sz="3400" b="1" i="1" dirty="0" smtClean="0">
                <a:solidFill>
                  <a:srgbClr val="C00000"/>
                </a:solidFill>
                <a:latin typeface="Times New Roman" pitchFamily="18" charset="0"/>
                <a:cs typeface="Times New Roman" pitchFamily="18" charset="0"/>
              </a:rPr>
              <a:t>«</a:t>
            </a:r>
            <a:r>
              <a:rPr lang="ru-RU" sz="3400" b="1" i="1" dirty="0" smtClean="0">
                <a:solidFill>
                  <a:srgbClr val="C00000"/>
                </a:solidFill>
                <a:latin typeface="Times New Roman" pitchFamily="18" charset="0"/>
                <a:cs typeface="Times New Roman" pitchFamily="18" charset="0"/>
              </a:rPr>
              <a:t>футлярной трилогии</a:t>
            </a:r>
            <a:r>
              <a:rPr lang="ru-RU" sz="3400" b="1" i="1" dirty="0" smtClean="0">
                <a:solidFill>
                  <a:srgbClr val="C00000"/>
                </a:solidFill>
                <a:latin typeface="Times New Roman" pitchFamily="18" charset="0"/>
                <a:cs typeface="Times New Roman" pitchFamily="18" charset="0"/>
              </a:rPr>
              <a:t>» </a:t>
            </a:r>
          </a:p>
          <a:p>
            <a:pPr algn="ctr"/>
            <a:r>
              <a:rPr lang="ru-RU" sz="3400" b="1" i="1" dirty="0" smtClean="0">
                <a:solidFill>
                  <a:srgbClr val="C00000"/>
                </a:solidFill>
                <a:latin typeface="Times New Roman" pitchFamily="18" charset="0"/>
                <a:cs typeface="Times New Roman" pitchFamily="18" charset="0"/>
              </a:rPr>
              <a:t>   А.П. Чехова</a:t>
            </a:r>
          </a:p>
          <a:p>
            <a:pPr algn="ct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img-fotki.yandex.ru/get/4104/ymasharova.47/0_36aa9_74720843_L.jpg">
            <a:hlinkClick r:id="rId2"/>
          </p:cNvPr>
          <p:cNvPicPr>
            <a:picLocks noChangeAspect="1" noChangeArrowheads="1"/>
          </p:cNvPicPr>
          <p:nvPr/>
        </p:nvPicPr>
        <p:blipFill>
          <a:blip r:embed="rId3"/>
          <a:srcRect/>
          <a:stretch>
            <a:fillRect/>
          </a:stretch>
        </p:blipFill>
        <p:spPr bwMode="auto">
          <a:xfrm>
            <a:off x="214282" y="571480"/>
            <a:ext cx="4572000" cy="5214974"/>
          </a:xfrm>
          <a:prstGeom prst="rect">
            <a:avLst/>
          </a:prstGeom>
          <a:noFill/>
        </p:spPr>
      </p:pic>
      <p:sp>
        <p:nvSpPr>
          <p:cNvPr id="8197" name="Rectangle 5"/>
          <p:cNvSpPr>
            <a:spLocks noChangeArrowheads="1"/>
          </p:cNvSpPr>
          <p:nvPr/>
        </p:nvSpPr>
        <p:spPr bwMode="auto">
          <a:xfrm>
            <a:off x="4857752" y="0"/>
            <a:ext cx="4000528"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accent6">
                    <a:lumMod val="50000"/>
                  </a:schemeClr>
                </a:solidFill>
                <a:effectLst/>
                <a:latin typeface="Times New Roman" pitchFamily="18" charset="0"/>
                <a:ea typeface="Calibri" pitchFamily="34" charset="0"/>
                <a:cs typeface="Times New Roman" pitchFamily="18" charset="0"/>
              </a:rPr>
              <a:t> Итак, Чехов использует форму </a:t>
            </a:r>
            <a:r>
              <a:rPr kumimoji="0" lang="ru-RU" sz="2400" b="0" i="1" u="none" strike="noStrike" cap="none" normalizeH="0" baseline="0" dirty="0" smtClean="0">
                <a:ln>
                  <a:noFill/>
                </a:ln>
                <a:solidFill>
                  <a:schemeClr val="accent6">
                    <a:lumMod val="50000"/>
                  </a:schemeClr>
                </a:solidFill>
                <a:effectLst>
                  <a:outerShdw blurRad="38100" dist="38100" dir="2700000" algn="tl">
                    <a:srgbClr val="000000">
                      <a:alpha val="43137"/>
                    </a:srgbClr>
                  </a:outerShdw>
                </a:effectLst>
                <a:latin typeface="Calibri"/>
                <a:ea typeface="Calibri" pitchFamily="34" charset="0"/>
                <a:cs typeface="Times New Roman" pitchFamily="18" charset="0"/>
              </a:rPr>
              <a:t>«</a:t>
            </a:r>
            <a:r>
              <a:rPr kumimoji="0" lang="ru-RU" sz="2400" b="0" i="1" u="none" strike="noStrike" cap="none" normalizeH="0" baseline="0" dirty="0" smtClean="0">
                <a:ln>
                  <a:noFill/>
                </a:ln>
                <a:solidFill>
                  <a:schemeClr val="accent6">
                    <a:lumMod val="50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рассказ в рассказе</a:t>
            </a:r>
            <a:r>
              <a:rPr kumimoji="0" lang="ru-RU" sz="2400" b="0" i="1" u="none" strike="noStrike" cap="none" normalizeH="0" baseline="0" dirty="0" smtClean="0">
                <a:ln>
                  <a:noFill/>
                </a:ln>
                <a:solidFill>
                  <a:schemeClr val="accent6">
                    <a:lumMod val="50000"/>
                  </a:schemeClr>
                </a:solidFill>
                <a:effectLst>
                  <a:outerShdw blurRad="38100" dist="38100" dir="2700000" algn="tl">
                    <a:srgbClr val="000000">
                      <a:alpha val="43137"/>
                    </a:srgbClr>
                  </a:outerShdw>
                </a:effectLst>
                <a:latin typeface="Calibri"/>
                <a:ea typeface="Calibri" pitchFamily="34" charset="0"/>
                <a:cs typeface="Times New Roman" pitchFamily="18" charset="0"/>
              </a:rPr>
              <a:t>»</a:t>
            </a:r>
            <a:r>
              <a:rPr kumimoji="0" lang="ru-RU" sz="2400" b="0" i="1" u="none" strike="noStrike" cap="none" normalizeH="0" baseline="0" dirty="0" smtClean="0">
                <a:ln>
                  <a:noFill/>
                </a:ln>
                <a:solidFill>
                  <a:schemeClr val="accent6">
                    <a:lumMod val="50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ru-RU" sz="2400" b="0" i="0" u="none" strike="noStrike" cap="none" normalizeH="0" baseline="0" dirty="0" smtClean="0">
                <a:ln>
                  <a:noFill/>
                </a:ln>
                <a:solidFill>
                  <a:schemeClr val="accent6">
                    <a:lumMod val="50000"/>
                  </a:schemeClr>
                </a:solidFill>
                <a:effectLst/>
                <a:latin typeface="Times New Roman" pitchFamily="18" charset="0"/>
                <a:ea typeface="Calibri" pitchFamily="34" charset="0"/>
                <a:cs typeface="Times New Roman" pitchFamily="18" charset="0"/>
              </a:rPr>
              <a:t>учитель Буркин и ветеринарный врач Иван Иванович Чимша-Гималайский встретились на охоте, и каждый рассказывает свою историю, причем Иван Иванович рассказывает о своем брате, когда охотники нашли убежище от дождя у помещика Алехина, и тот тоже рассказывает свою историю. Все рассказы  </a:t>
            </a:r>
            <a:r>
              <a:rPr kumimoji="0" lang="ru-RU" sz="2400" b="0" i="0" u="sng" strike="noStrike" cap="none" normalizeH="0" baseline="0" dirty="0" smtClean="0">
                <a:ln>
                  <a:noFill/>
                </a:ln>
                <a:solidFill>
                  <a:schemeClr val="accent6">
                    <a:lumMod val="50000"/>
                  </a:schemeClr>
                </a:solidFill>
                <a:effectLst/>
                <a:latin typeface="Times New Roman" pitchFamily="18" charset="0"/>
                <a:ea typeface="Calibri" pitchFamily="34" charset="0"/>
                <a:cs typeface="Times New Roman" pitchFamily="18" charset="0"/>
              </a:rPr>
              <a:t>связаны </a:t>
            </a:r>
            <a:r>
              <a:rPr kumimoji="0" lang="ru-RU" sz="2400" b="0" i="0" u="sng" strike="noStrike" cap="none" normalizeH="0" baseline="0" dirty="0" smtClean="0">
                <a:ln>
                  <a:noFill/>
                </a:ln>
                <a:solidFill>
                  <a:schemeClr val="accent6">
                    <a:lumMod val="50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темой </a:t>
            </a:r>
            <a:r>
              <a:rPr kumimoji="0" lang="ru-RU" sz="2400" b="0" i="0" u="sng" strike="noStrike" cap="none" normalizeH="0" baseline="0" dirty="0" smtClean="0">
                <a:ln>
                  <a:noFill/>
                </a:ln>
                <a:solidFill>
                  <a:schemeClr val="accent6">
                    <a:lumMod val="50000"/>
                  </a:schemeClr>
                </a:solidFill>
                <a:effectLst>
                  <a:outerShdw blurRad="38100" dist="38100" dir="2700000" algn="tl">
                    <a:srgbClr val="000000">
                      <a:alpha val="43137"/>
                    </a:srgbClr>
                  </a:outerShdw>
                </a:effectLst>
                <a:latin typeface="Calibri"/>
                <a:ea typeface="Calibri" pitchFamily="34" charset="0"/>
                <a:cs typeface="Times New Roman" pitchFamily="18" charset="0"/>
              </a:rPr>
              <a:t>«</a:t>
            </a:r>
            <a:r>
              <a:rPr kumimoji="0" lang="ru-RU" sz="2400" b="0" i="0" u="sng" strike="noStrike" cap="none" normalizeH="0" baseline="0" dirty="0" smtClean="0">
                <a:ln>
                  <a:noFill/>
                </a:ln>
                <a:solidFill>
                  <a:schemeClr val="accent6">
                    <a:lumMod val="50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футлярной жизни</a:t>
            </a:r>
            <a:r>
              <a:rPr kumimoji="0" lang="ru-RU" sz="2400" b="0" i="0" u="sng" strike="noStrike" cap="none" normalizeH="0" baseline="0" dirty="0" smtClean="0">
                <a:ln>
                  <a:noFill/>
                </a:ln>
                <a:solidFill>
                  <a:schemeClr val="accent6">
                    <a:lumMod val="50000"/>
                  </a:schemeClr>
                </a:solidFill>
                <a:effectLst>
                  <a:outerShdw blurRad="38100" dist="38100" dir="2700000" algn="tl">
                    <a:srgbClr val="000000">
                      <a:alpha val="43137"/>
                    </a:srgbClr>
                  </a:outerShdw>
                </a:effectLst>
                <a:latin typeface="Calibri"/>
                <a:ea typeface="Calibri" pitchFamily="34" charset="0"/>
                <a:cs typeface="Times New Roman" pitchFamily="18" charset="0"/>
              </a:rPr>
              <a:t>»</a:t>
            </a:r>
            <a:r>
              <a:rPr kumimoji="0" lang="ru-RU" sz="2400" b="0" i="0" u="sng" strike="noStrike" cap="none" normalizeH="0" baseline="0" dirty="0" smtClean="0">
                <a:ln>
                  <a:noFill/>
                </a:ln>
                <a:solidFill>
                  <a:schemeClr val="accent6">
                    <a:lumMod val="50000"/>
                  </a:schemeClr>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endParaRPr kumimoji="0" lang="ru-RU" sz="2400" b="0" i="0" u="sng" strike="noStrike" cap="none" normalizeH="0" baseline="0" dirty="0" smtClean="0">
              <a:ln>
                <a:noFill/>
              </a:ln>
              <a:solidFill>
                <a:schemeClr val="accent6">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357290" y="785794"/>
            <a:ext cx="6215106" cy="4524315"/>
          </a:xfrm>
          <a:prstGeom prst="rect">
            <a:avLst/>
          </a:prstGeom>
        </p:spPr>
        <p:txBody>
          <a:bodyPr wrap="square">
            <a:spAutoFit/>
          </a:bodyPr>
          <a:lstStyle/>
          <a:p>
            <a:pPr algn="ctr"/>
            <a:r>
              <a:rPr lang="ru-RU" sz="3600" i="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Тема футлярной жизни – одна из главных тем творчества и рассказов А. П. Чехова. Писатель считает, что </a:t>
            </a:r>
            <a:r>
              <a:rPr lang="ru-RU" sz="3600" b="1" i="1" dirty="0" smtClean="0">
                <a:solidFill>
                  <a:schemeClr val="accent1">
                    <a:lumMod val="50000"/>
                  </a:schemeClr>
                </a:solidFill>
                <a:latin typeface="Times New Roman" pitchFamily="18" charset="0"/>
                <a:cs typeface="Times New Roman" pitchFamily="18" charset="0"/>
              </a:rPr>
              <a:t>футляр</a:t>
            </a:r>
            <a:r>
              <a:rPr lang="ru-RU" sz="3600" i="1" dirty="0" smtClean="0">
                <a:solidFill>
                  <a:schemeClr val="accent1">
                    <a:lumMod val="50000"/>
                  </a:schemeClr>
                </a:solidFill>
                <a:latin typeface="Times New Roman" pitchFamily="18" charset="0"/>
                <a:cs typeface="Times New Roman" pitchFamily="18" charset="0"/>
              </a:rPr>
              <a:t> </a:t>
            </a:r>
            <a:r>
              <a:rPr lang="ru-RU" sz="3600" i="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это нечто, препятствующее контакту с внешним миром, безвыходное пространство. </a:t>
            </a:r>
            <a:endParaRPr lang="ru-RU" sz="3600" i="1" dirty="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7158" y="642918"/>
            <a:ext cx="4143403" cy="3539430"/>
          </a:xfrm>
          <a:prstGeom prst="rect">
            <a:avLst/>
          </a:prstGeom>
        </p:spPr>
        <p:txBody>
          <a:bodyPr wrap="square">
            <a:spAutoFit/>
          </a:bodyPr>
          <a:lstStyle/>
          <a:p>
            <a:pPr lvl="0" algn="just" fontAlgn="base">
              <a:spcBef>
                <a:spcPct val="0"/>
              </a:spcBef>
              <a:spcAft>
                <a:spcPct val="0"/>
              </a:spcAft>
              <a:tabLst>
                <a:tab pos="457200" algn="l"/>
              </a:tabLst>
            </a:pPr>
            <a:endParaRPr lang="ru-RU" sz="2800" b="1" dirty="0" smtClean="0">
              <a:solidFill>
                <a:schemeClr val="accent1">
                  <a:lumMod val="50000"/>
                </a:schemeClr>
              </a:solidFill>
              <a:latin typeface="Calibri"/>
              <a:ea typeface="Calibri" pitchFamily="34" charset="0"/>
              <a:cs typeface="Times New Roman" pitchFamily="18" charset="0"/>
            </a:endParaRPr>
          </a:p>
          <a:p>
            <a:pPr lvl="0" algn="just" fontAlgn="base">
              <a:spcBef>
                <a:spcPct val="0"/>
              </a:spcBef>
              <a:spcAft>
                <a:spcPct val="0"/>
              </a:spcAft>
              <a:tabLst>
                <a:tab pos="457200" algn="l"/>
              </a:tabLst>
            </a:pPr>
            <a:endParaRPr lang="ru-RU" sz="2800" b="1" dirty="0" smtClean="0">
              <a:solidFill>
                <a:schemeClr val="accent1">
                  <a:lumMod val="50000"/>
                </a:schemeClr>
              </a:solidFill>
              <a:latin typeface="Calibri"/>
              <a:ea typeface="Calibri" pitchFamily="34" charset="0"/>
              <a:cs typeface="Times New Roman" pitchFamily="18" charset="0"/>
            </a:endParaRPr>
          </a:p>
          <a:p>
            <a:pPr lvl="0" algn="just" fontAlgn="base">
              <a:spcBef>
                <a:spcPct val="0"/>
              </a:spcBef>
              <a:spcAft>
                <a:spcPct val="0"/>
              </a:spcAft>
              <a:tabLst>
                <a:tab pos="457200" algn="l"/>
              </a:tabLst>
            </a:pPr>
            <a:endParaRPr lang="ru-RU" sz="2800" b="1" dirty="0" smtClean="0">
              <a:solidFill>
                <a:schemeClr val="accent1">
                  <a:lumMod val="50000"/>
                </a:schemeClr>
              </a:solidFill>
              <a:latin typeface="Calibri"/>
              <a:ea typeface="Calibri" pitchFamily="34" charset="0"/>
              <a:cs typeface="Times New Roman" pitchFamily="18" charset="0"/>
            </a:endParaRPr>
          </a:p>
          <a:p>
            <a:pPr lvl="0" algn="just" fontAlgn="base">
              <a:spcBef>
                <a:spcPct val="0"/>
              </a:spcBef>
              <a:spcAft>
                <a:spcPct val="0"/>
              </a:spcAft>
              <a:tabLst>
                <a:tab pos="457200" algn="l"/>
              </a:tabLst>
            </a:pPr>
            <a:endParaRPr lang="ru-RU" sz="2800" b="1" dirty="0" smtClean="0">
              <a:solidFill>
                <a:schemeClr val="tx1">
                  <a:lumMod val="75000"/>
                  <a:lumOff val="25000"/>
                </a:schemeClr>
              </a:solidFill>
              <a:latin typeface="Calibri"/>
              <a:ea typeface="Calibri" pitchFamily="34" charset="0"/>
              <a:cs typeface="Times New Roman" pitchFamily="18" charset="0"/>
            </a:endParaRPr>
          </a:p>
          <a:p>
            <a:pPr lvl="0" algn="just" fontAlgn="base">
              <a:spcBef>
                <a:spcPct val="0"/>
              </a:spcBef>
              <a:spcAft>
                <a:spcPct val="0"/>
              </a:spcAft>
              <a:tabLst>
                <a:tab pos="457200" algn="l"/>
              </a:tabLst>
            </a:pPr>
            <a:r>
              <a:rPr lang="ru-RU" sz="2800" b="1" dirty="0" smtClean="0">
                <a:solidFill>
                  <a:srgbClr val="3333FF"/>
                </a:solidFill>
                <a:latin typeface="Calibri"/>
                <a:ea typeface="Calibri" pitchFamily="34" charset="0"/>
                <a:cs typeface="Times New Roman" pitchFamily="18" charset="0"/>
              </a:rPr>
              <a:t>«</a:t>
            </a:r>
            <a:r>
              <a:rPr lang="ru-RU" sz="2800" b="1" dirty="0" smtClean="0">
                <a:solidFill>
                  <a:srgbClr val="3333FF"/>
                </a:solidFill>
                <a:latin typeface="Times New Roman" pitchFamily="18" charset="0"/>
                <a:ea typeface="Calibri" pitchFamily="34" charset="0"/>
                <a:cs typeface="Times New Roman" pitchFamily="18" charset="0"/>
              </a:rPr>
              <a:t>Человек в футляре</a:t>
            </a:r>
            <a:r>
              <a:rPr lang="ru-RU" sz="2800" b="1" dirty="0" smtClean="0">
                <a:solidFill>
                  <a:srgbClr val="3333FF"/>
                </a:solidFill>
                <a:latin typeface="Calibri"/>
                <a:ea typeface="Calibri" pitchFamily="34" charset="0"/>
                <a:cs typeface="Times New Roman" pitchFamily="18" charset="0"/>
              </a:rPr>
              <a:t>»</a:t>
            </a:r>
            <a:endParaRPr lang="ru-RU" sz="2800" dirty="0" smtClean="0">
              <a:solidFill>
                <a:srgbClr val="3333FF"/>
              </a:solidFill>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ru-RU" sz="2800" dirty="0" smtClean="0">
                <a:solidFill>
                  <a:srgbClr val="3333FF"/>
                </a:solidFill>
                <a:latin typeface="Times New Roman" pitchFamily="18" charset="0"/>
                <a:ea typeface="Calibri" pitchFamily="34" charset="0"/>
                <a:cs typeface="Times New Roman" pitchFamily="18" charset="0"/>
              </a:rPr>
              <a:t>Представление обложки</a:t>
            </a:r>
            <a:endParaRPr lang="ru-RU" sz="2800" dirty="0" smtClean="0">
              <a:solidFill>
                <a:srgbClr val="3333FF"/>
              </a:solidFill>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ru-RU" sz="2800" dirty="0" smtClean="0">
                <a:solidFill>
                  <a:srgbClr val="3333FF"/>
                </a:solidFill>
                <a:latin typeface="Times New Roman" pitchFamily="18" charset="0"/>
                <a:ea typeface="Calibri" pitchFamily="34" charset="0"/>
                <a:cs typeface="Times New Roman" pitchFamily="18" charset="0"/>
              </a:rPr>
              <a:t>Аннотация</a:t>
            </a:r>
            <a:endParaRPr lang="ru-RU" sz="2800" dirty="0" smtClean="0">
              <a:solidFill>
                <a:srgbClr val="3333FF"/>
              </a:solidFill>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ru-RU" sz="2800" dirty="0" smtClean="0">
                <a:solidFill>
                  <a:srgbClr val="3333FF"/>
                </a:solidFill>
                <a:latin typeface="Times New Roman" pitchFamily="18" charset="0"/>
                <a:ea typeface="Calibri" pitchFamily="34" charset="0"/>
                <a:cs typeface="Times New Roman" pitchFamily="18" charset="0"/>
              </a:rPr>
              <a:t>Обсуждение</a:t>
            </a:r>
            <a:endParaRPr lang="ru-RU" sz="2800" dirty="0" smtClean="0">
              <a:solidFill>
                <a:srgbClr val="3333FF"/>
              </a:solidFill>
              <a:latin typeface="Arial" pitchFamily="34" charset="0"/>
              <a:cs typeface="Arial" pitchFamily="34" charset="0"/>
            </a:endParaRPr>
          </a:p>
        </p:txBody>
      </p:sp>
      <p:pic>
        <p:nvPicPr>
          <p:cNvPr id="4" name="Рисунок 3" descr="IMG_6039.JPG"/>
          <p:cNvPicPr>
            <a:picLocks noChangeAspect="1"/>
          </p:cNvPicPr>
          <p:nvPr/>
        </p:nvPicPr>
        <p:blipFill>
          <a:blip r:embed="rId2" cstate="print"/>
          <a:stretch>
            <a:fillRect/>
          </a:stretch>
        </p:blipFill>
        <p:spPr>
          <a:xfrm>
            <a:off x="4357686" y="0"/>
            <a:ext cx="4786314"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500043"/>
            <a:ext cx="3571900" cy="6093976"/>
          </a:xfrm>
          <a:prstGeom prst="rect">
            <a:avLst/>
          </a:prstGeom>
        </p:spPr>
        <p:txBody>
          <a:bodyPr wrap="square">
            <a:spAutoFit/>
          </a:bodyPr>
          <a:lstStyle/>
          <a:p>
            <a:r>
              <a:rPr lang="ru-RU" sz="3000" i="1" dirty="0" smtClean="0">
                <a:solidFill>
                  <a:srgbClr val="7030A0"/>
                </a:solidFill>
                <a:latin typeface="Times New Roman" pitchFamily="18" charset="0"/>
                <a:cs typeface="Times New Roman" pitchFamily="18" charset="0"/>
              </a:rPr>
              <a:t>Беликов, прямо названный в рассказе </a:t>
            </a:r>
            <a:r>
              <a:rPr lang="ru-RU" sz="3000" b="1" i="1" u="sng" dirty="0" smtClean="0">
                <a:solidFill>
                  <a:srgbClr val="7030A0"/>
                </a:solidFill>
                <a:latin typeface="Times New Roman" pitchFamily="18" charset="0"/>
                <a:cs typeface="Times New Roman" pitchFamily="18" charset="0"/>
              </a:rPr>
              <a:t>человеком </a:t>
            </a:r>
            <a:r>
              <a:rPr lang="ru-RU" sz="3000" b="1" i="1" dirty="0" smtClean="0">
                <a:solidFill>
                  <a:srgbClr val="7030A0"/>
                </a:solidFill>
                <a:latin typeface="Times New Roman" pitchFamily="18" charset="0"/>
                <a:cs typeface="Times New Roman" pitchFamily="18" charset="0"/>
              </a:rPr>
              <a:t>в футляре</a:t>
            </a:r>
            <a:r>
              <a:rPr lang="ru-RU" sz="3000" i="1" dirty="0" smtClean="0">
                <a:solidFill>
                  <a:srgbClr val="7030A0"/>
                </a:solidFill>
                <a:latin typeface="Times New Roman" pitchFamily="18" charset="0"/>
                <a:cs typeface="Times New Roman" pitchFamily="18" charset="0"/>
              </a:rPr>
              <a:t>, не был близким другом </a:t>
            </a:r>
            <a:r>
              <a:rPr lang="ru-RU" sz="3000" i="1" dirty="0" err="1" smtClean="0">
                <a:solidFill>
                  <a:srgbClr val="7030A0"/>
                </a:solidFill>
                <a:latin typeface="Times New Roman" pitchFamily="18" charset="0"/>
                <a:cs typeface="Times New Roman" pitchFamily="18" charset="0"/>
              </a:rPr>
              <a:t>Буркина</a:t>
            </a:r>
            <a:r>
              <a:rPr lang="ru-RU" sz="3000" i="1" dirty="0" smtClean="0">
                <a:solidFill>
                  <a:srgbClr val="7030A0"/>
                </a:solidFill>
                <a:latin typeface="Times New Roman" pitchFamily="18" charset="0"/>
                <a:cs typeface="Times New Roman" pitchFamily="18" charset="0"/>
              </a:rPr>
              <a:t>, они просто товарищи по работе.</a:t>
            </a:r>
          </a:p>
          <a:p>
            <a:pPr algn="just"/>
            <a:r>
              <a:rPr lang="ru-RU" sz="3000" i="1" dirty="0" smtClean="0">
                <a:solidFill>
                  <a:srgbClr val="7030A0"/>
                </a:solidFill>
                <a:latin typeface="Times New Roman" pitchFamily="18" charset="0"/>
                <a:cs typeface="Times New Roman" pitchFamily="18" charset="0"/>
              </a:rPr>
              <a:t> - Что же такое лично значимое волнует рассказчика в истории человека в футляре? </a:t>
            </a:r>
            <a:endParaRPr lang="ru-RU" sz="3000" i="1" dirty="0">
              <a:solidFill>
                <a:srgbClr val="7030A0"/>
              </a:solidFill>
              <a:latin typeface="Times New Roman" pitchFamily="18" charset="0"/>
              <a:cs typeface="Times New Roman" pitchFamily="18" charset="0"/>
            </a:endParaRPr>
          </a:p>
        </p:txBody>
      </p:sp>
      <p:pic>
        <p:nvPicPr>
          <p:cNvPr id="4" name="Рисунок 3" descr="ruIp4njnzDg.jpg"/>
          <p:cNvPicPr>
            <a:picLocks noChangeAspect="1"/>
          </p:cNvPicPr>
          <p:nvPr/>
        </p:nvPicPr>
        <p:blipFill>
          <a:blip r:embed="rId2"/>
          <a:stretch>
            <a:fillRect/>
          </a:stretch>
        </p:blipFill>
        <p:spPr>
          <a:xfrm>
            <a:off x="4283392" y="0"/>
            <a:ext cx="4860608" cy="6858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0" y="0"/>
            <a:ext cx="328611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285720" y="357166"/>
            <a:ext cx="8286808" cy="1631216"/>
          </a:xfrm>
          <a:prstGeom prst="rect">
            <a:avLst/>
          </a:prstGeom>
        </p:spPr>
        <p:txBody>
          <a:bodyPr wrap="square">
            <a:spAutoFit/>
          </a:bodyPr>
          <a:lstStyle/>
          <a:p>
            <a:pPr lvl="0" indent="539750" algn="just" fontAlgn="base">
              <a:spcBef>
                <a:spcPct val="0"/>
              </a:spcBef>
              <a:spcAft>
                <a:spcPct val="0"/>
              </a:spcAft>
            </a:pPr>
            <a:r>
              <a:rPr lang="ru-RU" sz="2000" b="1" dirty="0" smtClean="0">
                <a:solidFill>
                  <a:srgbClr val="3333FF"/>
                </a:solidFill>
                <a:latin typeface="Times New Roman" pitchFamily="18" charset="0"/>
                <a:ea typeface="Calibri" pitchFamily="34" charset="0"/>
                <a:cs typeface="Times New Roman" pitchFamily="18" charset="0"/>
              </a:rPr>
              <a:t>- Что имеет в виду автор, говоря о футляре, которым старался окружить себя Беликов? </a:t>
            </a:r>
          </a:p>
          <a:p>
            <a:pPr lvl="0" indent="539750" algn="just" fontAlgn="base">
              <a:spcBef>
                <a:spcPct val="0"/>
              </a:spcBef>
              <a:spcAft>
                <a:spcPct val="0"/>
              </a:spcAft>
            </a:pPr>
            <a:r>
              <a:rPr lang="ru-RU" sz="2000" b="1" u="sng" dirty="0" smtClean="0">
                <a:solidFill>
                  <a:srgbClr val="3333FF"/>
                </a:solidFill>
                <a:latin typeface="Times New Roman" pitchFamily="18" charset="0"/>
                <a:ea typeface="Calibri" pitchFamily="34" charset="0"/>
                <a:cs typeface="Times New Roman" pitchFamily="18" charset="0"/>
              </a:rPr>
              <a:t>Выпишите</a:t>
            </a:r>
            <a:r>
              <a:rPr lang="ru-RU" sz="2000" b="1" dirty="0" smtClean="0">
                <a:solidFill>
                  <a:srgbClr val="3333FF"/>
                </a:solidFill>
                <a:latin typeface="Times New Roman" pitchFamily="18" charset="0"/>
                <a:ea typeface="Calibri" pitchFamily="34" charset="0"/>
                <a:cs typeface="Times New Roman" pitchFamily="18" charset="0"/>
              </a:rPr>
              <a:t> в три группы детали, показывающие, как расширяются границы этого </a:t>
            </a:r>
            <a:r>
              <a:rPr lang="ru-RU" sz="2000" b="1" dirty="0" smtClean="0">
                <a:solidFill>
                  <a:srgbClr val="3333FF"/>
                </a:solidFill>
                <a:latin typeface="Calibri"/>
                <a:ea typeface="Calibri" pitchFamily="34" charset="0"/>
                <a:cs typeface="Times New Roman" pitchFamily="18" charset="0"/>
              </a:rPr>
              <a:t>«</a:t>
            </a:r>
            <a:r>
              <a:rPr lang="ru-RU" sz="2000" b="1" dirty="0" smtClean="0">
                <a:solidFill>
                  <a:srgbClr val="3333FF"/>
                </a:solidFill>
                <a:latin typeface="Times New Roman" pitchFamily="18" charset="0"/>
                <a:ea typeface="Calibri" pitchFamily="34" charset="0"/>
                <a:cs typeface="Times New Roman" pitchFamily="18" charset="0"/>
              </a:rPr>
              <a:t>футляра</a:t>
            </a:r>
            <a:r>
              <a:rPr lang="ru-RU" sz="2000" b="1" dirty="0" smtClean="0">
                <a:solidFill>
                  <a:srgbClr val="3333FF"/>
                </a:solidFill>
                <a:latin typeface="Calibri"/>
                <a:ea typeface="Calibri" pitchFamily="34" charset="0"/>
                <a:cs typeface="Times New Roman" pitchFamily="18" charset="0"/>
              </a:rPr>
              <a:t>»</a:t>
            </a:r>
            <a:r>
              <a:rPr lang="ru-RU" sz="2000" b="1" dirty="0" smtClean="0">
                <a:solidFill>
                  <a:srgbClr val="3333FF"/>
                </a:solidFill>
                <a:latin typeface="Times New Roman" pitchFamily="18" charset="0"/>
                <a:ea typeface="Calibri" pitchFamily="34" charset="0"/>
                <a:cs typeface="Times New Roman" pitchFamily="18" charset="0"/>
              </a:rPr>
              <a:t>.</a:t>
            </a:r>
            <a:endParaRPr lang="ru-RU" sz="2000" b="1" dirty="0" smtClean="0">
              <a:solidFill>
                <a:srgbClr val="3333FF"/>
              </a:solidFill>
              <a:latin typeface="Arial" pitchFamily="34" charset="0"/>
              <a:cs typeface="Arial" pitchFamily="34" charset="0"/>
            </a:endParaRPr>
          </a:p>
          <a:p>
            <a:pPr lvl="0" indent="539750" algn="just" eaLnBrk="0" fontAlgn="base" hangingPunct="0">
              <a:spcBef>
                <a:spcPct val="0"/>
              </a:spcBef>
              <a:spcAft>
                <a:spcPct val="0"/>
              </a:spcAft>
            </a:pPr>
            <a:endParaRPr lang="ru-RU" sz="2000" dirty="0" smtClean="0">
              <a:latin typeface="Arial" pitchFamily="34" charset="0"/>
              <a:cs typeface="Arial" pitchFamily="34" charset="0"/>
            </a:endParaRPr>
          </a:p>
        </p:txBody>
      </p:sp>
      <p:pic>
        <p:nvPicPr>
          <p:cNvPr id="10" name="Рисунок 9" descr="LJv60PxHQmA.jpg"/>
          <p:cNvPicPr>
            <a:picLocks noChangeAspect="1"/>
          </p:cNvPicPr>
          <p:nvPr/>
        </p:nvPicPr>
        <p:blipFill>
          <a:blip r:embed="rId2"/>
          <a:stretch>
            <a:fillRect/>
          </a:stretch>
        </p:blipFill>
        <p:spPr>
          <a:xfrm>
            <a:off x="214282" y="1676400"/>
            <a:ext cx="8643998" cy="496731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8"/>
            <a:ext cx="4214842" cy="6247864"/>
          </a:xfrm>
          <a:prstGeom prst="rect">
            <a:avLst/>
          </a:prstGeom>
        </p:spPr>
        <p:txBody>
          <a:bodyPr wrap="square">
            <a:spAutoFit/>
          </a:bodyPr>
          <a:lstStyle/>
          <a:p>
            <a:pPr lvl="0" indent="539750" algn="just" eaLnBrk="0" fontAlgn="base" hangingPunct="0">
              <a:spcBef>
                <a:spcPct val="0"/>
              </a:spcBef>
              <a:spcAft>
                <a:spcPct val="0"/>
              </a:spcAft>
            </a:pPr>
            <a:r>
              <a:rPr lang="ru-RU" sz="2000" b="1" i="1" u="sng" dirty="0" smtClean="0">
                <a:solidFill>
                  <a:srgbClr val="006600"/>
                </a:solidFill>
                <a:latin typeface="Times New Roman" pitchFamily="18" charset="0"/>
                <a:ea typeface="Calibri" pitchFamily="34" charset="0"/>
                <a:cs typeface="Times New Roman" pitchFamily="18" charset="0"/>
              </a:rPr>
              <a:t>1 группа: </a:t>
            </a:r>
            <a:r>
              <a:rPr lang="ru-RU" sz="2000" b="1" i="1" dirty="0" smtClean="0">
                <a:solidFill>
                  <a:srgbClr val="006600"/>
                </a:solidFill>
                <a:latin typeface="Times New Roman" pitchFamily="18" charset="0"/>
                <a:ea typeface="Calibri" pitchFamily="34" charset="0"/>
                <a:cs typeface="Times New Roman" pitchFamily="18" charset="0"/>
              </a:rPr>
              <a:t>зонтик и часы в чехле, перочинный ножик в чехольчике; поднятый воротник, темные очки, калоши ... 		 	</a:t>
            </a:r>
          </a:p>
          <a:p>
            <a:pPr lvl="0" indent="539750" algn="just" eaLnBrk="0" fontAlgn="base" hangingPunct="0">
              <a:spcBef>
                <a:spcPct val="0"/>
              </a:spcBef>
              <a:spcAft>
                <a:spcPct val="0"/>
              </a:spcAft>
            </a:pPr>
            <a:r>
              <a:rPr lang="ru-RU" sz="2000" b="1" i="1" u="sng" dirty="0" smtClean="0">
                <a:solidFill>
                  <a:srgbClr val="006600"/>
                </a:solidFill>
                <a:latin typeface="Times New Roman" pitchFamily="18" charset="0"/>
                <a:ea typeface="Calibri" pitchFamily="34" charset="0"/>
                <a:cs typeface="Times New Roman" pitchFamily="18" charset="0"/>
              </a:rPr>
              <a:t>    2 группа:  </a:t>
            </a:r>
            <a:r>
              <a:rPr lang="ru-RU" sz="2000" b="1" i="1" dirty="0" smtClean="0">
                <a:solidFill>
                  <a:srgbClr val="006600"/>
                </a:solidFill>
                <a:latin typeface="Times New Roman" pitchFamily="18" charset="0"/>
                <a:ea typeface="Calibri" pitchFamily="34" charset="0"/>
                <a:cs typeface="Times New Roman" pitchFamily="18" charset="0"/>
              </a:rPr>
              <a:t>ночью укрывался с головой одеялом, спальня была маленькая, похожая на ящик,  садясь в экипаж извозчика, приказывал поднимать верх коляски, да и  греческий язык, который преподавал Беликов, тоже был футляром, позволяющим спрятаться от современной жизни. </a:t>
            </a:r>
          </a:p>
          <a:p>
            <a:pPr lvl="0" indent="539750" algn="just" eaLnBrk="0" fontAlgn="base" hangingPunct="0">
              <a:spcBef>
                <a:spcPct val="0"/>
              </a:spcBef>
              <a:spcAft>
                <a:spcPct val="0"/>
              </a:spcAft>
            </a:pPr>
            <a:endParaRPr lang="ru-RU" sz="2000" b="1" i="1" dirty="0" smtClean="0">
              <a:solidFill>
                <a:srgbClr val="006600"/>
              </a:solidFill>
              <a:latin typeface="Times New Roman" pitchFamily="18" charset="0"/>
              <a:ea typeface="Calibri" pitchFamily="34" charset="0"/>
              <a:cs typeface="Times New Roman" pitchFamily="18" charset="0"/>
            </a:endParaRPr>
          </a:p>
          <a:p>
            <a:pPr lvl="0" indent="539750" algn="just" eaLnBrk="0" fontAlgn="base" hangingPunct="0">
              <a:spcBef>
                <a:spcPct val="0"/>
              </a:spcBef>
              <a:spcAft>
                <a:spcPct val="0"/>
              </a:spcAft>
            </a:pPr>
            <a:r>
              <a:rPr lang="ru-RU" sz="2000" b="1" i="1" dirty="0" smtClean="0">
                <a:solidFill>
                  <a:srgbClr val="006600"/>
                </a:solidFill>
                <a:latin typeface="Times New Roman" pitchFamily="18" charset="0"/>
                <a:ea typeface="Calibri" pitchFamily="34" charset="0"/>
                <a:cs typeface="Times New Roman" pitchFamily="18" charset="0"/>
              </a:rPr>
              <a:t> </a:t>
            </a:r>
            <a:r>
              <a:rPr lang="ru-RU" sz="2000" b="1" i="1" u="sng" dirty="0" smtClean="0">
                <a:solidFill>
                  <a:srgbClr val="006600"/>
                </a:solidFill>
                <a:latin typeface="Times New Roman" pitchFamily="18" charset="0"/>
                <a:ea typeface="Calibri" pitchFamily="34" charset="0"/>
                <a:cs typeface="Times New Roman" pitchFamily="18" charset="0"/>
              </a:rPr>
              <a:t> 3 группа: </a:t>
            </a:r>
            <a:r>
              <a:rPr lang="ru-RU" sz="2000" b="1" i="1" dirty="0" smtClean="0">
                <a:solidFill>
                  <a:srgbClr val="006600"/>
                </a:solidFill>
                <a:latin typeface="Times New Roman" pitchFamily="18" charset="0"/>
                <a:ea typeface="Calibri" pitchFamily="34" charset="0"/>
                <a:cs typeface="Times New Roman" pitchFamily="18" charset="0"/>
              </a:rPr>
              <a:t>признавал только запрещающие циркуляры, жизнь должна была существовать в определенных рамках. </a:t>
            </a:r>
          </a:p>
        </p:txBody>
      </p:sp>
      <p:pic>
        <p:nvPicPr>
          <p:cNvPr id="3" name="Рисунок 2" descr="3pjAOuI8eg0.jpg"/>
          <p:cNvPicPr>
            <a:picLocks noChangeAspect="1"/>
          </p:cNvPicPr>
          <p:nvPr/>
        </p:nvPicPr>
        <p:blipFill>
          <a:blip r:embed="rId2"/>
          <a:stretch>
            <a:fillRect/>
          </a:stretch>
        </p:blipFill>
        <p:spPr>
          <a:xfrm>
            <a:off x="4572000" y="0"/>
            <a:ext cx="4750135" cy="6858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85728"/>
            <a:ext cx="8429684" cy="6370975"/>
          </a:xfrm>
          <a:prstGeom prst="rect">
            <a:avLst/>
          </a:prstGeom>
        </p:spPr>
        <p:txBody>
          <a:bodyPr wrap="square">
            <a:spAutoFit/>
          </a:bodyPr>
          <a:lstStyle/>
          <a:p>
            <a:pPr indent="539750" algn="just" eaLnBrk="0" fontAlgn="base" hangingPunct="0">
              <a:spcBef>
                <a:spcPct val="0"/>
              </a:spcBef>
              <a:spcAft>
                <a:spcPct val="0"/>
              </a:spcAft>
              <a:buFontTx/>
              <a:buChar char="•"/>
            </a:pPr>
            <a:r>
              <a:rPr lang="ru-RU" sz="2400" dirty="0" smtClean="0">
                <a:solidFill>
                  <a:srgbClr val="C00000"/>
                </a:solidFill>
                <a:latin typeface="Times New Roman" pitchFamily="18" charset="0"/>
                <a:ea typeface="Calibri" pitchFamily="34" charset="0"/>
                <a:cs typeface="Times New Roman" pitchFamily="18" charset="0"/>
              </a:rPr>
              <a:t>Незаметно границы футляра исчезают, и становится ясно, что футляр </a:t>
            </a:r>
            <a:r>
              <a:rPr lang="ru-RU" sz="2400" dirty="0" smtClean="0">
                <a:solidFill>
                  <a:srgbClr val="C00000"/>
                </a:solidFill>
                <a:latin typeface="Calibri"/>
                <a:ea typeface="Calibri" pitchFamily="34" charset="0"/>
                <a:cs typeface="Times New Roman" pitchFamily="18" charset="0"/>
              </a:rPr>
              <a:t>–</a:t>
            </a:r>
            <a:r>
              <a:rPr lang="ru-RU" sz="2400" dirty="0" smtClean="0">
                <a:solidFill>
                  <a:srgbClr val="C00000"/>
                </a:solidFill>
                <a:latin typeface="Times New Roman" pitchFamily="18" charset="0"/>
                <a:ea typeface="Calibri" pitchFamily="34" charset="0"/>
                <a:cs typeface="Times New Roman" pitchFamily="18" charset="0"/>
              </a:rPr>
              <a:t> это не столько внешняя оболочка, сколько жизненная позиция. Смысл ее выражен фразой: </a:t>
            </a:r>
            <a:r>
              <a:rPr lang="ru-RU" sz="2400" u="sng" dirty="0" smtClean="0">
                <a:solidFill>
                  <a:srgbClr val="C00000"/>
                </a:solidFill>
                <a:latin typeface="Calibri"/>
                <a:ea typeface="Calibri" pitchFamily="34" charset="0"/>
                <a:cs typeface="Times New Roman" pitchFamily="18" charset="0"/>
              </a:rPr>
              <a:t>«</a:t>
            </a:r>
            <a:r>
              <a:rPr lang="ru-RU" sz="2400" u="sng" dirty="0" smtClean="0">
                <a:solidFill>
                  <a:srgbClr val="C00000"/>
                </a:solidFill>
                <a:latin typeface="Times New Roman" pitchFamily="18" charset="0"/>
                <a:ea typeface="Calibri" pitchFamily="34" charset="0"/>
                <a:cs typeface="Times New Roman" pitchFamily="18" charset="0"/>
              </a:rPr>
              <a:t>Как бы чего не вышло!</a:t>
            </a:r>
            <a:r>
              <a:rPr lang="ru-RU" sz="2400" u="sng" dirty="0" smtClean="0">
                <a:solidFill>
                  <a:srgbClr val="C00000"/>
                </a:solidFill>
                <a:latin typeface="Calibri"/>
                <a:ea typeface="Calibri" pitchFamily="34" charset="0"/>
                <a:cs typeface="Times New Roman" pitchFamily="18" charset="0"/>
              </a:rPr>
              <a:t>».</a:t>
            </a:r>
            <a:endParaRPr lang="ru-RU" dirty="0" smtClean="0">
              <a:solidFill>
                <a:srgbClr val="C00000"/>
              </a:solidFill>
              <a:latin typeface="Times New Roman" pitchFamily="18" charset="0"/>
              <a:ea typeface="Calibri" pitchFamily="34" charset="0"/>
              <a:cs typeface="Times New Roman" pitchFamily="18" charset="0"/>
            </a:endParaRPr>
          </a:p>
          <a:p>
            <a:pPr lvl="0" indent="539750" algn="just" eaLnBrk="0" fontAlgn="base" hangingPunct="0">
              <a:spcBef>
                <a:spcPct val="0"/>
              </a:spcBef>
              <a:spcAft>
                <a:spcPct val="0"/>
              </a:spcAft>
              <a:buFontTx/>
              <a:buChar char="•"/>
            </a:pPr>
            <a:r>
              <a:rPr lang="ru-RU" sz="2200" dirty="0" smtClean="0">
                <a:solidFill>
                  <a:srgbClr val="C00000"/>
                </a:solidFill>
                <a:latin typeface="Times New Roman" pitchFamily="18" charset="0"/>
                <a:ea typeface="Calibri" pitchFamily="34" charset="0"/>
                <a:cs typeface="Times New Roman" pitchFamily="18" charset="0"/>
              </a:rPr>
              <a:t> </a:t>
            </a:r>
            <a:r>
              <a:rPr lang="ru-RU" sz="2400" dirty="0" smtClean="0">
                <a:solidFill>
                  <a:srgbClr val="C00000"/>
                </a:solidFill>
                <a:latin typeface="Times New Roman" pitchFamily="18" charset="0"/>
                <a:ea typeface="Calibri" pitchFamily="34" charset="0"/>
                <a:cs typeface="Times New Roman" pitchFamily="18" charset="0"/>
              </a:rPr>
              <a:t>Но только ли к Беликову относится название рассказа?</a:t>
            </a:r>
          </a:p>
          <a:p>
            <a:pPr lvl="0" indent="539750" algn="just" eaLnBrk="0" fontAlgn="base" hangingPunct="0">
              <a:spcBef>
                <a:spcPct val="0"/>
              </a:spcBef>
              <a:spcAft>
                <a:spcPct val="0"/>
              </a:spcAft>
            </a:pPr>
            <a:endParaRPr lang="ru-RU" sz="2400" dirty="0" smtClean="0">
              <a:solidFill>
                <a:srgbClr val="C00000"/>
              </a:solidFill>
              <a:latin typeface="Arial" pitchFamily="34" charset="0"/>
              <a:cs typeface="Arial" pitchFamily="34" charset="0"/>
            </a:endParaRPr>
          </a:p>
          <a:p>
            <a:pPr lvl="0" indent="539750" algn="just" eaLnBrk="0" fontAlgn="base" hangingPunct="0">
              <a:spcBef>
                <a:spcPct val="0"/>
              </a:spcBef>
              <a:spcAft>
                <a:spcPct val="0"/>
              </a:spcAft>
            </a:pPr>
            <a:r>
              <a:rPr lang="ru-RU" sz="2400" dirty="0" smtClean="0">
                <a:solidFill>
                  <a:srgbClr val="C00000"/>
                </a:solidFill>
                <a:latin typeface="Times New Roman" pitchFamily="18" charset="0"/>
                <a:ea typeface="Calibri" pitchFamily="34" charset="0"/>
                <a:cs typeface="Times New Roman" pitchFamily="18" charset="0"/>
              </a:rPr>
              <a:t>Перечитаем строки, где говорится, как  последние пятнадцать лет жил город.</a:t>
            </a:r>
            <a:endParaRPr lang="ru-RU" sz="2400" dirty="0" smtClean="0">
              <a:solidFill>
                <a:srgbClr val="C00000"/>
              </a:solidFill>
              <a:latin typeface="Arial" pitchFamily="34" charset="0"/>
              <a:cs typeface="Arial" pitchFamily="34" charset="0"/>
            </a:endParaRPr>
          </a:p>
          <a:p>
            <a:pPr lvl="0" indent="539750" algn="just" eaLnBrk="0" fontAlgn="base" hangingPunct="0">
              <a:spcBef>
                <a:spcPct val="0"/>
              </a:spcBef>
              <a:spcAft>
                <a:spcPct val="0"/>
              </a:spcAft>
            </a:pPr>
            <a:r>
              <a:rPr lang="ru-RU" sz="2400" dirty="0" smtClean="0">
                <a:solidFill>
                  <a:srgbClr val="C00000"/>
                </a:solidFill>
                <a:latin typeface="Times New Roman" pitchFamily="18" charset="0"/>
                <a:ea typeface="Calibri" pitchFamily="34" charset="0"/>
                <a:cs typeface="Times New Roman" pitchFamily="18" charset="0"/>
              </a:rPr>
              <a:t>Получается, весь город прятался от жизни в футляре, просто он был не столь очевиден, как чехольчики Беликова. </a:t>
            </a:r>
            <a:endParaRPr lang="ru-RU" sz="2400" dirty="0" smtClean="0">
              <a:solidFill>
                <a:srgbClr val="C00000"/>
              </a:solidFill>
              <a:latin typeface="Arial" pitchFamily="34" charset="0"/>
              <a:cs typeface="Arial" pitchFamily="34" charset="0"/>
            </a:endParaRPr>
          </a:p>
          <a:p>
            <a:pPr lvl="0" indent="539750" algn="just" eaLnBrk="0" fontAlgn="base" hangingPunct="0">
              <a:spcBef>
                <a:spcPct val="0"/>
              </a:spcBef>
              <a:spcAft>
                <a:spcPct val="0"/>
              </a:spcAft>
              <a:buFontTx/>
              <a:buChar char="•"/>
            </a:pPr>
            <a:r>
              <a:rPr lang="ru-RU" sz="2400" dirty="0" smtClean="0">
                <a:solidFill>
                  <a:srgbClr val="C00000"/>
                </a:solidFill>
                <a:latin typeface="Times New Roman" pitchFamily="18" charset="0"/>
                <a:ea typeface="Calibri" pitchFamily="34" charset="0"/>
                <a:cs typeface="Times New Roman" pitchFamily="18" charset="0"/>
              </a:rPr>
              <a:t>Но не будем забывать, что в названии рассказа на первом месте стоит слово </a:t>
            </a:r>
            <a:r>
              <a:rPr lang="ru-RU" sz="2400" u="sng" dirty="0" smtClean="0">
                <a:solidFill>
                  <a:srgbClr val="C00000"/>
                </a:solidFill>
                <a:latin typeface="Calibri"/>
                <a:ea typeface="Calibri" pitchFamily="34" charset="0"/>
                <a:cs typeface="Times New Roman" pitchFamily="18" charset="0"/>
              </a:rPr>
              <a:t>«</a:t>
            </a:r>
            <a:r>
              <a:rPr lang="ru-RU" sz="2400" u="sng" dirty="0" smtClean="0">
                <a:solidFill>
                  <a:srgbClr val="C00000"/>
                </a:solidFill>
                <a:latin typeface="Times New Roman" pitchFamily="18" charset="0"/>
                <a:ea typeface="Calibri" pitchFamily="34" charset="0"/>
                <a:cs typeface="Times New Roman" pitchFamily="18" charset="0"/>
              </a:rPr>
              <a:t>человек</a:t>
            </a:r>
            <a:r>
              <a:rPr lang="ru-RU" sz="2400" u="sng" dirty="0" smtClean="0">
                <a:solidFill>
                  <a:srgbClr val="C00000"/>
                </a:solidFill>
                <a:latin typeface="Calibri"/>
                <a:ea typeface="Calibri" pitchFamily="34" charset="0"/>
                <a:cs typeface="Times New Roman" pitchFamily="18" charset="0"/>
              </a:rPr>
              <a:t>»</a:t>
            </a:r>
            <a:r>
              <a:rPr lang="ru-RU" sz="2400" dirty="0" smtClean="0">
                <a:solidFill>
                  <a:srgbClr val="C00000"/>
                </a:solidFill>
                <a:latin typeface="Times New Roman" pitchFamily="18" charset="0"/>
                <a:ea typeface="Calibri" pitchFamily="34" charset="0"/>
                <a:cs typeface="Times New Roman" pitchFamily="18" charset="0"/>
              </a:rPr>
              <a:t>. Есть ли что-то человеческое в Беликове? </a:t>
            </a:r>
          </a:p>
          <a:p>
            <a:pPr lvl="0" indent="539750" algn="just" eaLnBrk="0" fontAlgn="base" hangingPunct="0">
              <a:spcBef>
                <a:spcPct val="0"/>
              </a:spcBef>
              <a:spcAft>
                <a:spcPct val="0"/>
              </a:spcAft>
              <a:buFontTx/>
              <a:buChar char="•"/>
            </a:pPr>
            <a:r>
              <a:rPr lang="ru-RU" sz="2400" dirty="0" smtClean="0">
                <a:solidFill>
                  <a:srgbClr val="C00000"/>
                </a:solidFill>
                <a:latin typeface="Times New Roman" pitchFamily="18" charset="0"/>
                <a:ea typeface="Calibri" pitchFamily="34" charset="0"/>
                <a:cs typeface="Times New Roman" pitchFamily="18" charset="0"/>
              </a:rPr>
              <a:t>Вспомним историю с  его женитьбой. Что он чувствовал, когда распространили карикатуру на него?</a:t>
            </a:r>
            <a:endParaRPr lang="ru-RU" sz="2400" dirty="0" smtClean="0">
              <a:solidFill>
                <a:srgbClr val="C00000"/>
              </a:solidFill>
              <a:latin typeface="Arial" pitchFamily="34" charset="0"/>
              <a:cs typeface="Arial" pitchFamily="34" charset="0"/>
            </a:endParaRPr>
          </a:p>
          <a:p>
            <a:pPr lvl="0" indent="539750" algn="just" eaLnBrk="0" fontAlgn="base" hangingPunct="0">
              <a:spcBef>
                <a:spcPct val="0"/>
              </a:spcBef>
              <a:spcAft>
                <a:spcPct val="0"/>
              </a:spcAft>
            </a:pPr>
            <a:r>
              <a:rPr lang="ru-RU" sz="2400" dirty="0" smtClean="0">
                <a:solidFill>
                  <a:srgbClr val="C00000"/>
                </a:solidFill>
                <a:latin typeface="Calibri"/>
                <a:ea typeface="Calibri" pitchFamily="34" charset="0"/>
                <a:cs typeface="Times New Roman" pitchFamily="18" charset="0"/>
              </a:rPr>
              <a:t>«</a:t>
            </a:r>
            <a:r>
              <a:rPr lang="ru-RU" sz="2400" dirty="0" smtClean="0">
                <a:solidFill>
                  <a:srgbClr val="C00000"/>
                </a:solidFill>
                <a:latin typeface="Times New Roman" pitchFamily="18" charset="0"/>
                <a:ea typeface="Calibri" pitchFamily="34" charset="0"/>
                <a:cs typeface="Times New Roman" pitchFamily="18" charset="0"/>
              </a:rPr>
              <a:t>Какие есть нехорошие, злые люди! </a:t>
            </a:r>
            <a:r>
              <a:rPr lang="ru-RU" sz="2400" dirty="0" smtClean="0">
                <a:solidFill>
                  <a:srgbClr val="C00000"/>
                </a:solidFill>
                <a:latin typeface="Calibri"/>
                <a:ea typeface="Calibri" pitchFamily="34" charset="0"/>
                <a:cs typeface="Times New Roman" pitchFamily="18" charset="0"/>
              </a:rPr>
              <a:t>–</a:t>
            </a:r>
            <a:r>
              <a:rPr lang="ru-RU" sz="2400" dirty="0" smtClean="0">
                <a:solidFill>
                  <a:srgbClr val="C00000"/>
                </a:solidFill>
                <a:latin typeface="Times New Roman" pitchFamily="18" charset="0"/>
                <a:ea typeface="Calibri" pitchFamily="34" charset="0"/>
                <a:cs typeface="Times New Roman" pitchFamily="18" charset="0"/>
              </a:rPr>
              <a:t> проговорил он, и </a:t>
            </a:r>
            <a:r>
              <a:rPr lang="ru-RU" sz="2400" b="1" dirty="0" smtClean="0">
                <a:solidFill>
                  <a:srgbClr val="C00000"/>
                </a:solidFill>
                <a:latin typeface="Times New Roman" pitchFamily="18" charset="0"/>
                <a:ea typeface="Calibri" pitchFamily="34" charset="0"/>
                <a:cs typeface="Times New Roman" pitchFamily="18" charset="0"/>
              </a:rPr>
              <a:t>губы у него задрожали</a:t>
            </a:r>
            <a:r>
              <a:rPr lang="ru-RU" sz="2400" dirty="0" smtClean="0">
                <a:solidFill>
                  <a:srgbClr val="C00000"/>
                </a:solidFill>
                <a:latin typeface="Calibri"/>
                <a:ea typeface="Calibri" pitchFamily="34" charset="0"/>
                <a:cs typeface="Times New Roman" pitchFamily="18" charset="0"/>
              </a:rPr>
              <a:t>»</a:t>
            </a:r>
            <a:r>
              <a:rPr lang="ru-RU" sz="2400" dirty="0" smtClean="0">
                <a:solidFill>
                  <a:srgbClr val="C00000"/>
                </a:solidFill>
                <a:latin typeface="Times New Roman" pitchFamily="18" charset="0"/>
                <a:ea typeface="Calibri" pitchFamily="34" charset="0"/>
                <a:cs typeface="Times New Roman" pitchFamily="18" charset="0"/>
              </a:rPr>
              <a:t>. </a:t>
            </a:r>
            <a:endParaRPr lang="ru-RU" sz="2400" dirty="0" smtClean="0">
              <a:solidFill>
                <a:srgbClr val="C00000"/>
              </a:solidFill>
              <a:latin typeface="Arial" pitchFamily="34" charset="0"/>
              <a:cs typeface="Arial" pitchFamily="34" charset="0"/>
            </a:endParaRPr>
          </a:p>
        </p:txBody>
      </p:sp>
      <p:pic>
        <p:nvPicPr>
          <p:cNvPr id="4" name="Рисунок 3" descr="pYXQchrPktE.jpg"/>
          <p:cNvPicPr>
            <a:picLocks noChangeAspect="1"/>
          </p:cNvPicPr>
          <p:nvPr/>
        </p:nvPicPr>
        <p:blipFill>
          <a:blip r:embed="rId2"/>
          <a:stretch>
            <a:fillRect/>
          </a:stretch>
        </p:blipFill>
        <p:spPr>
          <a:xfrm>
            <a:off x="285720" y="428604"/>
            <a:ext cx="4286280" cy="6215106"/>
          </a:xfrm>
          <a:prstGeom prst="rect">
            <a:avLst/>
          </a:prstGeom>
        </p:spPr>
      </p:pic>
      <p:pic>
        <p:nvPicPr>
          <p:cNvPr id="5" name="Рисунок 4" descr="kCH-aAl94kE.jpg"/>
          <p:cNvPicPr>
            <a:picLocks noChangeAspect="1"/>
          </p:cNvPicPr>
          <p:nvPr/>
        </p:nvPicPr>
        <p:blipFill>
          <a:blip r:embed="rId3"/>
          <a:stretch>
            <a:fillRect/>
          </a:stretch>
        </p:blipFill>
        <p:spPr>
          <a:xfrm>
            <a:off x="4429124" y="428604"/>
            <a:ext cx="4357686" cy="58868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dissolve">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wipe(down)">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 calcmode="lin" valueType="num">
                                      <p:cBhvr additive="base">
                                        <p:cTn id="1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Effect transition="in" filter="checkerboard(across)">
                                      <p:cBhvr>
                                        <p:cTn id="23" dur="500"/>
                                        <p:tgtEl>
                                          <p:spTgt spid="2">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checkerboard(across)">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checkerboard(across)">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197346"/>
            <a:ext cx="8286808" cy="3600986"/>
          </a:xfrm>
          <a:prstGeom prst="rect">
            <a:avLst/>
          </a:prstGeom>
        </p:spPr>
        <p:txBody>
          <a:bodyPr wrap="square">
            <a:spAutoFit/>
          </a:bodyPr>
          <a:lstStyle/>
          <a:p>
            <a:pPr lvl="0" indent="539750" algn="just" eaLnBrk="0" fontAlgn="base" hangingPunct="0">
              <a:lnSpc>
                <a:spcPct val="150000"/>
              </a:lnSpc>
              <a:spcBef>
                <a:spcPct val="0"/>
              </a:spcBef>
              <a:spcAft>
                <a:spcPct val="0"/>
              </a:spcAft>
            </a:pPr>
            <a:r>
              <a:rPr lang="ru-RU" sz="2200" dirty="0" smtClean="0">
                <a:solidFill>
                  <a:srgbClr val="328E3D"/>
                </a:solidFill>
                <a:latin typeface="Times New Roman" pitchFamily="18" charset="0"/>
                <a:ea typeface="Calibri" pitchFamily="34" charset="0"/>
                <a:cs typeface="Times New Roman" pitchFamily="18" charset="0"/>
              </a:rPr>
              <a:t>Значит, там, в футляре, еще бьется </a:t>
            </a:r>
            <a:r>
              <a:rPr lang="ru-RU" sz="2200" u="sng" dirty="0" smtClean="0">
                <a:solidFill>
                  <a:srgbClr val="328E3D"/>
                </a:solidFill>
                <a:latin typeface="Times New Roman" pitchFamily="18" charset="0"/>
                <a:ea typeface="Calibri" pitchFamily="34" charset="0"/>
                <a:cs typeface="Times New Roman" pitchFamily="18" charset="0"/>
              </a:rPr>
              <a:t>человеческое</a:t>
            </a:r>
            <a:r>
              <a:rPr lang="ru-RU" sz="2200" dirty="0" smtClean="0">
                <a:solidFill>
                  <a:srgbClr val="328E3D"/>
                </a:solidFill>
                <a:latin typeface="Times New Roman" pitchFamily="18" charset="0"/>
                <a:ea typeface="Calibri" pitchFamily="34" charset="0"/>
                <a:cs typeface="Times New Roman" pitchFamily="18" charset="0"/>
              </a:rPr>
              <a:t> сердце. Это человеческое поведение сразу же получает ответный отклик </a:t>
            </a:r>
            <a:r>
              <a:rPr lang="ru-RU" sz="2200" dirty="0" smtClean="0">
                <a:solidFill>
                  <a:srgbClr val="328E3D"/>
                </a:solidFill>
                <a:latin typeface="Calibri"/>
                <a:ea typeface="Calibri" pitchFamily="34" charset="0"/>
                <a:cs typeface="Times New Roman" pitchFamily="18" charset="0"/>
              </a:rPr>
              <a:t>–</a:t>
            </a:r>
            <a:r>
              <a:rPr lang="ru-RU" sz="2200" dirty="0" smtClean="0">
                <a:solidFill>
                  <a:srgbClr val="328E3D"/>
                </a:solidFill>
                <a:latin typeface="Times New Roman" pitchFamily="18" charset="0"/>
                <a:ea typeface="Calibri" pitchFamily="34" charset="0"/>
                <a:cs typeface="Times New Roman" pitchFamily="18" charset="0"/>
              </a:rPr>
              <a:t> рассказчик говорит, что ему стало жалко Беликова. Но больше человеческое начало не даст о себе знать.  Теперь понятна фраза рассказчика: </a:t>
            </a:r>
            <a:r>
              <a:rPr lang="ru-RU" sz="2200" dirty="0" smtClean="0">
                <a:solidFill>
                  <a:srgbClr val="328E3D"/>
                </a:solidFill>
                <a:latin typeface="Calibri"/>
                <a:ea typeface="Calibri" pitchFamily="34" charset="0"/>
                <a:cs typeface="Times New Roman" pitchFamily="18" charset="0"/>
              </a:rPr>
              <a:t>«</a:t>
            </a:r>
            <a:r>
              <a:rPr lang="ru-RU" sz="2200" dirty="0" smtClean="0">
                <a:solidFill>
                  <a:srgbClr val="328E3D"/>
                </a:solidFill>
                <a:latin typeface="Times New Roman" pitchFamily="18" charset="0"/>
                <a:ea typeface="Calibri" pitchFamily="34" charset="0"/>
                <a:cs typeface="Times New Roman" pitchFamily="18" charset="0"/>
              </a:rPr>
              <a:t>Признаюсь, хоронить таких людей, как Беликов, большое удовольствие</a:t>
            </a:r>
            <a:r>
              <a:rPr lang="ru-RU" sz="2200" dirty="0" smtClean="0">
                <a:solidFill>
                  <a:srgbClr val="328E3D"/>
                </a:solidFill>
                <a:latin typeface="Calibri"/>
                <a:ea typeface="Calibri" pitchFamily="34" charset="0"/>
                <a:cs typeface="Times New Roman" pitchFamily="18" charset="0"/>
              </a:rPr>
              <a:t>»</a:t>
            </a:r>
            <a:r>
              <a:rPr lang="ru-RU" sz="2200" dirty="0" smtClean="0">
                <a:solidFill>
                  <a:srgbClr val="328E3D"/>
                </a:solidFill>
                <a:latin typeface="Times New Roman" pitchFamily="18" charset="0"/>
                <a:ea typeface="Calibri" pitchFamily="34" charset="0"/>
                <a:cs typeface="Times New Roman" pitchFamily="18" charset="0"/>
              </a:rPr>
              <a:t>. </a:t>
            </a:r>
          </a:p>
          <a:p>
            <a:pPr lvl="0" indent="539750" algn="just" eaLnBrk="0" fontAlgn="base" hangingPunct="0">
              <a:lnSpc>
                <a:spcPct val="150000"/>
              </a:lnSpc>
              <a:spcBef>
                <a:spcPct val="0"/>
              </a:spcBef>
              <a:spcAft>
                <a:spcPct val="0"/>
              </a:spcAft>
            </a:pPr>
            <a:r>
              <a:rPr lang="ru-RU" sz="2000" b="1" i="1" dirty="0" smtClean="0">
                <a:solidFill>
                  <a:srgbClr val="328E3D"/>
                </a:solidFill>
                <a:latin typeface="Times New Roman" pitchFamily="18" charset="0"/>
                <a:ea typeface="Calibri" pitchFamily="34" charset="0"/>
                <a:cs typeface="Times New Roman" pitchFamily="18" charset="0"/>
              </a:rPr>
              <a:t>Хоронили не человека, хоронили футляр.</a:t>
            </a:r>
            <a:endParaRPr lang="ru-RU" sz="2000" b="1" i="1" dirty="0" smtClean="0">
              <a:solidFill>
                <a:srgbClr val="328E3D"/>
              </a:solidFill>
              <a:latin typeface="Arial" pitchFamily="34" charset="0"/>
              <a:cs typeface="Arial" pitchFamily="34" charset="0"/>
            </a:endParaRPr>
          </a:p>
        </p:txBody>
      </p:sp>
      <p:pic>
        <p:nvPicPr>
          <p:cNvPr id="7" name="Рисунок 6" descr="hmelev-np05.jpg"/>
          <p:cNvPicPr>
            <a:picLocks noChangeAspect="1"/>
          </p:cNvPicPr>
          <p:nvPr/>
        </p:nvPicPr>
        <p:blipFill>
          <a:blip r:embed="rId2"/>
          <a:stretch>
            <a:fillRect/>
          </a:stretch>
        </p:blipFill>
        <p:spPr>
          <a:xfrm>
            <a:off x="2857488" y="4000504"/>
            <a:ext cx="3140061" cy="2357454"/>
          </a:xfrm>
          <a:prstGeom prst="rect">
            <a:avLst/>
          </a:prstGeom>
        </p:spPr>
      </p:pic>
      <p:pic>
        <p:nvPicPr>
          <p:cNvPr id="10" name="Рисунок 9" descr="TURcekrzzyM.jpg"/>
          <p:cNvPicPr>
            <a:picLocks noChangeAspect="1"/>
          </p:cNvPicPr>
          <p:nvPr/>
        </p:nvPicPr>
        <p:blipFill>
          <a:blip r:embed="rId3"/>
          <a:stretch>
            <a:fillRect/>
          </a:stretch>
        </p:blipFill>
        <p:spPr>
          <a:xfrm>
            <a:off x="6143636" y="2786058"/>
            <a:ext cx="2786082" cy="3929066"/>
          </a:xfrm>
          <a:prstGeom prst="rect">
            <a:avLst/>
          </a:prstGeom>
        </p:spPr>
      </p:pic>
      <p:pic>
        <p:nvPicPr>
          <p:cNvPr id="11" name="Рисунок 10" descr="x_353d78f7.jpg"/>
          <p:cNvPicPr>
            <a:picLocks noChangeAspect="1"/>
          </p:cNvPicPr>
          <p:nvPr/>
        </p:nvPicPr>
        <p:blipFill>
          <a:blip r:embed="rId4"/>
          <a:stretch>
            <a:fillRect/>
          </a:stretch>
        </p:blipFill>
        <p:spPr>
          <a:xfrm>
            <a:off x="285720" y="3857604"/>
            <a:ext cx="2071702" cy="300039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500042"/>
            <a:ext cx="4572032" cy="1938992"/>
          </a:xfrm>
          <a:prstGeom prst="rect">
            <a:avLst/>
          </a:prstGeom>
        </p:spPr>
        <p:txBody>
          <a:bodyPr wrap="square">
            <a:spAutoFit/>
          </a:bodyPr>
          <a:lstStyle/>
          <a:p>
            <a:pPr lvl="0" indent="539750" algn="just" eaLnBrk="0" fontAlgn="base" hangingPunct="0">
              <a:spcBef>
                <a:spcPct val="0"/>
              </a:spcBef>
              <a:spcAft>
                <a:spcPct val="0"/>
              </a:spcAft>
              <a:buFontTx/>
              <a:buChar char="•"/>
            </a:pPr>
            <a:r>
              <a:rPr lang="ru-RU" sz="2400" dirty="0" smtClean="0">
                <a:solidFill>
                  <a:srgbClr val="0070C0"/>
                </a:solidFill>
                <a:latin typeface="Times New Roman" pitchFamily="18" charset="0"/>
                <a:ea typeface="Calibri" pitchFamily="34" charset="0"/>
                <a:cs typeface="Times New Roman" pitchFamily="18" charset="0"/>
              </a:rPr>
              <a:t>Беликов умер, но что все еще тревожит, волнует рассказчика?</a:t>
            </a:r>
          </a:p>
          <a:p>
            <a:pPr lvl="0" indent="539750" algn="just" eaLnBrk="0" fontAlgn="base" hangingPunct="0">
              <a:spcBef>
                <a:spcPct val="0"/>
              </a:spcBef>
              <a:spcAft>
                <a:spcPct val="0"/>
              </a:spcAft>
              <a:buFontTx/>
              <a:buChar char="•"/>
            </a:pPr>
            <a:r>
              <a:rPr lang="ru-RU" sz="2400" dirty="0" smtClean="0">
                <a:solidFill>
                  <a:schemeClr val="tx1">
                    <a:lumMod val="85000"/>
                    <a:lumOff val="15000"/>
                  </a:schemeClr>
                </a:solidFill>
                <a:latin typeface="Times New Roman" pitchFamily="18" charset="0"/>
                <a:ea typeface="Calibri" pitchFamily="34" charset="0"/>
                <a:cs typeface="Times New Roman" pitchFamily="18" charset="0"/>
              </a:rPr>
              <a:t> Вспомним, как выглядели присутствующие на похоронах. </a:t>
            </a:r>
            <a:endParaRPr lang="ru-RU" sz="2400" dirty="0" smtClean="0">
              <a:solidFill>
                <a:schemeClr val="tx1">
                  <a:lumMod val="85000"/>
                  <a:lumOff val="15000"/>
                </a:schemeClr>
              </a:solidFill>
              <a:latin typeface="Arial" pitchFamily="34" charset="0"/>
              <a:cs typeface="Arial" pitchFamily="34" charset="0"/>
            </a:endParaRPr>
          </a:p>
          <a:p>
            <a:pPr lvl="0" indent="539750" algn="just" eaLnBrk="0" fontAlgn="base" hangingPunct="0">
              <a:spcBef>
                <a:spcPct val="0"/>
              </a:spcBef>
              <a:spcAft>
                <a:spcPct val="0"/>
              </a:spcAft>
            </a:pPr>
            <a:endParaRPr lang="ru-RU" sz="2400" dirty="0" smtClean="0">
              <a:solidFill>
                <a:schemeClr val="tx1">
                  <a:lumMod val="85000"/>
                  <a:lumOff val="15000"/>
                </a:schemeClr>
              </a:solidFill>
              <a:latin typeface="Times New Roman" pitchFamily="18" charset="0"/>
              <a:ea typeface="Calibri" pitchFamily="34" charset="0"/>
              <a:cs typeface="Times New Roman" pitchFamily="18" charset="0"/>
            </a:endParaRPr>
          </a:p>
        </p:txBody>
      </p:sp>
      <p:pic>
        <p:nvPicPr>
          <p:cNvPr id="3" name="Рисунок 2" descr="zii-nivb4lE.jpg"/>
          <p:cNvPicPr>
            <a:picLocks noChangeAspect="1"/>
          </p:cNvPicPr>
          <p:nvPr/>
        </p:nvPicPr>
        <p:blipFill>
          <a:blip r:embed="rId2"/>
          <a:stretch>
            <a:fillRect/>
          </a:stretch>
        </p:blipFill>
        <p:spPr>
          <a:xfrm>
            <a:off x="4714876" y="0"/>
            <a:ext cx="4429124" cy="6858000"/>
          </a:xfrm>
          <a:prstGeom prst="rect">
            <a:avLst/>
          </a:prstGeom>
        </p:spPr>
      </p:pic>
      <p:sp>
        <p:nvSpPr>
          <p:cNvPr id="4" name="TextBox 3"/>
          <p:cNvSpPr txBox="1"/>
          <p:nvPr/>
        </p:nvSpPr>
        <p:spPr>
          <a:xfrm>
            <a:off x="285720" y="2214554"/>
            <a:ext cx="4143404" cy="4031873"/>
          </a:xfrm>
          <a:prstGeom prst="rect">
            <a:avLst/>
          </a:prstGeom>
          <a:noFill/>
        </p:spPr>
        <p:txBody>
          <a:bodyPr wrap="square" rtlCol="0">
            <a:spAutoFit/>
          </a:bodyPr>
          <a:lstStyle/>
          <a:p>
            <a:pPr indent="539750" algn="just" eaLnBrk="0" fontAlgn="base" hangingPunct="0">
              <a:spcBef>
                <a:spcPct val="0"/>
              </a:spcBef>
              <a:spcAft>
                <a:spcPct val="0"/>
              </a:spcAft>
            </a:pPr>
            <a:r>
              <a:rPr lang="ru-RU" sz="2000" dirty="0" smtClean="0">
                <a:solidFill>
                  <a:schemeClr val="tx1">
                    <a:lumMod val="85000"/>
                    <a:lumOff val="15000"/>
                  </a:schemeClr>
                </a:solidFill>
                <a:latin typeface="Times New Roman" pitchFamily="18" charset="0"/>
                <a:ea typeface="Calibri" pitchFamily="34" charset="0"/>
                <a:cs typeface="Times New Roman" pitchFamily="18" charset="0"/>
              </a:rPr>
              <a:t>Да, все в калошах и с зонтами. И не только внешние признаки футляра сохранились. Беликова нет, а жизнь  осталась </a:t>
            </a:r>
            <a:r>
              <a:rPr lang="ru-RU" sz="2000" dirty="0" smtClean="0">
                <a:solidFill>
                  <a:schemeClr val="tx1">
                    <a:lumMod val="85000"/>
                    <a:lumOff val="15000"/>
                  </a:schemeClr>
                </a:solidFill>
                <a:latin typeface="Calibri"/>
                <a:ea typeface="Calibri" pitchFamily="34" charset="0"/>
                <a:cs typeface="Times New Roman" pitchFamily="18" charset="0"/>
              </a:rPr>
              <a:t>«</a:t>
            </a:r>
            <a:r>
              <a:rPr lang="ru-RU" sz="2000" dirty="0" smtClean="0">
                <a:solidFill>
                  <a:schemeClr val="tx1">
                    <a:lumMod val="85000"/>
                    <a:lumOff val="15000"/>
                  </a:schemeClr>
                </a:solidFill>
                <a:latin typeface="Times New Roman" pitchFamily="18" charset="0"/>
                <a:ea typeface="Calibri" pitchFamily="34" charset="0"/>
                <a:cs typeface="Times New Roman" pitchFamily="18" charset="0"/>
              </a:rPr>
              <a:t>футлярной</a:t>
            </a:r>
            <a:r>
              <a:rPr lang="ru-RU" sz="2000" dirty="0" smtClean="0">
                <a:solidFill>
                  <a:schemeClr val="tx1">
                    <a:lumMod val="85000"/>
                    <a:lumOff val="15000"/>
                  </a:schemeClr>
                </a:solidFill>
                <a:latin typeface="Calibri"/>
                <a:ea typeface="Calibri" pitchFamily="34" charset="0"/>
                <a:cs typeface="Times New Roman" pitchFamily="18" charset="0"/>
              </a:rPr>
              <a:t>»</a:t>
            </a:r>
            <a:r>
              <a:rPr lang="ru-RU" sz="2000" dirty="0" smtClean="0">
                <a:solidFill>
                  <a:schemeClr val="tx1">
                    <a:lumMod val="85000"/>
                    <a:lumOff val="15000"/>
                  </a:schemeClr>
                </a:solidFill>
                <a:latin typeface="Times New Roman" pitchFamily="18" charset="0"/>
                <a:ea typeface="Calibri" pitchFamily="34" charset="0"/>
                <a:cs typeface="Times New Roman" pitchFamily="18" charset="0"/>
              </a:rPr>
              <a:t>  - </a:t>
            </a:r>
            <a:r>
              <a:rPr lang="ru-RU" sz="2000" dirty="0" smtClean="0">
                <a:solidFill>
                  <a:schemeClr val="tx1">
                    <a:lumMod val="85000"/>
                    <a:lumOff val="15000"/>
                  </a:schemeClr>
                </a:solidFill>
                <a:latin typeface="Calibri"/>
                <a:ea typeface="Calibri" pitchFamily="34" charset="0"/>
                <a:cs typeface="Times New Roman" pitchFamily="18" charset="0"/>
              </a:rPr>
              <a:t>«</a:t>
            </a:r>
            <a:r>
              <a:rPr lang="ru-RU" sz="2000" dirty="0" smtClean="0">
                <a:solidFill>
                  <a:schemeClr val="tx1">
                    <a:lumMod val="85000"/>
                    <a:lumOff val="15000"/>
                  </a:schemeClr>
                </a:solidFill>
                <a:latin typeface="Times New Roman" pitchFamily="18" charset="0"/>
                <a:ea typeface="Calibri" pitchFamily="34" charset="0"/>
                <a:cs typeface="Times New Roman" pitchFamily="18" charset="0"/>
              </a:rPr>
              <a:t>не запрещенная </a:t>
            </a:r>
            <a:r>
              <a:rPr lang="ru-RU" sz="2000" dirty="0" err="1" smtClean="0">
                <a:solidFill>
                  <a:schemeClr val="tx1">
                    <a:lumMod val="85000"/>
                    <a:lumOff val="15000"/>
                  </a:schemeClr>
                </a:solidFill>
                <a:latin typeface="Times New Roman" pitchFamily="18" charset="0"/>
                <a:ea typeface="Calibri" pitchFamily="34" charset="0"/>
                <a:cs typeface="Times New Roman" pitchFamily="18" charset="0"/>
              </a:rPr>
              <a:t>циркулярно</a:t>
            </a:r>
            <a:r>
              <a:rPr lang="ru-RU" sz="2000" dirty="0" smtClean="0">
                <a:solidFill>
                  <a:schemeClr val="tx1">
                    <a:lumMod val="85000"/>
                    <a:lumOff val="15000"/>
                  </a:schemeClr>
                </a:solidFill>
                <a:latin typeface="Times New Roman" pitchFamily="18" charset="0"/>
                <a:ea typeface="Calibri" pitchFamily="34" charset="0"/>
                <a:cs typeface="Times New Roman" pitchFamily="18" charset="0"/>
              </a:rPr>
              <a:t>, но и не разрешенная вполне</a:t>
            </a:r>
            <a:r>
              <a:rPr lang="ru-RU" sz="2000" dirty="0" smtClean="0">
                <a:solidFill>
                  <a:schemeClr val="tx1">
                    <a:lumMod val="85000"/>
                    <a:lumOff val="15000"/>
                  </a:schemeClr>
                </a:solidFill>
                <a:latin typeface="Calibri"/>
                <a:ea typeface="Calibri" pitchFamily="34" charset="0"/>
                <a:cs typeface="Times New Roman" pitchFamily="18" charset="0"/>
              </a:rPr>
              <a:t>»</a:t>
            </a:r>
            <a:r>
              <a:rPr lang="ru-RU" sz="2000" dirty="0" smtClean="0">
                <a:solidFill>
                  <a:schemeClr val="tx1">
                    <a:lumMod val="85000"/>
                    <a:lumOff val="15000"/>
                  </a:schemeClr>
                </a:solidFill>
                <a:latin typeface="Times New Roman" pitchFamily="18" charset="0"/>
                <a:ea typeface="Calibri" pitchFamily="34" charset="0"/>
                <a:cs typeface="Times New Roman" pitchFamily="18" charset="0"/>
              </a:rPr>
              <a:t>. Вот Буркин  и ощущает </a:t>
            </a:r>
            <a:r>
              <a:rPr lang="ru-RU" sz="2000" dirty="0" smtClean="0">
                <a:solidFill>
                  <a:schemeClr val="tx1">
                    <a:lumMod val="85000"/>
                    <a:lumOff val="15000"/>
                  </a:schemeClr>
                </a:solidFill>
                <a:latin typeface="Calibri"/>
                <a:ea typeface="Calibri" pitchFamily="34" charset="0"/>
                <a:cs typeface="Times New Roman" pitchFamily="18" charset="0"/>
              </a:rPr>
              <a:t>«</a:t>
            </a:r>
            <a:r>
              <a:rPr lang="ru-RU" sz="2000" dirty="0" err="1" smtClean="0">
                <a:solidFill>
                  <a:schemeClr val="tx1">
                    <a:lumMod val="85000"/>
                    <a:lumOff val="15000"/>
                  </a:schemeClr>
                </a:solidFill>
                <a:latin typeface="Times New Roman" pitchFamily="18" charset="0"/>
                <a:ea typeface="Calibri" pitchFamily="34" charset="0"/>
                <a:cs typeface="Times New Roman" pitchFamily="18" charset="0"/>
              </a:rPr>
              <a:t>футлярность</a:t>
            </a:r>
            <a:r>
              <a:rPr lang="ru-RU" sz="2000" dirty="0" smtClean="0">
                <a:solidFill>
                  <a:schemeClr val="tx1">
                    <a:lumMod val="85000"/>
                    <a:lumOff val="15000"/>
                  </a:schemeClr>
                </a:solidFill>
                <a:latin typeface="Calibri"/>
                <a:ea typeface="Calibri" pitchFamily="34" charset="0"/>
                <a:cs typeface="Times New Roman" pitchFamily="18" charset="0"/>
              </a:rPr>
              <a:t>»</a:t>
            </a:r>
            <a:r>
              <a:rPr lang="ru-RU" sz="2000" dirty="0" smtClean="0">
                <a:solidFill>
                  <a:schemeClr val="tx1">
                    <a:lumMod val="85000"/>
                    <a:lumOff val="15000"/>
                  </a:schemeClr>
                </a:solidFill>
                <a:latin typeface="Times New Roman" pitchFamily="18" charset="0"/>
                <a:ea typeface="Calibri" pitchFamily="34" charset="0"/>
                <a:cs typeface="Times New Roman" pitchFamily="18" charset="0"/>
              </a:rPr>
              <a:t>  как общее состояние жизни.</a:t>
            </a:r>
            <a:r>
              <a:rPr lang="ru-RU" sz="2000" dirty="0" smtClean="0">
                <a:solidFill>
                  <a:srgbClr val="0070C0"/>
                </a:solidFill>
                <a:latin typeface="Times New Roman" pitchFamily="18" charset="0"/>
                <a:ea typeface="Calibri" pitchFamily="34" charset="0"/>
                <a:cs typeface="Times New Roman" pitchFamily="18" charset="0"/>
              </a:rPr>
              <a:t> </a:t>
            </a:r>
          </a:p>
          <a:p>
            <a:pPr indent="539750" algn="just" eaLnBrk="0" fontAlgn="base" hangingPunct="0">
              <a:spcBef>
                <a:spcPct val="0"/>
              </a:spcBef>
              <a:spcAft>
                <a:spcPct val="0"/>
              </a:spcAft>
            </a:pPr>
            <a:endParaRPr lang="ru-RU" sz="2000" dirty="0" smtClean="0">
              <a:solidFill>
                <a:srgbClr val="0070C0"/>
              </a:solidFill>
              <a:latin typeface="Times New Roman" pitchFamily="18" charset="0"/>
              <a:ea typeface="Calibri" pitchFamily="34" charset="0"/>
              <a:cs typeface="Times New Roman" pitchFamily="18" charset="0"/>
            </a:endParaRPr>
          </a:p>
          <a:p>
            <a:pPr indent="539750" algn="just" eaLnBrk="0" fontAlgn="base" hangingPunct="0">
              <a:spcBef>
                <a:spcPct val="0"/>
              </a:spcBef>
              <a:spcAft>
                <a:spcPct val="0"/>
              </a:spcAft>
            </a:pPr>
            <a:r>
              <a:rPr lang="ru-RU" sz="2000" dirty="0" smtClean="0">
                <a:solidFill>
                  <a:srgbClr val="0070C0"/>
                </a:solidFill>
                <a:latin typeface="Times New Roman" pitchFamily="18" charset="0"/>
                <a:ea typeface="Calibri" pitchFamily="34" charset="0"/>
                <a:cs typeface="Times New Roman" pitchFamily="18" charset="0"/>
              </a:rPr>
              <a:t>- Чем же опасна для самого  человека </a:t>
            </a:r>
            <a:r>
              <a:rPr lang="ru-RU" sz="2000" dirty="0" smtClean="0">
                <a:solidFill>
                  <a:srgbClr val="0070C0"/>
                </a:solidFill>
                <a:latin typeface="Calibri"/>
                <a:ea typeface="Calibri" pitchFamily="34" charset="0"/>
                <a:cs typeface="Times New Roman" pitchFamily="18" charset="0"/>
              </a:rPr>
              <a:t>«</a:t>
            </a:r>
            <a:r>
              <a:rPr lang="ru-RU" sz="2000" dirty="0" smtClean="0">
                <a:solidFill>
                  <a:srgbClr val="0070C0"/>
                </a:solidFill>
                <a:latin typeface="Times New Roman" pitchFamily="18" charset="0"/>
                <a:ea typeface="Calibri" pitchFamily="34" charset="0"/>
                <a:cs typeface="Times New Roman" pitchFamily="18" charset="0"/>
              </a:rPr>
              <a:t>жизнь в футляре</a:t>
            </a:r>
            <a:r>
              <a:rPr lang="ru-RU" sz="2000" dirty="0" smtClean="0">
                <a:solidFill>
                  <a:srgbClr val="0070C0"/>
                </a:solidFill>
                <a:latin typeface="Calibri"/>
                <a:ea typeface="Calibri" pitchFamily="34" charset="0"/>
                <a:cs typeface="Times New Roman" pitchFamily="18" charset="0"/>
              </a:rPr>
              <a:t>»</a:t>
            </a:r>
            <a:r>
              <a:rPr lang="ru-RU" sz="2000" dirty="0" smtClean="0">
                <a:solidFill>
                  <a:srgbClr val="0070C0"/>
                </a:solidFill>
                <a:latin typeface="Times New Roman" pitchFamily="18" charset="0"/>
                <a:ea typeface="Calibri" pitchFamily="34" charset="0"/>
                <a:cs typeface="Times New Roman" pitchFamily="18" charset="0"/>
              </a:rPr>
              <a:t>?</a:t>
            </a:r>
            <a:endParaRPr lang="ru-RU" sz="2000" dirty="0" smtClean="0">
              <a:solidFill>
                <a:srgbClr val="0070C0"/>
              </a:solidFill>
              <a:latin typeface="Arial" pitchFamily="34" charset="0"/>
              <a:cs typeface="Arial" pitchFamily="34" charset="0"/>
            </a:endParaRPr>
          </a:p>
          <a:p>
            <a:pPr lvl="0" indent="539750" algn="just" eaLnBrk="0" fontAlgn="base" hangingPunct="0">
              <a:spcBef>
                <a:spcPct val="0"/>
              </a:spcBef>
              <a:spcAft>
                <a:spcPct val="0"/>
              </a:spcAft>
            </a:pPr>
            <a:r>
              <a:rPr lang="ru-RU" dirty="0" smtClean="0">
                <a:solidFill>
                  <a:schemeClr val="tx1">
                    <a:lumMod val="85000"/>
                    <a:lumOff val="15000"/>
                  </a:schemeClr>
                </a:solidFill>
                <a:latin typeface="Times New Roman" pitchFamily="18" charset="0"/>
                <a:ea typeface="Calibri" pitchFamily="34" charset="0"/>
                <a:cs typeface="Times New Roman" pitchFamily="18" charset="0"/>
              </a:rPr>
              <a:t> </a:t>
            </a:r>
          </a:p>
          <a:p>
            <a:pPr lvl="0" indent="539750" algn="just" eaLnBrk="0" fontAlgn="base" hangingPunct="0">
              <a:spcBef>
                <a:spcPct val="0"/>
              </a:spcBef>
              <a:spcAft>
                <a:spcPct val="0"/>
              </a:spcAft>
            </a:pPr>
            <a:endParaRPr lang="ru-RU" dirty="0" smtClean="0">
              <a:solidFill>
                <a:schemeClr val="tx1">
                  <a:lumMod val="85000"/>
                  <a:lumOff val="15000"/>
                </a:schemeClr>
              </a:solidFill>
              <a:latin typeface="Times New Roman" pitchFamily="18" charset="0"/>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strips(down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diamond(in)">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linds(horizontal)">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57158" y="928670"/>
            <a:ext cx="3786214" cy="3170099"/>
          </a:xfrm>
          <a:prstGeom prst="rect">
            <a:avLst/>
          </a:prstGeom>
        </p:spPr>
        <p:txBody>
          <a:bodyPr wrap="square">
            <a:spAutoFit/>
          </a:bodyPr>
          <a:lstStyle/>
          <a:p>
            <a:pPr lvl="0" algn="ctr" fontAlgn="base">
              <a:spcBef>
                <a:spcPct val="0"/>
              </a:spcBef>
              <a:spcAft>
                <a:spcPct val="0"/>
              </a:spcAft>
              <a:tabLst>
                <a:tab pos="457200" algn="l"/>
              </a:tabLst>
            </a:pPr>
            <a:endParaRPr lang="ru-RU" sz="2400" b="1" dirty="0" smtClean="0">
              <a:solidFill>
                <a:schemeClr val="accent1">
                  <a:lumMod val="50000"/>
                </a:schemeClr>
              </a:solidFill>
              <a:latin typeface="Calibri"/>
              <a:ea typeface="Calibri" pitchFamily="34" charset="0"/>
              <a:cs typeface="Times New Roman" pitchFamily="18" charset="0"/>
            </a:endParaRPr>
          </a:p>
          <a:p>
            <a:pPr lvl="0" algn="ctr" fontAlgn="base">
              <a:spcBef>
                <a:spcPct val="0"/>
              </a:spcBef>
              <a:spcAft>
                <a:spcPct val="0"/>
              </a:spcAft>
              <a:tabLst>
                <a:tab pos="457200" algn="l"/>
              </a:tabLst>
            </a:pPr>
            <a:endParaRPr lang="ru-RU" sz="2400" b="1" dirty="0" smtClean="0">
              <a:solidFill>
                <a:schemeClr val="accent1">
                  <a:lumMod val="50000"/>
                </a:schemeClr>
              </a:solidFill>
              <a:latin typeface="Calibri"/>
              <a:ea typeface="Calibri" pitchFamily="34" charset="0"/>
              <a:cs typeface="Times New Roman" pitchFamily="18" charset="0"/>
            </a:endParaRPr>
          </a:p>
          <a:p>
            <a:pPr lvl="0" algn="ctr" fontAlgn="base">
              <a:spcBef>
                <a:spcPct val="0"/>
              </a:spcBef>
              <a:spcAft>
                <a:spcPct val="0"/>
              </a:spcAft>
              <a:tabLst>
                <a:tab pos="457200" algn="l"/>
              </a:tabLst>
            </a:pPr>
            <a:endParaRPr lang="ru-RU" sz="2400" b="1" dirty="0" smtClean="0">
              <a:solidFill>
                <a:schemeClr val="accent1">
                  <a:lumMod val="50000"/>
                </a:schemeClr>
              </a:solidFill>
              <a:latin typeface="Calibri"/>
              <a:ea typeface="Calibri" pitchFamily="34" charset="0"/>
              <a:cs typeface="Times New Roman" pitchFamily="18" charset="0"/>
            </a:endParaRPr>
          </a:p>
          <a:p>
            <a:pPr lvl="0" algn="ctr" fontAlgn="base">
              <a:spcBef>
                <a:spcPct val="0"/>
              </a:spcBef>
              <a:spcAft>
                <a:spcPct val="0"/>
              </a:spcAft>
              <a:tabLst>
                <a:tab pos="457200" algn="l"/>
              </a:tabLst>
            </a:pPr>
            <a:endParaRPr lang="ru-RU" sz="2400" b="1" dirty="0" smtClean="0">
              <a:solidFill>
                <a:srgbClr val="006600"/>
              </a:solidFill>
              <a:latin typeface="Calibri"/>
              <a:ea typeface="Calibri" pitchFamily="34" charset="0"/>
              <a:cs typeface="Times New Roman" pitchFamily="18" charset="0"/>
            </a:endParaRPr>
          </a:p>
          <a:p>
            <a:pPr lvl="0" algn="ctr" fontAlgn="base">
              <a:spcBef>
                <a:spcPct val="0"/>
              </a:spcBef>
              <a:spcAft>
                <a:spcPct val="0"/>
              </a:spcAft>
              <a:tabLst>
                <a:tab pos="457200" algn="l"/>
              </a:tabLst>
            </a:pPr>
            <a:r>
              <a:rPr lang="ru-RU" sz="3200" b="1" dirty="0" smtClean="0">
                <a:solidFill>
                  <a:srgbClr val="006600"/>
                </a:solidFill>
                <a:latin typeface="Calibri"/>
                <a:ea typeface="Calibri" pitchFamily="34" charset="0"/>
                <a:cs typeface="Times New Roman" pitchFamily="18" charset="0"/>
              </a:rPr>
              <a:t>«</a:t>
            </a:r>
            <a:r>
              <a:rPr lang="ru-RU" sz="3200" b="1" dirty="0" smtClean="0">
                <a:solidFill>
                  <a:srgbClr val="006600"/>
                </a:solidFill>
                <a:latin typeface="Times New Roman" pitchFamily="18" charset="0"/>
                <a:ea typeface="Calibri" pitchFamily="34" charset="0"/>
                <a:cs typeface="Times New Roman" pitchFamily="18" charset="0"/>
              </a:rPr>
              <a:t>Крыжовник</a:t>
            </a:r>
            <a:r>
              <a:rPr lang="ru-RU" sz="3200" b="1" dirty="0" smtClean="0">
                <a:solidFill>
                  <a:srgbClr val="006600"/>
                </a:solidFill>
                <a:latin typeface="Calibri"/>
                <a:ea typeface="Calibri" pitchFamily="34" charset="0"/>
                <a:cs typeface="Times New Roman" pitchFamily="18" charset="0"/>
              </a:rPr>
              <a:t>»</a:t>
            </a:r>
            <a:endParaRPr lang="ru-RU" sz="3200" dirty="0" smtClean="0">
              <a:solidFill>
                <a:srgbClr val="006600"/>
              </a:solidFill>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ru-RU" sz="2400" dirty="0" smtClean="0">
                <a:solidFill>
                  <a:srgbClr val="006600"/>
                </a:solidFill>
                <a:latin typeface="Times New Roman" pitchFamily="18" charset="0"/>
                <a:ea typeface="Calibri" pitchFamily="34" charset="0"/>
                <a:cs typeface="Times New Roman" pitchFamily="18" charset="0"/>
              </a:rPr>
              <a:t>Представление обложки</a:t>
            </a:r>
            <a:endParaRPr lang="ru-RU" sz="2400" dirty="0" smtClean="0">
              <a:solidFill>
                <a:srgbClr val="006600"/>
              </a:solidFill>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ru-RU" sz="2400" dirty="0" smtClean="0">
                <a:solidFill>
                  <a:srgbClr val="006600"/>
                </a:solidFill>
                <a:latin typeface="Times New Roman" pitchFamily="18" charset="0"/>
                <a:ea typeface="Calibri" pitchFamily="34" charset="0"/>
                <a:cs typeface="Times New Roman" pitchFamily="18" charset="0"/>
              </a:rPr>
              <a:t>Аннотация</a:t>
            </a:r>
            <a:endParaRPr lang="ru-RU" sz="2400" dirty="0" smtClean="0">
              <a:solidFill>
                <a:srgbClr val="006600"/>
              </a:solidFill>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ru-RU" sz="2400" dirty="0" smtClean="0">
                <a:solidFill>
                  <a:srgbClr val="006600"/>
                </a:solidFill>
                <a:latin typeface="Times New Roman" pitchFamily="18" charset="0"/>
                <a:ea typeface="Calibri" pitchFamily="34" charset="0"/>
                <a:cs typeface="Times New Roman" pitchFamily="18" charset="0"/>
              </a:rPr>
              <a:t>Обсуждение</a:t>
            </a:r>
            <a:endParaRPr lang="ru-RU" sz="2400" dirty="0" smtClean="0">
              <a:solidFill>
                <a:srgbClr val="006600"/>
              </a:solidFill>
              <a:latin typeface="Arial" pitchFamily="34" charset="0"/>
              <a:cs typeface="Arial" pitchFamily="34" charset="0"/>
            </a:endParaRPr>
          </a:p>
        </p:txBody>
      </p:sp>
      <p:pic>
        <p:nvPicPr>
          <p:cNvPr id="4" name="Рисунок 3" descr="IMG_6038.JPG"/>
          <p:cNvPicPr>
            <a:picLocks noChangeAspect="1"/>
          </p:cNvPicPr>
          <p:nvPr/>
        </p:nvPicPr>
        <p:blipFill>
          <a:blip r:embed="rId2" cstate="print"/>
          <a:stretch>
            <a:fillRect/>
          </a:stretch>
        </p:blipFill>
        <p:spPr>
          <a:xfrm>
            <a:off x="4309571" y="0"/>
            <a:ext cx="4834429"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nvSpPr>
        <p:spPr>
          <a:xfrm>
            <a:off x="142844" y="0"/>
            <a:ext cx="8786874" cy="6954597"/>
          </a:xfrm>
          <a:prstGeom prst="rect">
            <a:avLst/>
          </a:prstGeom>
          <a:noFill/>
        </p:spPr>
        <p:txBody>
          <a:bodyPr wrap="square" rtlCol="0">
            <a:spAutoFit/>
          </a:bodyPr>
          <a:lstStyle/>
          <a:p>
            <a:pPr algn="just"/>
            <a:r>
              <a:rPr lang="ru-RU" sz="3200" b="1" i="1" dirty="0" smtClean="0">
                <a:solidFill>
                  <a:srgbClr val="006600"/>
                </a:solidFill>
                <a:latin typeface="Times New Roman" pitchFamily="18" charset="0"/>
                <a:cs typeface="Times New Roman" pitchFamily="18" charset="0"/>
              </a:rPr>
              <a:t>Цели урока </a:t>
            </a:r>
            <a:r>
              <a:rPr lang="ru-RU" sz="3200" b="1" dirty="0" smtClean="0">
                <a:solidFill>
                  <a:srgbClr val="006600"/>
                </a:solidFill>
                <a:latin typeface="Times New Roman" pitchFamily="18" charset="0"/>
                <a:cs typeface="Times New Roman" pitchFamily="18" charset="0"/>
              </a:rPr>
              <a:t>:</a:t>
            </a:r>
          </a:p>
          <a:p>
            <a:pPr algn="just"/>
            <a:r>
              <a:rPr lang="ru-RU" sz="2400" i="1" u="sng" dirty="0" smtClean="0">
                <a:solidFill>
                  <a:srgbClr val="006600"/>
                </a:solidFill>
                <a:latin typeface="Times New Roman" pitchFamily="18" charset="0"/>
                <a:cs typeface="Times New Roman" pitchFamily="18" charset="0"/>
              </a:rPr>
              <a:t>Образовательная:</a:t>
            </a:r>
          </a:p>
          <a:p>
            <a:pPr algn="just">
              <a:buFontTx/>
              <a:buChar char="-"/>
            </a:pPr>
            <a:r>
              <a:rPr lang="ru-RU" sz="2400" dirty="0" smtClean="0">
                <a:solidFill>
                  <a:srgbClr val="006600"/>
                </a:solidFill>
                <a:latin typeface="Times New Roman" pitchFamily="18" charset="0"/>
                <a:cs typeface="Times New Roman" pitchFamily="18" charset="0"/>
              </a:rPr>
              <a:t>Понять идейную направленность произведений.</a:t>
            </a:r>
          </a:p>
          <a:p>
            <a:pPr algn="just">
              <a:buFontTx/>
              <a:buChar char="-"/>
            </a:pPr>
            <a:r>
              <a:rPr lang="ru-RU" sz="2400" dirty="0" smtClean="0">
                <a:solidFill>
                  <a:srgbClr val="006600"/>
                </a:solidFill>
                <a:latin typeface="Times New Roman" pitchFamily="18" charset="0"/>
                <a:cs typeface="Times New Roman" pitchFamily="18" charset="0"/>
              </a:rPr>
              <a:t>Расширить и углубить представление обучающихся о проблематике «футлярной трилогии» А.П. Чехова.</a:t>
            </a:r>
          </a:p>
          <a:p>
            <a:pPr algn="just"/>
            <a:r>
              <a:rPr lang="ru-RU" sz="2400" i="1" u="sng" dirty="0" smtClean="0">
                <a:solidFill>
                  <a:srgbClr val="006600"/>
                </a:solidFill>
                <a:latin typeface="Times New Roman" pitchFamily="18" charset="0"/>
                <a:cs typeface="Times New Roman" pitchFamily="18" charset="0"/>
              </a:rPr>
              <a:t>Развивающая:</a:t>
            </a:r>
          </a:p>
          <a:p>
            <a:pPr algn="just">
              <a:buFontTx/>
              <a:buChar char="-"/>
            </a:pPr>
            <a:r>
              <a:rPr lang="ru-RU" sz="2400" dirty="0" smtClean="0">
                <a:solidFill>
                  <a:srgbClr val="006600"/>
                </a:solidFill>
                <a:latin typeface="Times New Roman" pitchFamily="18" charset="0"/>
                <a:cs typeface="Times New Roman" pitchFamily="18" charset="0"/>
              </a:rPr>
              <a:t>Совершенствовать читательские умения, в том числе умение анализировать произведения.</a:t>
            </a:r>
          </a:p>
          <a:p>
            <a:pPr algn="just">
              <a:buFontTx/>
              <a:buChar char="-"/>
            </a:pPr>
            <a:r>
              <a:rPr lang="ru-RU" sz="2400" dirty="0" smtClean="0">
                <a:solidFill>
                  <a:srgbClr val="006600"/>
                </a:solidFill>
                <a:latin typeface="Times New Roman" pitchFamily="18" charset="0"/>
                <a:cs typeface="Times New Roman" pitchFamily="18" charset="0"/>
              </a:rPr>
              <a:t> Развивать творческое воображение и логическое мышление обучающихся.</a:t>
            </a:r>
          </a:p>
          <a:p>
            <a:pPr algn="just"/>
            <a:r>
              <a:rPr lang="ru-RU" sz="2400" i="1" u="sng" dirty="0" smtClean="0">
                <a:solidFill>
                  <a:srgbClr val="006600"/>
                </a:solidFill>
                <a:latin typeface="Times New Roman" pitchFamily="18" charset="0"/>
                <a:cs typeface="Times New Roman" pitchFamily="18" charset="0"/>
              </a:rPr>
              <a:t>Воспитательная:</a:t>
            </a:r>
          </a:p>
          <a:p>
            <a:pPr algn="just">
              <a:buFontTx/>
              <a:buChar char="-"/>
            </a:pPr>
            <a:r>
              <a:rPr lang="ru-RU" sz="2400" dirty="0" smtClean="0">
                <a:solidFill>
                  <a:srgbClr val="006600"/>
                </a:solidFill>
                <a:latin typeface="Times New Roman" pitchFamily="18" charset="0"/>
                <a:cs typeface="Times New Roman" pitchFamily="18" charset="0"/>
              </a:rPr>
              <a:t>Вовлечь обучающихся в решение нравственных проблем.</a:t>
            </a:r>
          </a:p>
          <a:p>
            <a:pPr algn="just">
              <a:buFontTx/>
              <a:buChar char="-"/>
            </a:pPr>
            <a:r>
              <a:rPr lang="ru-RU" sz="2400" dirty="0" smtClean="0">
                <a:solidFill>
                  <a:srgbClr val="006600"/>
                </a:solidFill>
                <a:latin typeface="Times New Roman" pitchFamily="18" charset="0"/>
                <a:cs typeface="Times New Roman" pitchFamily="18" charset="0"/>
              </a:rPr>
              <a:t> Формирование личности в реализации творческих способностей.</a:t>
            </a:r>
          </a:p>
          <a:p>
            <a:pPr algn="just"/>
            <a:r>
              <a:rPr lang="ru-RU" sz="2800" b="1" i="1" dirty="0" smtClean="0">
                <a:solidFill>
                  <a:srgbClr val="006600"/>
                </a:solidFill>
                <a:latin typeface="Times New Roman" pitchFamily="18" charset="0"/>
                <a:cs typeface="Times New Roman" pitchFamily="18" charset="0"/>
              </a:rPr>
              <a:t>Задача урока: </a:t>
            </a:r>
          </a:p>
          <a:p>
            <a:pPr algn="just"/>
            <a:r>
              <a:rPr lang="ru-RU" sz="2400" dirty="0" smtClean="0">
                <a:solidFill>
                  <a:srgbClr val="006600"/>
                </a:solidFill>
                <a:latin typeface="Times New Roman" pitchFamily="18" charset="0"/>
                <a:cs typeface="Times New Roman" pitchFamily="18" charset="0"/>
              </a:rPr>
              <a:t>- Организовать анализ художественного текста так, чтобы обучающийся понял глубину и сложность чеховского стиля, сквозь призму творческого и логического мышления.</a:t>
            </a:r>
            <a:endParaRPr lang="ru-RU" sz="2400" dirty="0">
              <a:solidFill>
                <a:srgbClr val="0066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4282" y="214290"/>
            <a:ext cx="8715436" cy="3539430"/>
          </a:xfrm>
          <a:prstGeom prst="rect">
            <a:avLst/>
          </a:prstGeom>
        </p:spPr>
        <p:txBody>
          <a:bodyPr wrap="square">
            <a:spAutoFit/>
          </a:bodyPr>
          <a:lstStyle/>
          <a:p>
            <a:pPr lvl="0" indent="450850" algn="just" fontAlgn="base">
              <a:spcBef>
                <a:spcPct val="0"/>
              </a:spcBef>
              <a:spcAft>
                <a:spcPct val="0"/>
              </a:spcAft>
            </a:pPr>
            <a:r>
              <a:rPr lang="ru-RU" sz="2400" dirty="0" smtClean="0">
                <a:latin typeface="Times New Roman" pitchFamily="18" charset="0"/>
                <a:ea typeface="Calibri" pitchFamily="34" charset="0"/>
                <a:cs typeface="Times New Roman" pitchFamily="18" charset="0"/>
              </a:rPr>
              <a:t>Иван Иванович рассказывает о мечтах своего брата: </a:t>
            </a:r>
            <a:r>
              <a:rPr lang="ru-RU" sz="2400" dirty="0" smtClean="0">
                <a:latin typeface="Calibri"/>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Брат мой Николай, сидя у себя в канцелярии, мечтал о том, как он будет есть свои собственные щи, от которых идет такой вкусный запах по всему двору, есть на зеленой травке, спать на солнышке, сидеть по целым часам за воротами на лавочке и глядеть на поле и лес</a:t>
            </a:r>
            <a:r>
              <a:rPr lang="ru-RU" sz="2400" dirty="0" smtClean="0">
                <a:latin typeface="Calibri"/>
                <a:ea typeface="Calibri" pitchFamily="34" charset="0"/>
                <a:cs typeface="Times New Roman" pitchFamily="18" charset="0"/>
              </a:rPr>
              <a:t>»</a:t>
            </a:r>
            <a:r>
              <a:rPr lang="ru-RU" sz="2400" dirty="0" smtClean="0">
                <a:latin typeface="Times New Roman" pitchFamily="18" charset="0"/>
                <a:ea typeface="Calibri" pitchFamily="34" charset="0"/>
                <a:cs typeface="Times New Roman" pitchFamily="18" charset="0"/>
              </a:rPr>
              <a:t>. </a:t>
            </a:r>
          </a:p>
          <a:p>
            <a:pPr lvl="0" indent="450850" algn="just" fontAlgn="base">
              <a:spcBef>
                <a:spcPct val="0"/>
              </a:spcBef>
              <a:spcAft>
                <a:spcPct val="0"/>
              </a:spcAft>
            </a:pPr>
            <a:r>
              <a:rPr lang="ru-RU" sz="2400" dirty="0" smtClean="0">
                <a:latin typeface="Times New Roman" pitchFamily="18" charset="0"/>
                <a:ea typeface="Calibri" pitchFamily="34" charset="0"/>
                <a:cs typeface="Times New Roman" pitchFamily="18" charset="0"/>
              </a:rPr>
              <a:t> И во всех мечтах обязательно присутствовал крыжовник.  </a:t>
            </a:r>
          </a:p>
          <a:p>
            <a:pPr lvl="0" indent="450850" algn="just" fontAlgn="base">
              <a:spcBef>
                <a:spcPct val="0"/>
              </a:spcBef>
              <a:spcAft>
                <a:spcPct val="0"/>
              </a:spcAft>
              <a:buFontTx/>
              <a:buChar char="-"/>
            </a:pPr>
            <a:r>
              <a:rPr lang="ru-RU" sz="2800" i="1" dirty="0" smtClean="0">
                <a:solidFill>
                  <a:srgbClr val="C00000"/>
                </a:solidFill>
                <a:latin typeface="Times New Roman" pitchFamily="18" charset="0"/>
                <a:ea typeface="Calibri" pitchFamily="34" charset="0"/>
                <a:cs typeface="Times New Roman" pitchFamily="18" charset="0"/>
              </a:rPr>
              <a:t>Что же предосудительного  в таких мечтах? </a:t>
            </a:r>
          </a:p>
          <a:p>
            <a:pPr lvl="0" indent="450850" algn="just" fontAlgn="base">
              <a:spcBef>
                <a:spcPct val="0"/>
              </a:spcBef>
              <a:spcAft>
                <a:spcPct val="0"/>
              </a:spcAft>
              <a:buFontTx/>
              <a:buChar char="-"/>
            </a:pPr>
            <a:r>
              <a:rPr lang="ru-RU" sz="2800" i="1" dirty="0" smtClean="0">
                <a:solidFill>
                  <a:srgbClr val="C00000"/>
                </a:solidFill>
                <a:latin typeface="Times New Roman" pitchFamily="18" charset="0"/>
                <a:ea typeface="Calibri" pitchFamily="34" charset="0"/>
                <a:cs typeface="Times New Roman" pitchFamily="18" charset="0"/>
              </a:rPr>
              <a:t>Как к ним относится сам автор?</a:t>
            </a:r>
            <a:endParaRPr lang="ru-RU" sz="2800" i="1" dirty="0" smtClean="0">
              <a:solidFill>
                <a:srgbClr val="C00000"/>
              </a:solidFill>
              <a:latin typeface="Arial" pitchFamily="34" charset="0"/>
              <a:cs typeface="Arial" pitchFamily="34" charset="0"/>
            </a:endParaRPr>
          </a:p>
        </p:txBody>
      </p:sp>
      <p:pic>
        <p:nvPicPr>
          <p:cNvPr id="4" name="Рисунок 3" descr="s12m.jpg"/>
          <p:cNvPicPr>
            <a:picLocks noChangeAspect="1"/>
          </p:cNvPicPr>
          <p:nvPr/>
        </p:nvPicPr>
        <p:blipFill>
          <a:blip r:embed="rId2"/>
          <a:stretch>
            <a:fillRect/>
          </a:stretch>
        </p:blipFill>
        <p:spPr>
          <a:xfrm>
            <a:off x="2071670" y="3714752"/>
            <a:ext cx="5143536" cy="294322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214282" y="285728"/>
            <a:ext cx="4500594"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1638" algn="just" defTabSz="914400" rtl="0" eaLnBrk="1" fontAlgn="base" latinLnBrk="0" hangingPunct="1">
              <a:lnSpc>
                <a:spcPct val="100000"/>
              </a:lnSpc>
              <a:spcBef>
                <a:spcPct val="0"/>
              </a:spcBef>
              <a:spcAft>
                <a:spcPct val="0"/>
              </a:spcAft>
              <a:buClrTx/>
              <a:buSzTx/>
              <a:buFontTx/>
              <a:buNone/>
              <a:tabLst/>
            </a:pPr>
            <a:r>
              <a:rPr kumimoji="0" lang="ru-RU" sz="2200" b="0" i="1" u="none" strike="noStrike" cap="none" normalizeH="0" baseline="0" dirty="0" smtClean="0">
                <a:ln>
                  <a:noFill/>
                </a:ln>
                <a:solidFill>
                  <a:srgbClr val="006600"/>
                </a:solidFill>
                <a:latin typeface="Times New Roman" pitchFamily="18" charset="0"/>
                <a:ea typeface="Calibri" pitchFamily="34" charset="0"/>
                <a:cs typeface="Times New Roman" pitchFamily="18" charset="0"/>
              </a:rPr>
              <a:t>В мечте о собственном крыжовнике нет, конечно, ничего предосудительного. Но если эта мечта превращается в футляр, которым </a:t>
            </a:r>
            <a:r>
              <a:rPr kumimoji="0" lang="ru-RU" sz="2200" b="0" i="1" u="sng" strike="noStrike" cap="none" normalizeH="0" baseline="0" dirty="0" smtClean="0">
                <a:ln>
                  <a:noFill/>
                </a:ln>
                <a:solidFill>
                  <a:srgbClr val="006600"/>
                </a:solidFill>
                <a:latin typeface="Times New Roman" pitchFamily="18" charset="0"/>
                <a:ea typeface="Calibri" pitchFamily="34" charset="0"/>
                <a:cs typeface="Times New Roman" pitchFamily="18" charset="0"/>
              </a:rPr>
              <a:t>человек</a:t>
            </a:r>
            <a:r>
              <a:rPr kumimoji="0" lang="ru-RU" sz="2200" b="0" i="1" u="none" strike="noStrike" cap="none" normalizeH="0" baseline="0" dirty="0" smtClean="0">
                <a:ln>
                  <a:noFill/>
                </a:ln>
                <a:solidFill>
                  <a:srgbClr val="006600"/>
                </a:solidFill>
                <a:latin typeface="Times New Roman" pitchFamily="18" charset="0"/>
                <a:ea typeface="Calibri" pitchFamily="34" charset="0"/>
                <a:cs typeface="Times New Roman" pitchFamily="18" charset="0"/>
              </a:rPr>
              <a:t> отгораживается (</a:t>
            </a:r>
            <a:r>
              <a:rPr kumimoji="0" lang="ru-RU" sz="2200" b="0" i="1" u="none" strike="noStrike" cap="none" normalizeH="0" baseline="0" dirty="0" smtClean="0">
                <a:ln>
                  <a:noFill/>
                </a:ln>
                <a:solidFill>
                  <a:srgbClr val="006600"/>
                </a:solidFill>
                <a:latin typeface="Calibri"/>
                <a:ea typeface="Calibri" pitchFamily="34" charset="0"/>
                <a:cs typeface="Times New Roman" pitchFamily="18" charset="0"/>
              </a:rPr>
              <a:t>«</a:t>
            </a:r>
            <a:r>
              <a:rPr kumimoji="0" lang="ru-RU" sz="2200" b="0" i="1" u="none" strike="noStrike" cap="none" normalizeH="0" baseline="0" dirty="0" smtClean="0">
                <a:ln>
                  <a:noFill/>
                </a:ln>
                <a:solidFill>
                  <a:srgbClr val="006600"/>
                </a:solidFill>
                <a:latin typeface="Times New Roman" pitchFamily="18" charset="0"/>
                <a:ea typeface="Calibri" pitchFamily="34" charset="0"/>
                <a:cs typeface="Times New Roman" pitchFamily="18" charset="0"/>
              </a:rPr>
              <a:t>канавы, заборы, изгороди</a:t>
            </a:r>
            <a:r>
              <a:rPr kumimoji="0" lang="ru-RU" sz="2200" b="0" i="1" u="none" strike="noStrike" cap="none" normalizeH="0" baseline="0" dirty="0" smtClean="0">
                <a:ln>
                  <a:noFill/>
                </a:ln>
                <a:solidFill>
                  <a:srgbClr val="006600"/>
                </a:solidFill>
                <a:latin typeface="Calibri"/>
                <a:ea typeface="Calibri" pitchFamily="34" charset="0"/>
                <a:cs typeface="Times New Roman" pitchFamily="18" charset="0"/>
              </a:rPr>
              <a:t>»</a:t>
            </a:r>
            <a:r>
              <a:rPr kumimoji="0" lang="ru-RU" sz="2200" b="0" i="1" u="none" strike="noStrike" cap="none" normalizeH="0" baseline="0" dirty="0" smtClean="0">
                <a:ln>
                  <a:noFill/>
                </a:ln>
                <a:solidFill>
                  <a:srgbClr val="006600"/>
                </a:solidFill>
                <a:latin typeface="Times New Roman" pitchFamily="18" charset="0"/>
                <a:ea typeface="Calibri" pitchFamily="34" charset="0"/>
                <a:cs typeface="Times New Roman" pitchFamily="18" charset="0"/>
              </a:rPr>
              <a:t>) от горестей и радостей </a:t>
            </a:r>
            <a:r>
              <a:rPr kumimoji="0" lang="ru-RU" sz="2200" b="0" i="1" u="sng" strike="noStrike" cap="none" normalizeH="0" baseline="0" dirty="0" smtClean="0">
                <a:ln>
                  <a:noFill/>
                </a:ln>
                <a:solidFill>
                  <a:srgbClr val="006600"/>
                </a:solidFill>
                <a:latin typeface="Times New Roman" pitchFamily="18" charset="0"/>
                <a:ea typeface="Calibri" pitchFamily="34" charset="0"/>
                <a:cs typeface="Times New Roman" pitchFamily="18" charset="0"/>
              </a:rPr>
              <a:t>человеческих -</a:t>
            </a:r>
            <a:r>
              <a:rPr kumimoji="0" lang="ru-RU" sz="2200" b="0" i="1" u="sng" strike="noStrike" cap="none" normalizeH="0" dirty="0" smtClean="0">
                <a:ln>
                  <a:noFill/>
                </a:ln>
                <a:solidFill>
                  <a:srgbClr val="006600"/>
                </a:solidFill>
                <a:latin typeface="Times New Roman" pitchFamily="18" charset="0"/>
                <a:ea typeface="Calibri" pitchFamily="34" charset="0"/>
                <a:cs typeface="Times New Roman" pitchFamily="18" charset="0"/>
              </a:rPr>
              <a:t> </a:t>
            </a:r>
            <a:r>
              <a:rPr kumimoji="0" lang="ru-RU" sz="2200" b="0" i="1" u="none" strike="noStrike" cap="none" normalizeH="0" baseline="0" dirty="0" smtClean="0">
                <a:ln>
                  <a:noFill/>
                </a:ln>
                <a:solidFill>
                  <a:srgbClr val="006600"/>
                </a:solidFill>
                <a:latin typeface="Times New Roman" pitchFamily="18" charset="0"/>
                <a:ea typeface="Calibri" pitchFamily="34" charset="0"/>
                <a:cs typeface="Times New Roman" pitchFamily="18" charset="0"/>
              </a:rPr>
              <a:t> это губит прежде всего его самого. Такая жизнь достойна животного,</a:t>
            </a:r>
            <a:r>
              <a:rPr kumimoji="0" lang="ru-RU" sz="2200" b="0" i="1" u="none" strike="noStrike" cap="none" normalizeH="0" dirty="0" smtClean="0">
                <a:ln>
                  <a:noFill/>
                </a:ln>
                <a:solidFill>
                  <a:srgbClr val="006600"/>
                </a:solidFill>
                <a:latin typeface="Times New Roman" pitchFamily="18" charset="0"/>
                <a:ea typeface="Calibri" pitchFamily="34" charset="0"/>
                <a:cs typeface="Times New Roman" pitchFamily="18" charset="0"/>
              </a:rPr>
              <a:t> </a:t>
            </a:r>
            <a:r>
              <a:rPr kumimoji="0" lang="ru-RU" sz="2200" b="0" i="1" u="none" strike="noStrike" cap="none" normalizeH="0" baseline="0" dirty="0" smtClean="0">
                <a:ln>
                  <a:noFill/>
                </a:ln>
                <a:solidFill>
                  <a:srgbClr val="006600"/>
                </a:solidFill>
                <a:latin typeface="Times New Roman" pitchFamily="18" charset="0"/>
                <a:ea typeface="Calibri" pitchFamily="34" charset="0"/>
                <a:cs typeface="Times New Roman" pitchFamily="18" charset="0"/>
              </a:rPr>
              <a:t>но недостойна человека.  Счастье, источником которого является просто-напросто собственный крыжовник, оскорбительно для человека.  Иван Иванович, увидев  </a:t>
            </a:r>
            <a:r>
              <a:rPr kumimoji="0" lang="ru-RU" sz="2200" b="0" i="1" u="none" strike="noStrike" cap="none" normalizeH="0" baseline="0" dirty="0" smtClean="0">
                <a:ln>
                  <a:noFill/>
                </a:ln>
                <a:solidFill>
                  <a:srgbClr val="006600"/>
                </a:solidFill>
                <a:latin typeface="Calibri"/>
                <a:ea typeface="Calibri" pitchFamily="34" charset="0"/>
                <a:cs typeface="Times New Roman" pitchFamily="18" charset="0"/>
              </a:rPr>
              <a:t>«</a:t>
            </a:r>
            <a:r>
              <a:rPr kumimoji="0" lang="ru-RU" sz="2200" b="0" i="1" u="none" strike="noStrike" cap="none" normalizeH="0" baseline="0" dirty="0" smtClean="0">
                <a:ln>
                  <a:noFill/>
                </a:ln>
                <a:solidFill>
                  <a:srgbClr val="006600"/>
                </a:solidFill>
                <a:latin typeface="Times New Roman" pitchFamily="18" charset="0"/>
                <a:ea typeface="Calibri" pitchFamily="34" charset="0"/>
                <a:cs typeface="Times New Roman" pitchFamily="18" charset="0"/>
              </a:rPr>
              <a:t>нечеловеческое</a:t>
            </a:r>
            <a:r>
              <a:rPr kumimoji="0" lang="ru-RU" sz="2200" b="0" i="1" u="none" strike="noStrike" cap="none" normalizeH="0" baseline="0" dirty="0" smtClean="0">
                <a:ln>
                  <a:noFill/>
                </a:ln>
                <a:solidFill>
                  <a:srgbClr val="006600"/>
                </a:solidFill>
                <a:latin typeface="Calibri"/>
                <a:ea typeface="Calibri" pitchFamily="34" charset="0"/>
                <a:cs typeface="Times New Roman" pitchFamily="18" charset="0"/>
              </a:rPr>
              <a:t>»</a:t>
            </a:r>
            <a:r>
              <a:rPr kumimoji="0" lang="ru-RU" sz="2200" b="0" i="1" u="none" strike="noStrike" cap="none" normalizeH="0" baseline="0" dirty="0" smtClean="0">
                <a:ln>
                  <a:noFill/>
                </a:ln>
                <a:solidFill>
                  <a:srgbClr val="006600"/>
                </a:solidFill>
                <a:latin typeface="Times New Roman" pitchFamily="18" charset="0"/>
                <a:ea typeface="Calibri" pitchFamily="34" charset="0"/>
                <a:cs typeface="Times New Roman" pitchFamily="18" charset="0"/>
              </a:rPr>
              <a:t> счастье своего брата,  не смог у него оставаться</a:t>
            </a:r>
            <a:r>
              <a:rPr kumimoji="0" lang="ru-RU" sz="2200" b="0" i="1" u="none" strike="noStrike" cap="none" normalizeH="0" dirty="0" smtClean="0">
                <a:ln>
                  <a:noFill/>
                </a:ln>
                <a:solidFill>
                  <a:srgbClr val="006600"/>
                </a:solidFill>
                <a:latin typeface="Times New Roman" pitchFamily="18" charset="0"/>
                <a:ea typeface="Calibri" pitchFamily="34" charset="0"/>
                <a:cs typeface="Times New Roman" pitchFamily="18" charset="0"/>
              </a:rPr>
              <a:t> и </a:t>
            </a:r>
            <a:r>
              <a:rPr kumimoji="0" lang="ru-RU" sz="2200" b="0" i="1" u="none" strike="noStrike" cap="none" normalizeH="0" baseline="0" dirty="0" smtClean="0">
                <a:ln>
                  <a:noFill/>
                </a:ln>
                <a:solidFill>
                  <a:srgbClr val="006600"/>
                </a:solidFill>
                <a:latin typeface="Times New Roman" pitchFamily="18" charset="0"/>
                <a:ea typeface="Calibri" pitchFamily="34" charset="0"/>
                <a:cs typeface="Times New Roman" pitchFamily="18" charset="0"/>
              </a:rPr>
              <a:t>уехал рано утром.   </a:t>
            </a:r>
          </a:p>
        </p:txBody>
      </p:sp>
      <p:pic>
        <p:nvPicPr>
          <p:cNvPr id="3" name="Рисунок 2" descr="x_d52cc125.jpg"/>
          <p:cNvPicPr>
            <a:picLocks noChangeAspect="1"/>
          </p:cNvPicPr>
          <p:nvPr/>
        </p:nvPicPr>
        <p:blipFill>
          <a:blip r:embed="rId2"/>
          <a:stretch>
            <a:fillRect/>
          </a:stretch>
        </p:blipFill>
        <p:spPr>
          <a:xfrm>
            <a:off x="5000628" y="0"/>
            <a:ext cx="4143372" cy="68580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57818" y="571480"/>
            <a:ext cx="3286148" cy="1323439"/>
          </a:xfrm>
          <a:prstGeom prst="rect">
            <a:avLst/>
          </a:prstGeom>
        </p:spPr>
        <p:txBody>
          <a:bodyPr wrap="square">
            <a:spAutoFit/>
          </a:bodyPr>
          <a:lstStyle/>
          <a:p>
            <a:pPr lvl="0" indent="401638" algn="just" fontAlgn="base">
              <a:spcBef>
                <a:spcPct val="0"/>
              </a:spcBef>
              <a:spcAft>
                <a:spcPct val="0"/>
              </a:spcAft>
            </a:pPr>
            <a:r>
              <a:rPr lang="ru-RU" sz="2000" b="1" i="1" dirty="0" smtClean="0">
                <a:solidFill>
                  <a:srgbClr val="C00000"/>
                </a:solidFill>
                <a:latin typeface="Times New Roman" pitchFamily="18" charset="0"/>
                <a:ea typeface="Calibri" pitchFamily="34" charset="0"/>
                <a:cs typeface="Times New Roman" pitchFamily="18" charset="0"/>
              </a:rPr>
              <a:t>Можно ли  и нужно ли освобождать людей от этого футляра, в котором им так комфортно?</a:t>
            </a:r>
            <a:endParaRPr lang="ru-RU" sz="2000" b="1" i="1" dirty="0" smtClean="0">
              <a:solidFill>
                <a:srgbClr val="C00000"/>
              </a:solidFill>
              <a:latin typeface="Arial" pitchFamily="34" charset="0"/>
              <a:cs typeface="Arial" pitchFamily="34" charset="0"/>
            </a:endParaRPr>
          </a:p>
        </p:txBody>
      </p:sp>
      <p:sp>
        <p:nvSpPr>
          <p:cNvPr id="3" name="Прямоугольник 2"/>
          <p:cNvSpPr/>
          <p:nvPr/>
        </p:nvSpPr>
        <p:spPr>
          <a:xfrm>
            <a:off x="785786" y="714356"/>
            <a:ext cx="3500462" cy="1938992"/>
          </a:xfrm>
          <a:prstGeom prst="rect">
            <a:avLst/>
          </a:prstGeom>
        </p:spPr>
        <p:txBody>
          <a:bodyPr wrap="square">
            <a:spAutoFit/>
          </a:bodyPr>
          <a:lstStyle/>
          <a:p>
            <a:pPr lvl="0" indent="401638" algn="just" fontAlgn="base">
              <a:spcBef>
                <a:spcPct val="0"/>
              </a:spcBef>
              <a:spcAft>
                <a:spcPct val="0"/>
              </a:spcAft>
            </a:pPr>
            <a:r>
              <a:rPr lang="ru-RU" sz="2000" b="1" i="1" dirty="0" smtClean="0">
                <a:solidFill>
                  <a:srgbClr val="C00000"/>
                </a:solidFill>
                <a:latin typeface="Times New Roman" pitchFamily="18" charset="0"/>
                <a:ea typeface="Calibri" pitchFamily="34" charset="0"/>
                <a:cs typeface="Times New Roman" pitchFamily="18" charset="0"/>
              </a:rPr>
              <a:t>Но куда деваться, если  таких людей, спокойно процветающих в собственном футляре, равнодушных к чужому горю,  </a:t>
            </a:r>
            <a:r>
              <a:rPr lang="ru-RU" sz="2000" b="1" i="1" dirty="0" smtClean="0">
                <a:solidFill>
                  <a:srgbClr val="C00000"/>
                </a:solidFill>
                <a:latin typeface="Calibri"/>
                <a:ea typeface="Calibri" pitchFamily="34" charset="0"/>
                <a:cs typeface="Times New Roman" pitchFamily="18" charset="0"/>
              </a:rPr>
              <a:t>–</a:t>
            </a:r>
            <a:r>
              <a:rPr lang="ru-RU" sz="2000" b="1" i="1" dirty="0" smtClean="0">
                <a:solidFill>
                  <a:srgbClr val="C00000"/>
                </a:solidFill>
                <a:latin typeface="Times New Roman" pitchFamily="18" charset="0"/>
                <a:ea typeface="Calibri" pitchFamily="34" charset="0"/>
                <a:cs typeface="Times New Roman" pitchFamily="18" charset="0"/>
              </a:rPr>
              <a:t> большинство? </a:t>
            </a:r>
          </a:p>
        </p:txBody>
      </p:sp>
      <p:pic>
        <p:nvPicPr>
          <p:cNvPr id="4" name="Рисунок 3" descr="x_e079c8cc.jpg"/>
          <p:cNvPicPr>
            <a:picLocks noChangeAspect="1"/>
          </p:cNvPicPr>
          <p:nvPr/>
        </p:nvPicPr>
        <p:blipFill>
          <a:blip r:embed="rId2"/>
          <a:stretch>
            <a:fillRect/>
          </a:stretch>
        </p:blipFill>
        <p:spPr>
          <a:xfrm>
            <a:off x="5857884" y="2000240"/>
            <a:ext cx="3124200" cy="4572000"/>
          </a:xfrm>
          <a:prstGeom prst="rect">
            <a:avLst/>
          </a:prstGeom>
        </p:spPr>
      </p:pic>
      <p:pic>
        <p:nvPicPr>
          <p:cNvPr id="5" name="Рисунок 4" descr="-BZIfqIAam8.jpg"/>
          <p:cNvPicPr>
            <a:picLocks noChangeAspect="1"/>
          </p:cNvPicPr>
          <p:nvPr/>
        </p:nvPicPr>
        <p:blipFill>
          <a:blip r:embed="rId3"/>
          <a:stretch>
            <a:fillRect/>
          </a:stretch>
        </p:blipFill>
        <p:spPr>
          <a:xfrm>
            <a:off x="285720" y="2714620"/>
            <a:ext cx="3286148" cy="3286148"/>
          </a:xfrm>
          <a:prstGeom prst="rect">
            <a:avLst/>
          </a:prstGeom>
        </p:spPr>
      </p:pic>
      <p:pic>
        <p:nvPicPr>
          <p:cNvPr id="6" name="Picture 2" descr="http://i080.radikal.ru/0908/36/bcf0d472aed4.jpg">
            <a:hlinkClick r:id="rId4"/>
          </p:cNvPr>
          <p:cNvPicPr>
            <a:picLocks noChangeAspect="1" noChangeArrowheads="1"/>
          </p:cNvPicPr>
          <p:nvPr/>
        </p:nvPicPr>
        <p:blipFill>
          <a:blip r:embed="rId5"/>
          <a:srcRect/>
          <a:stretch>
            <a:fillRect/>
          </a:stretch>
        </p:blipFill>
        <p:spPr bwMode="auto">
          <a:xfrm rot="418060">
            <a:off x="3364979" y="2908392"/>
            <a:ext cx="2533650" cy="3810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1714488"/>
            <a:ext cx="4143404" cy="2800767"/>
          </a:xfrm>
          <a:prstGeom prst="rect">
            <a:avLst/>
          </a:prstGeom>
        </p:spPr>
        <p:txBody>
          <a:bodyPr wrap="square">
            <a:spAutoFit/>
          </a:bodyPr>
          <a:lstStyle/>
          <a:p>
            <a:pPr lvl="0" algn="ctr" fontAlgn="base">
              <a:spcBef>
                <a:spcPct val="0"/>
              </a:spcBef>
              <a:spcAft>
                <a:spcPct val="0"/>
              </a:spcAft>
              <a:tabLst>
                <a:tab pos="457200" algn="l"/>
              </a:tabLst>
            </a:pPr>
            <a:endParaRPr lang="ru-RU" b="1" dirty="0" smtClean="0">
              <a:solidFill>
                <a:schemeClr val="accent1">
                  <a:lumMod val="50000"/>
                </a:schemeClr>
              </a:solidFill>
              <a:latin typeface="Calibri"/>
              <a:ea typeface="Calibri" pitchFamily="34" charset="0"/>
              <a:cs typeface="Times New Roman" pitchFamily="18" charset="0"/>
            </a:endParaRPr>
          </a:p>
          <a:p>
            <a:pPr lvl="0" algn="ctr" fontAlgn="base">
              <a:spcBef>
                <a:spcPct val="0"/>
              </a:spcBef>
              <a:spcAft>
                <a:spcPct val="0"/>
              </a:spcAft>
              <a:tabLst>
                <a:tab pos="457200" algn="l"/>
              </a:tabLst>
            </a:pPr>
            <a:endParaRPr lang="ru-RU" b="1" dirty="0" smtClean="0">
              <a:solidFill>
                <a:schemeClr val="accent1">
                  <a:lumMod val="50000"/>
                </a:schemeClr>
              </a:solidFill>
              <a:latin typeface="Calibri"/>
              <a:ea typeface="Calibri" pitchFamily="34" charset="0"/>
              <a:cs typeface="Times New Roman" pitchFamily="18" charset="0"/>
            </a:endParaRPr>
          </a:p>
          <a:p>
            <a:pPr lvl="0" algn="ctr" fontAlgn="base">
              <a:spcBef>
                <a:spcPct val="0"/>
              </a:spcBef>
              <a:spcAft>
                <a:spcPct val="0"/>
              </a:spcAft>
              <a:tabLst>
                <a:tab pos="457200" algn="l"/>
              </a:tabLst>
            </a:pPr>
            <a:endParaRPr lang="ru-RU" sz="2800" b="1" dirty="0" smtClean="0">
              <a:solidFill>
                <a:schemeClr val="accent1">
                  <a:lumMod val="50000"/>
                </a:schemeClr>
              </a:solidFill>
              <a:latin typeface="Calibri"/>
              <a:ea typeface="Calibri" pitchFamily="34" charset="0"/>
              <a:cs typeface="Times New Roman" pitchFamily="18" charset="0"/>
            </a:endParaRPr>
          </a:p>
          <a:p>
            <a:pPr lvl="0" algn="ctr" fontAlgn="base">
              <a:spcBef>
                <a:spcPct val="0"/>
              </a:spcBef>
              <a:spcAft>
                <a:spcPct val="0"/>
              </a:spcAft>
              <a:tabLst>
                <a:tab pos="457200" algn="l"/>
              </a:tabLst>
            </a:pPr>
            <a:r>
              <a:rPr lang="ru-RU" sz="2800" b="1" i="1" dirty="0" smtClean="0">
                <a:solidFill>
                  <a:srgbClr val="FF0000"/>
                </a:solidFill>
                <a:latin typeface="Calibri"/>
                <a:ea typeface="Calibri" pitchFamily="34" charset="0"/>
                <a:cs typeface="Times New Roman" pitchFamily="18" charset="0"/>
              </a:rPr>
              <a:t>«</a:t>
            </a:r>
            <a:r>
              <a:rPr lang="ru-RU" sz="2800" b="1" i="1" dirty="0" smtClean="0">
                <a:solidFill>
                  <a:srgbClr val="FF0000"/>
                </a:solidFill>
                <a:latin typeface="Times New Roman" pitchFamily="18" charset="0"/>
                <a:ea typeface="Calibri" pitchFamily="34" charset="0"/>
                <a:cs typeface="Times New Roman" pitchFamily="18" charset="0"/>
              </a:rPr>
              <a:t>О любви</a:t>
            </a:r>
            <a:r>
              <a:rPr lang="ru-RU" sz="2800" b="1" i="1" dirty="0" smtClean="0">
                <a:solidFill>
                  <a:srgbClr val="FF0000"/>
                </a:solidFill>
                <a:latin typeface="Calibri"/>
                <a:ea typeface="Calibri" pitchFamily="34" charset="0"/>
                <a:cs typeface="Times New Roman" pitchFamily="18" charset="0"/>
              </a:rPr>
              <a:t>»</a:t>
            </a:r>
            <a:endParaRPr lang="ru-RU" sz="2800" i="1" dirty="0" smtClean="0">
              <a:solidFill>
                <a:srgbClr val="FF0000"/>
              </a:solidFill>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ru-RU" sz="2800" i="1" dirty="0" smtClean="0">
                <a:solidFill>
                  <a:srgbClr val="FF0000"/>
                </a:solidFill>
                <a:latin typeface="Times New Roman" pitchFamily="18" charset="0"/>
                <a:ea typeface="Calibri" pitchFamily="34" charset="0"/>
                <a:cs typeface="Times New Roman" pitchFamily="18" charset="0"/>
              </a:rPr>
              <a:t>Представление обложки</a:t>
            </a:r>
            <a:endParaRPr lang="ru-RU" sz="2800" i="1" dirty="0" smtClean="0">
              <a:solidFill>
                <a:srgbClr val="FF0000"/>
              </a:solidFill>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ru-RU" sz="2800" i="1" dirty="0" smtClean="0">
                <a:solidFill>
                  <a:srgbClr val="FF0000"/>
                </a:solidFill>
                <a:latin typeface="Times New Roman" pitchFamily="18" charset="0"/>
                <a:ea typeface="Calibri" pitchFamily="34" charset="0"/>
                <a:cs typeface="Times New Roman" pitchFamily="18" charset="0"/>
              </a:rPr>
              <a:t>Аннотация</a:t>
            </a:r>
            <a:endParaRPr lang="ru-RU" sz="2800" i="1" dirty="0" smtClean="0">
              <a:solidFill>
                <a:srgbClr val="FF0000"/>
              </a:solidFill>
              <a:latin typeface="Arial" pitchFamily="34" charset="0"/>
              <a:cs typeface="Arial" pitchFamily="34" charset="0"/>
            </a:endParaRPr>
          </a:p>
          <a:p>
            <a:pPr lvl="0" eaLnBrk="0" fontAlgn="base" hangingPunct="0">
              <a:spcBef>
                <a:spcPct val="0"/>
              </a:spcBef>
              <a:spcAft>
                <a:spcPct val="0"/>
              </a:spcAft>
              <a:buFontTx/>
              <a:buChar char="•"/>
              <a:tabLst>
                <a:tab pos="457200" algn="l"/>
              </a:tabLst>
            </a:pPr>
            <a:r>
              <a:rPr lang="ru-RU" sz="2800" i="1" dirty="0" smtClean="0">
                <a:solidFill>
                  <a:srgbClr val="FF0000"/>
                </a:solidFill>
                <a:latin typeface="Times New Roman" pitchFamily="18" charset="0"/>
                <a:ea typeface="Calibri" pitchFamily="34" charset="0"/>
                <a:cs typeface="Times New Roman" pitchFamily="18" charset="0"/>
              </a:rPr>
              <a:t>Обсуждение</a:t>
            </a:r>
            <a:endParaRPr lang="ru-RU" sz="2800" i="1" dirty="0" smtClean="0">
              <a:solidFill>
                <a:srgbClr val="FF0000"/>
              </a:solidFill>
              <a:latin typeface="Arial" pitchFamily="34" charset="0"/>
              <a:cs typeface="Arial" pitchFamily="34" charset="0"/>
            </a:endParaRPr>
          </a:p>
        </p:txBody>
      </p:sp>
      <p:pic>
        <p:nvPicPr>
          <p:cNvPr id="3" name="Рисунок 2" descr="IMG_6040.JPG"/>
          <p:cNvPicPr>
            <a:picLocks noChangeAspect="1"/>
          </p:cNvPicPr>
          <p:nvPr/>
        </p:nvPicPr>
        <p:blipFill>
          <a:blip r:embed="rId2" cstate="print"/>
          <a:stretch>
            <a:fillRect/>
          </a:stretch>
        </p:blipFill>
        <p:spPr>
          <a:xfrm>
            <a:off x="4356219" y="0"/>
            <a:ext cx="4787781" cy="68580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x_5d7fe91b.jpg"/>
          <p:cNvPicPr>
            <a:picLocks noChangeAspect="1"/>
          </p:cNvPicPr>
          <p:nvPr/>
        </p:nvPicPr>
        <p:blipFill>
          <a:blip r:embed="rId2"/>
          <a:stretch>
            <a:fillRect/>
          </a:stretch>
        </p:blipFill>
        <p:spPr>
          <a:xfrm>
            <a:off x="6429388" y="0"/>
            <a:ext cx="2714612" cy="4071942"/>
          </a:xfrm>
          <a:prstGeom prst="rect">
            <a:avLst/>
          </a:prstGeom>
        </p:spPr>
      </p:pic>
      <p:sp>
        <p:nvSpPr>
          <p:cNvPr id="5" name="Прямоугольник 4"/>
          <p:cNvSpPr/>
          <p:nvPr/>
        </p:nvSpPr>
        <p:spPr>
          <a:xfrm>
            <a:off x="214282" y="3214686"/>
            <a:ext cx="7786742" cy="3477875"/>
          </a:xfrm>
          <a:prstGeom prst="rect">
            <a:avLst/>
          </a:prstGeom>
        </p:spPr>
        <p:txBody>
          <a:bodyPr wrap="square">
            <a:spAutoFit/>
          </a:bodyPr>
          <a:lstStyle/>
          <a:p>
            <a:pPr lvl="0" indent="492125" algn="just" eaLnBrk="0" fontAlgn="base" hangingPunct="0">
              <a:spcBef>
                <a:spcPct val="0"/>
              </a:spcBef>
              <a:spcAft>
                <a:spcPct val="0"/>
              </a:spcAft>
              <a:buFontTx/>
              <a:buChar char="-"/>
            </a:pPr>
            <a:r>
              <a:rPr lang="ru-RU" sz="2000" i="1" dirty="0" smtClean="0">
                <a:solidFill>
                  <a:srgbClr val="7030A0"/>
                </a:solidFill>
                <a:latin typeface="Times New Roman" pitchFamily="18" charset="0"/>
                <a:ea typeface="Calibri" pitchFamily="34" charset="0"/>
                <a:cs typeface="Times New Roman" pitchFamily="18" charset="0"/>
              </a:rPr>
              <a:t>Почему поселился в имении Алехин? </a:t>
            </a:r>
          </a:p>
          <a:p>
            <a:pPr lvl="0" indent="492125" algn="just" eaLnBrk="0" fontAlgn="base" hangingPunct="0">
              <a:spcBef>
                <a:spcPct val="0"/>
              </a:spcBef>
              <a:spcAft>
                <a:spcPct val="0"/>
              </a:spcAft>
              <a:buFontTx/>
              <a:buChar char="-"/>
            </a:pPr>
            <a:endParaRPr lang="ru-RU" sz="2000" i="1" dirty="0" smtClean="0">
              <a:solidFill>
                <a:srgbClr val="7030A0"/>
              </a:solidFill>
              <a:latin typeface="Arial" pitchFamily="34" charset="0"/>
              <a:cs typeface="Arial" pitchFamily="34" charset="0"/>
            </a:endParaRPr>
          </a:p>
          <a:p>
            <a:pPr lvl="0" indent="492125" algn="just" eaLnBrk="0" fontAlgn="base" hangingPunct="0">
              <a:spcBef>
                <a:spcPct val="0"/>
              </a:spcBef>
              <a:spcAft>
                <a:spcPct val="0"/>
              </a:spcAft>
            </a:pPr>
            <a:r>
              <a:rPr lang="ru-RU" sz="2000" dirty="0" smtClean="0">
                <a:solidFill>
                  <a:srgbClr val="C00000"/>
                </a:solidFill>
                <a:latin typeface="Times New Roman" pitchFamily="18" charset="0"/>
                <a:ea typeface="Calibri" pitchFamily="34" charset="0"/>
                <a:cs typeface="Times New Roman" pitchFamily="18" charset="0"/>
              </a:rPr>
              <a:t>Как видим даже по одной детали, Алехин выгодно отличается от двух других героев.  Алехин сразу производит впечатление глубоко порядочного </a:t>
            </a:r>
            <a:r>
              <a:rPr lang="ru-RU" sz="2000" u="sng" dirty="0" smtClean="0">
                <a:solidFill>
                  <a:srgbClr val="C00000"/>
                </a:solidFill>
                <a:latin typeface="Times New Roman" pitchFamily="18" charset="0"/>
                <a:ea typeface="Calibri" pitchFamily="34" charset="0"/>
                <a:cs typeface="Times New Roman" pitchFamily="18" charset="0"/>
              </a:rPr>
              <a:t>человека</a:t>
            </a:r>
            <a:r>
              <a:rPr lang="ru-RU" sz="2000" dirty="0" smtClean="0">
                <a:solidFill>
                  <a:srgbClr val="C00000"/>
                </a:solidFill>
                <a:latin typeface="Times New Roman" pitchFamily="18" charset="0"/>
                <a:ea typeface="Calibri" pitchFamily="34" charset="0"/>
                <a:cs typeface="Times New Roman" pitchFamily="18" charset="0"/>
              </a:rPr>
              <a:t>.  То, как он выполнял сыновний долг, вызывает уважение. (Вспомним, кстати, что так же благородно поступил Николай Ростов в </a:t>
            </a:r>
            <a:r>
              <a:rPr lang="ru-RU" sz="2000" dirty="0" smtClean="0">
                <a:solidFill>
                  <a:srgbClr val="C00000"/>
                </a:solidFill>
                <a:latin typeface="Calibri"/>
                <a:ea typeface="Calibri" pitchFamily="34" charset="0"/>
                <a:cs typeface="Times New Roman" pitchFamily="18" charset="0"/>
              </a:rPr>
              <a:t>«</a:t>
            </a:r>
            <a:r>
              <a:rPr lang="ru-RU" sz="2000" dirty="0" smtClean="0">
                <a:solidFill>
                  <a:srgbClr val="C00000"/>
                </a:solidFill>
                <a:latin typeface="Times New Roman" pitchFamily="18" charset="0"/>
                <a:ea typeface="Calibri" pitchFamily="34" charset="0"/>
                <a:cs typeface="Times New Roman" pitchFamily="18" charset="0"/>
              </a:rPr>
              <a:t>Войне и мире</a:t>
            </a:r>
            <a:r>
              <a:rPr lang="ru-RU" sz="2000" dirty="0" smtClean="0">
                <a:solidFill>
                  <a:srgbClr val="C00000"/>
                </a:solidFill>
                <a:latin typeface="Calibri"/>
                <a:ea typeface="Calibri" pitchFamily="34" charset="0"/>
                <a:cs typeface="Times New Roman" pitchFamily="18" charset="0"/>
              </a:rPr>
              <a:t>»</a:t>
            </a:r>
            <a:r>
              <a:rPr lang="ru-RU" sz="2000" dirty="0" smtClean="0">
                <a:solidFill>
                  <a:srgbClr val="C00000"/>
                </a:solidFill>
                <a:latin typeface="Times New Roman" pitchFamily="18" charset="0"/>
                <a:ea typeface="Calibri" pitchFamily="34" charset="0"/>
                <a:cs typeface="Times New Roman" pitchFamily="18" charset="0"/>
              </a:rPr>
              <a:t>, а вот Евгений Онегин отказался от отцовского наследства, обремененного долгами).  </a:t>
            </a:r>
          </a:p>
          <a:p>
            <a:pPr lvl="0" indent="492125" algn="just" eaLnBrk="0" fontAlgn="base" hangingPunct="0">
              <a:spcBef>
                <a:spcPct val="0"/>
              </a:spcBef>
              <a:spcAft>
                <a:spcPct val="0"/>
              </a:spcAft>
            </a:pPr>
            <a:endParaRPr lang="ru-RU" sz="2000" dirty="0" smtClean="0">
              <a:solidFill>
                <a:srgbClr val="222222"/>
              </a:solidFill>
              <a:latin typeface="Times New Roman" pitchFamily="18" charset="0"/>
              <a:ea typeface="Calibri" pitchFamily="34" charset="0"/>
              <a:cs typeface="Times New Roman" pitchFamily="18" charset="0"/>
            </a:endParaRPr>
          </a:p>
          <a:p>
            <a:pPr lvl="0" indent="492125" algn="just" eaLnBrk="0" fontAlgn="base" hangingPunct="0">
              <a:spcBef>
                <a:spcPct val="0"/>
              </a:spcBef>
              <a:spcAft>
                <a:spcPct val="0"/>
              </a:spcAft>
            </a:pPr>
            <a:r>
              <a:rPr lang="ru-RU" sz="2000" i="1" dirty="0" smtClean="0">
                <a:solidFill>
                  <a:srgbClr val="7030A0"/>
                </a:solidFill>
                <a:latin typeface="Times New Roman" pitchFamily="18" charset="0"/>
                <a:ea typeface="Calibri" pitchFamily="34" charset="0"/>
                <a:cs typeface="Times New Roman" pitchFamily="18" charset="0"/>
              </a:rPr>
              <a:t>- Но долги давно выплачены, почему же Алехин все так же крутится, как белка в колесе,  в своем имении?</a:t>
            </a:r>
            <a:endParaRPr lang="ru-RU" sz="2000" i="1" dirty="0" smtClean="0">
              <a:solidFill>
                <a:srgbClr val="7030A0"/>
              </a:solidFill>
              <a:latin typeface="Arial" pitchFamily="34" charset="0"/>
              <a:cs typeface="Arial" pitchFamily="34" charset="0"/>
            </a:endParaRPr>
          </a:p>
        </p:txBody>
      </p:sp>
      <p:sp>
        <p:nvSpPr>
          <p:cNvPr id="6" name="Прямоугольник 5"/>
          <p:cNvSpPr/>
          <p:nvPr/>
        </p:nvSpPr>
        <p:spPr>
          <a:xfrm>
            <a:off x="428596" y="428604"/>
            <a:ext cx="7000924" cy="2554545"/>
          </a:xfrm>
          <a:prstGeom prst="rect">
            <a:avLst/>
          </a:prstGeom>
        </p:spPr>
        <p:txBody>
          <a:bodyPr wrap="square">
            <a:spAutoFit/>
          </a:bodyPr>
          <a:lstStyle/>
          <a:p>
            <a:pPr lvl="0" indent="263525" algn="just" fontAlgn="base">
              <a:spcBef>
                <a:spcPct val="0"/>
              </a:spcBef>
              <a:spcAft>
                <a:spcPct val="0"/>
              </a:spcAft>
            </a:pPr>
            <a:r>
              <a:rPr lang="ru-RU" sz="2000" dirty="0" smtClean="0">
                <a:solidFill>
                  <a:srgbClr val="C00000"/>
                </a:solidFill>
                <a:latin typeface="Times New Roman" pitchFamily="18" charset="0"/>
                <a:ea typeface="Calibri" pitchFamily="34" charset="0"/>
                <a:cs typeface="Times New Roman" pitchFamily="18" charset="0"/>
              </a:rPr>
              <a:t>Беликов, Николай Иванович, Алехин</a:t>
            </a:r>
            <a:r>
              <a:rPr lang="ru-RU" sz="2000" dirty="0" smtClean="0">
                <a:solidFill>
                  <a:srgbClr val="C00000"/>
                </a:solidFill>
                <a:latin typeface="Calibri"/>
                <a:ea typeface="Calibri" pitchFamily="34" charset="0"/>
                <a:cs typeface="Times New Roman" pitchFamily="18" charset="0"/>
              </a:rPr>
              <a:t>…</a:t>
            </a:r>
            <a:r>
              <a:rPr lang="ru-RU" sz="2000" dirty="0" smtClean="0">
                <a:solidFill>
                  <a:srgbClr val="C00000"/>
                </a:solidFill>
                <a:latin typeface="Times New Roman" pitchFamily="18" charset="0"/>
                <a:ea typeface="Calibri" pitchFamily="34" charset="0"/>
                <a:cs typeface="Times New Roman" pitchFamily="18" charset="0"/>
              </a:rPr>
              <a:t> </a:t>
            </a:r>
          </a:p>
          <a:p>
            <a:pPr lvl="0" indent="263525" algn="just" fontAlgn="base">
              <a:spcBef>
                <a:spcPct val="0"/>
              </a:spcBef>
              <a:spcAft>
                <a:spcPct val="0"/>
              </a:spcAft>
              <a:buFontTx/>
              <a:buChar char="-"/>
            </a:pPr>
            <a:r>
              <a:rPr lang="ru-RU" sz="2000" i="1" dirty="0" smtClean="0">
                <a:solidFill>
                  <a:srgbClr val="7030A0"/>
                </a:solidFill>
                <a:latin typeface="Times New Roman" pitchFamily="18" charset="0"/>
                <a:ea typeface="Calibri" pitchFamily="34" charset="0"/>
                <a:cs typeface="Times New Roman" pitchFamily="18" charset="0"/>
              </a:rPr>
              <a:t>Что отличает последнего от двух предыдущих героев? Найдем ключевую деталь.</a:t>
            </a:r>
            <a:endParaRPr lang="ru-RU" sz="2000" i="1" dirty="0" smtClean="0">
              <a:solidFill>
                <a:srgbClr val="7030A0"/>
              </a:solidFill>
              <a:latin typeface="Arial" pitchFamily="34" charset="0"/>
              <a:cs typeface="Arial" pitchFamily="34" charset="0"/>
            </a:endParaRPr>
          </a:p>
          <a:p>
            <a:pPr lvl="0" indent="492125" algn="just" eaLnBrk="0" fontAlgn="base" hangingPunct="0">
              <a:spcBef>
                <a:spcPct val="0"/>
              </a:spcBef>
              <a:spcAft>
                <a:spcPct val="0"/>
              </a:spcAft>
            </a:pPr>
            <a:r>
              <a:rPr lang="ru-RU" sz="2000" dirty="0" smtClean="0">
                <a:solidFill>
                  <a:srgbClr val="C00000"/>
                </a:solidFill>
                <a:latin typeface="Times New Roman" pitchFamily="18" charset="0"/>
                <a:ea typeface="Calibri" pitchFamily="34" charset="0"/>
                <a:cs typeface="Times New Roman" pitchFamily="18" charset="0"/>
              </a:rPr>
              <a:t>Про Алехина сказано, что это человек с добрыми, умными глазами. </a:t>
            </a:r>
          </a:p>
          <a:p>
            <a:pPr lvl="0" indent="492125" algn="just" eaLnBrk="0" fontAlgn="base" hangingPunct="0">
              <a:spcBef>
                <a:spcPct val="0"/>
              </a:spcBef>
              <a:spcAft>
                <a:spcPct val="0"/>
              </a:spcAft>
              <a:buFontTx/>
              <a:buChar char="-"/>
            </a:pPr>
            <a:r>
              <a:rPr lang="ru-RU" sz="2000" i="1" dirty="0" smtClean="0">
                <a:solidFill>
                  <a:srgbClr val="7030A0"/>
                </a:solidFill>
                <a:latin typeface="Times New Roman" pitchFamily="18" charset="0"/>
                <a:ea typeface="Calibri" pitchFamily="34" charset="0"/>
                <a:cs typeface="Times New Roman" pitchFamily="18" charset="0"/>
              </a:rPr>
              <a:t>Что мы узнали о глазах Беликова?</a:t>
            </a:r>
          </a:p>
          <a:p>
            <a:pPr lvl="0" indent="492125" algn="just" eaLnBrk="0" fontAlgn="base" hangingPunct="0">
              <a:spcBef>
                <a:spcPct val="0"/>
              </a:spcBef>
              <a:spcAft>
                <a:spcPct val="0"/>
              </a:spcAft>
            </a:pPr>
            <a:r>
              <a:rPr lang="ru-RU" sz="2000" dirty="0" smtClean="0">
                <a:solidFill>
                  <a:srgbClr val="C00000"/>
                </a:solidFill>
                <a:latin typeface="Times New Roman" pitchFamily="18" charset="0"/>
                <a:ea typeface="Calibri" pitchFamily="34" charset="0"/>
                <a:cs typeface="Times New Roman" pitchFamily="18" charset="0"/>
              </a:rPr>
              <a:t>Для Николая Ивановича имение с собственным крыжовником </a:t>
            </a:r>
            <a:r>
              <a:rPr lang="ru-RU" sz="2000" dirty="0" smtClean="0">
                <a:solidFill>
                  <a:srgbClr val="C00000"/>
                </a:solidFill>
                <a:latin typeface="Calibri"/>
                <a:ea typeface="Calibri" pitchFamily="34" charset="0"/>
                <a:cs typeface="Times New Roman" pitchFamily="18" charset="0"/>
              </a:rPr>
              <a:t>–</a:t>
            </a:r>
            <a:r>
              <a:rPr lang="ru-RU" sz="2000" dirty="0" smtClean="0">
                <a:solidFill>
                  <a:srgbClr val="C00000"/>
                </a:solidFill>
                <a:latin typeface="Times New Roman" pitchFamily="18" charset="0"/>
                <a:ea typeface="Calibri" pitchFamily="34" charset="0"/>
                <a:cs typeface="Times New Roman" pitchFamily="18" charset="0"/>
              </a:rPr>
              <a:t> смысл жизни.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Pbr81U4m7uY.jpg"/>
          <p:cNvPicPr>
            <a:picLocks noChangeAspect="1"/>
          </p:cNvPicPr>
          <p:nvPr/>
        </p:nvPicPr>
        <p:blipFill>
          <a:blip r:embed="rId2"/>
          <a:stretch>
            <a:fillRect/>
          </a:stretch>
        </p:blipFill>
        <p:spPr>
          <a:xfrm>
            <a:off x="0" y="3571876"/>
            <a:ext cx="3286116" cy="3286124"/>
          </a:xfrm>
          <a:prstGeom prst="rect">
            <a:avLst/>
          </a:prstGeom>
        </p:spPr>
      </p:pic>
      <p:sp>
        <p:nvSpPr>
          <p:cNvPr id="3" name="Прямоугольник 2"/>
          <p:cNvSpPr/>
          <p:nvPr/>
        </p:nvSpPr>
        <p:spPr>
          <a:xfrm>
            <a:off x="642910" y="571480"/>
            <a:ext cx="8286808" cy="1323439"/>
          </a:xfrm>
          <a:prstGeom prst="rect">
            <a:avLst/>
          </a:prstGeom>
        </p:spPr>
        <p:txBody>
          <a:bodyPr wrap="square">
            <a:spAutoFit/>
          </a:bodyPr>
          <a:lstStyle/>
          <a:p>
            <a:pPr lvl="0" indent="179388" algn="just" fontAlgn="base">
              <a:spcBef>
                <a:spcPct val="0"/>
              </a:spcBef>
              <a:spcAft>
                <a:spcPct val="0"/>
              </a:spcAft>
            </a:pPr>
            <a:r>
              <a:rPr lang="ru-RU" sz="2000" dirty="0" smtClean="0">
                <a:solidFill>
                  <a:schemeClr val="accent6">
                    <a:lumMod val="75000"/>
                  </a:schemeClr>
                </a:solidFill>
                <a:latin typeface="Times New Roman" pitchFamily="18" charset="0"/>
                <a:cs typeface="Times New Roman" pitchFamily="18" charset="0"/>
              </a:rPr>
              <a:t>Кипучая хозяйственная деятельность стала для Алехина  невидимым футляром,  в котором он живет по инерции, не пытаясь выйти из этого круга. </a:t>
            </a:r>
          </a:p>
          <a:p>
            <a:pPr lvl="0" indent="179388" algn="just" fontAlgn="base">
              <a:spcBef>
                <a:spcPct val="0"/>
              </a:spcBef>
              <a:spcAft>
                <a:spcPct val="0"/>
              </a:spcAft>
            </a:pPr>
            <a:r>
              <a:rPr lang="ru-RU" sz="2000" i="1" dirty="0" smtClean="0">
                <a:solidFill>
                  <a:srgbClr val="0070C0"/>
                </a:solidFill>
                <a:latin typeface="Times New Roman" pitchFamily="18" charset="0"/>
                <a:cs typeface="Times New Roman" pitchFamily="18" charset="0"/>
              </a:rPr>
              <a:t>- А зачем? </a:t>
            </a:r>
          </a:p>
        </p:txBody>
      </p:sp>
      <p:sp>
        <p:nvSpPr>
          <p:cNvPr id="4" name="Прямоугольник 3"/>
          <p:cNvSpPr/>
          <p:nvPr/>
        </p:nvSpPr>
        <p:spPr>
          <a:xfrm>
            <a:off x="571472" y="1857364"/>
            <a:ext cx="8358246" cy="1908215"/>
          </a:xfrm>
          <a:prstGeom prst="rect">
            <a:avLst/>
          </a:prstGeom>
        </p:spPr>
        <p:txBody>
          <a:bodyPr wrap="square">
            <a:spAutoFit/>
          </a:bodyPr>
          <a:lstStyle/>
          <a:p>
            <a:pPr lvl="0" indent="179388" algn="just" fontAlgn="base">
              <a:spcBef>
                <a:spcPct val="0"/>
              </a:spcBef>
              <a:spcAft>
                <a:spcPct val="0"/>
              </a:spcAft>
            </a:pPr>
            <a:r>
              <a:rPr lang="ru-RU" sz="2000" dirty="0" smtClean="0">
                <a:solidFill>
                  <a:schemeClr val="accent6">
                    <a:lumMod val="75000"/>
                  </a:schemeClr>
                </a:solidFill>
                <a:latin typeface="Times New Roman" pitchFamily="18" charset="0"/>
                <a:cs typeface="Times New Roman" pitchFamily="18" charset="0"/>
              </a:rPr>
              <a:t> Внешне его жизнь выглядит вполне достойно.  А там, за пределами «беличьего колеса»,  столько проблем, сложностей, столько дорог…     Любовь  все же поставила его перед выбором. Но Алехин убедил себя, что ему некуда вести любимую женщину, он не может дать ей красивую, интересную жизнь, он ведь не артист, не художник, не герой. </a:t>
            </a:r>
          </a:p>
          <a:p>
            <a:pPr lvl="0" indent="179388" algn="just" fontAlgn="base">
              <a:spcBef>
                <a:spcPct val="0"/>
              </a:spcBef>
              <a:spcAft>
                <a:spcPct val="0"/>
              </a:spcAft>
            </a:pPr>
            <a:r>
              <a:rPr lang="ru-RU" dirty="0" smtClean="0">
                <a:latin typeface="Times New Roman" pitchFamily="18" charset="0"/>
                <a:cs typeface="Times New Roman" pitchFamily="18" charset="0"/>
              </a:rPr>
              <a:t> </a:t>
            </a:r>
          </a:p>
        </p:txBody>
      </p:sp>
      <p:pic>
        <p:nvPicPr>
          <p:cNvPr id="6" name="Рисунок 5" descr="x_7c817855.jpg"/>
          <p:cNvPicPr>
            <a:picLocks noChangeAspect="1"/>
          </p:cNvPicPr>
          <p:nvPr/>
        </p:nvPicPr>
        <p:blipFill>
          <a:blip r:embed="rId3"/>
          <a:stretch>
            <a:fillRect/>
          </a:stretch>
        </p:blipFill>
        <p:spPr>
          <a:xfrm>
            <a:off x="6929422" y="3566986"/>
            <a:ext cx="2214578" cy="3291014"/>
          </a:xfrm>
          <a:prstGeom prst="rect">
            <a:avLst/>
          </a:prstGeom>
        </p:spPr>
      </p:pic>
      <p:sp>
        <p:nvSpPr>
          <p:cNvPr id="7" name="Прямоугольник 6"/>
          <p:cNvSpPr/>
          <p:nvPr/>
        </p:nvSpPr>
        <p:spPr>
          <a:xfrm>
            <a:off x="3500430" y="3786190"/>
            <a:ext cx="4286280" cy="1938992"/>
          </a:xfrm>
          <a:prstGeom prst="rect">
            <a:avLst/>
          </a:prstGeom>
        </p:spPr>
        <p:txBody>
          <a:bodyPr wrap="square">
            <a:spAutoFit/>
          </a:bodyPr>
          <a:lstStyle/>
          <a:p>
            <a:pPr lvl="0" indent="179388" algn="ctr" fontAlgn="base">
              <a:spcBef>
                <a:spcPct val="0"/>
              </a:spcBef>
              <a:spcAft>
                <a:spcPct val="0"/>
              </a:spcAft>
              <a:buFontTx/>
              <a:buChar char="-"/>
            </a:pPr>
            <a:r>
              <a:rPr lang="ru-RU" sz="2400" i="1" dirty="0" smtClean="0">
                <a:solidFill>
                  <a:srgbClr val="0070C0"/>
                </a:solidFill>
                <a:latin typeface="Times New Roman" pitchFamily="18" charset="0"/>
                <a:cs typeface="Times New Roman" pitchFamily="18" charset="0"/>
              </a:rPr>
              <a:t>Убедительны ли  для читателя его оправдания?</a:t>
            </a:r>
          </a:p>
          <a:p>
            <a:pPr lvl="0" indent="179388" algn="ctr" fontAlgn="base">
              <a:spcBef>
                <a:spcPct val="0"/>
              </a:spcBef>
              <a:spcAft>
                <a:spcPct val="0"/>
              </a:spcAft>
            </a:pPr>
            <a:endParaRPr lang="ru-RU" sz="2400" i="1" dirty="0" smtClean="0">
              <a:solidFill>
                <a:srgbClr val="0070C0"/>
              </a:solidFill>
              <a:latin typeface="Times New Roman" pitchFamily="18" charset="0"/>
              <a:cs typeface="Times New Roman" pitchFamily="18" charset="0"/>
            </a:endParaRPr>
          </a:p>
          <a:p>
            <a:pPr lvl="0" indent="179388" algn="ctr" fontAlgn="base">
              <a:spcBef>
                <a:spcPct val="0"/>
              </a:spcBef>
              <a:spcAft>
                <a:spcPct val="0"/>
              </a:spcAft>
            </a:pPr>
            <a:r>
              <a:rPr lang="ru-RU" sz="2400" i="1" dirty="0" smtClean="0">
                <a:solidFill>
                  <a:srgbClr val="0070C0"/>
                </a:solidFill>
                <a:latin typeface="Times New Roman" pitchFamily="18" charset="0"/>
                <a:cs typeface="Times New Roman" pitchFamily="18" charset="0"/>
              </a:rPr>
              <a:t>- Действительно ли выхода не было? </a:t>
            </a:r>
            <a:endParaRPr lang="ru-RU" sz="2400" i="1" dirty="0" smtClean="0">
              <a:solidFill>
                <a:srgbClr val="0070C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142844" y="1"/>
            <a:ext cx="4714908"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l" defTabSz="914400" rtl="0" eaLnBrk="1" fontAlgn="base" latinLnBrk="0" hangingPunct="1">
              <a:lnSpc>
                <a:spcPct val="100000"/>
              </a:lnSpc>
              <a:spcBef>
                <a:spcPct val="0"/>
              </a:spcBef>
              <a:spcAft>
                <a:spcPct val="0"/>
              </a:spcAft>
              <a:buClrTx/>
              <a:buSzTx/>
              <a:buFontTx/>
              <a:buNone/>
              <a:tabLst/>
            </a:pPr>
            <a:r>
              <a:rPr kumimoji="0" lang="ru-RU" sz="2600" b="0" i="1" u="none" strike="noStrike" cap="none" normalizeH="0" baseline="0" dirty="0" smtClean="0">
                <a:ln>
                  <a:noFill/>
                </a:ln>
                <a:solidFill>
                  <a:srgbClr val="CC0099"/>
                </a:solidFill>
                <a:effectLst/>
                <a:latin typeface="Times New Roman" pitchFamily="18" charset="0"/>
                <a:cs typeface="Times New Roman" pitchFamily="18" charset="0"/>
              </a:rPr>
              <a:t>      Алехин побоялся выйти из своего футляра,  чтобы самому сделать свою жизнь яркой и интересной, побоялся взять на себя ответственность за другого человека. Анна Алексеевна уезжает. Не случайно появляется </a:t>
            </a:r>
            <a:r>
              <a:rPr kumimoji="0" lang="ru-RU" sz="2600" b="0" i="1" u="sng" strike="noStrike" cap="none" normalizeH="0" baseline="0" dirty="0" smtClean="0">
                <a:ln>
                  <a:noFill/>
                </a:ln>
                <a:solidFill>
                  <a:srgbClr val="CC0099"/>
                </a:solidFill>
                <a:effectLst/>
                <a:latin typeface="Times New Roman" pitchFamily="18" charset="0"/>
                <a:cs typeface="Times New Roman" pitchFamily="18" charset="0"/>
              </a:rPr>
              <a:t>мотив дороги.</a:t>
            </a:r>
            <a:r>
              <a:rPr kumimoji="0" lang="ru-RU" sz="2600" b="0" i="1" u="none" strike="noStrike" cap="none" normalizeH="0" baseline="0" dirty="0" smtClean="0">
                <a:ln>
                  <a:noFill/>
                </a:ln>
                <a:solidFill>
                  <a:srgbClr val="CC0099"/>
                </a:solidFill>
                <a:effectLst/>
                <a:latin typeface="Times New Roman" pitchFamily="18" charset="0"/>
                <a:cs typeface="Times New Roman" pitchFamily="18" charset="0"/>
              </a:rPr>
              <a:t> Любовь и была дорогой к другой жизни, но Алехин предпочел «вернуться в Софьино», то есть в свой футляр,</a:t>
            </a:r>
            <a:r>
              <a:rPr kumimoji="0" lang="ru-RU" sz="2600" b="0" i="1" u="none" strike="noStrike" cap="none" normalizeH="0" dirty="0" smtClean="0">
                <a:ln>
                  <a:noFill/>
                </a:ln>
                <a:solidFill>
                  <a:srgbClr val="CC0099"/>
                </a:solidFill>
                <a:effectLst/>
                <a:latin typeface="Times New Roman" pitchFamily="18" charset="0"/>
                <a:cs typeface="Times New Roman" pitchFamily="18" charset="0"/>
              </a:rPr>
              <a:t> при этом окончательно теряя свою человечность.</a:t>
            </a:r>
            <a:endParaRPr kumimoji="0" lang="ru-RU" sz="2600" b="0" i="1" u="none" strike="noStrike" cap="none" normalizeH="0" baseline="0" dirty="0" smtClean="0">
              <a:ln>
                <a:noFill/>
              </a:ln>
              <a:solidFill>
                <a:srgbClr val="CC0099"/>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Рисунок 5" descr="x_8f3bc620.jpg"/>
          <p:cNvPicPr>
            <a:picLocks noChangeAspect="1"/>
          </p:cNvPicPr>
          <p:nvPr/>
        </p:nvPicPr>
        <p:blipFill>
          <a:blip r:embed="rId2"/>
          <a:stretch>
            <a:fillRect/>
          </a:stretch>
        </p:blipFill>
        <p:spPr>
          <a:xfrm>
            <a:off x="5000628" y="0"/>
            <a:ext cx="4143372" cy="68580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214282" y="214290"/>
            <a:ext cx="8643998" cy="65864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Подведение итогов. </a:t>
            </a:r>
          </a:p>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3333FF"/>
                </a:solidFill>
                <a:effectLst/>
                <a:latin typeface="Times New Roman" pitchFamily="18" charset="0"/>
                <a:ea typeface="Calibri" pitchFamily="34" charset="0"/>
                <a:cs typeface="Times New Roman" pitchFamily="18" charset="0"/>
              </a:rPr>
              <a:t>- Итак, какую правду о человеке сказал Чехов в своих рассказах? </a:t>
            </a:r>
          </a:p>
          <a:p>
            <a:pPr marL="0" marR="0" lvl="0" indent="450850" algn="l" defTabSz="914400" rtl="0" eaLnBrk="1" fontAlgn="base" latinLnBrk="0" hangingPunct="1">
              <a:lnSpc>
                <a:spcPct val="100000"/>
              </a:lnSpc>
              <a:spcBef>
                <a:spcPct val="0"/>
              </a:spcBef>
              <a:spcAft>
                <a:spcPct val="0"/>
              </a:spcAft>
              <a:buClrTx/>
              <a:buSzTx/>
              <a:buFontTx/>
              <a:buChar char="-"/>
              <a:tabLst/>
            </a:pPr>
            <a:r>
              <a:rPr kumimoji="0" lang="ru-RU" sz="2400" b="1" i="1" u="none" strike="noStrike" cap="none" normalizeH="0" baseline="0" dirty="0" smtClean="0">
                <a:ln>
                  <a:noFill/>
                </a:ln>
                <a:solidFill>
                  <a:srgbClr val="3333FF"/>
                </a:solidFill>
                <a:effectLst/>
                <a:latin typeface="Times New Roman" pitchFamily="18" charset="0"/>
                <a:ea typeface="Calibri" pitchFamily="34" charset="0"/>
                <a:cs typeface="Times New Roman" pitchFamily="18" charset="0"/>
              </a:rPr>
              <a:t>Можно ли помочь человеку,  нравственно погибающему в своей футлярной жизни?</a:t>
            </a:r>
            <a:endParaRPr kumimoji="0" lang="ru-RU" sz="2400" b="0" i="1" u="none" strike="noStrike" cap="none" normalizeH="0" baseline="0" dirty="0" smtClean="0">
              <a:ln>
                <a:noFill/>
              </a:ln>
              <a:solidFill>
                <a:srgbClr val="3333FF"/>
              </a:solidFill>
              <a:effectLst/>
              <a:latin typeface="Arial" pitchFamily="34"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pPr>
            <a:r>
              <a:rPr kumimoji="0" lang="ru-RU" sz="2400" b="0" i="1" u="none" strike="noStrike" cap="none" normalizeH="0" baseline="0" dirty="0" smtClean="0">
                <a:ln>
                  <a:noFill/>
                </a:ln>
                <a:solidFill>
                  <a:srgbClr val="C00000"/>
                </a:solidFill>
                <a:effectLst/>
                <a:latin typeface="Times New Roman" pitchFamily="18" charset="0"/>
                <a:cs typeface="Times New Roman" pitchFamily="18" charset="0"/>
              </a:rPr>
              <a:t>  «Надо, чтобы за дверью каждого довольного, счастливого человека стоял кто-нибудь с молоточком и постоянно напоминал бы стуком, что есть несчастные, что как бы он ни был счастлив, жизнь рано или поздно покажет ему свои когти, стрясется беда — болезнь, бедность, потери, и его никто не увидит и не услышит, как теперь он не видит и не слышит других»,- говорит чеховский герой.</a:t>
            </a:r>
          </a:p>
          <a:p>
            <a:pPr marL="0" marR="0" lvl="0" indent="269875" algn="l" defTabSz="914400" rtl="0" eaLnBrk="0" fontAlgn="base" latinLnBrk="0" hangingPunct="0">
              <a:lnSpc>
                <a:spcPct val="100000"/>
              </a:lnSpc>
              <a:spcBef>
                <a:spcPct val="0"/>
              </a:spcBef>
              <a:spcAft>
                <a:spcPct val="0"/>
              </a:spcAft>
              <a:buClrTx/>
              <a:buSzTx/>
              <a:buFontTx/>
              <a:buNone/>
              <a:tabLst/>
            </a:pPr>
            <a:r>
              <a:rPr kumimoji="0" lang="ru-RU" sz="2200" b="0" i="1" u="none" strike="noStrike" cap="none" normalizeH="0" baseline="0" dirty="0" smtClean="0">
                <a:ln>
                  <a:noFill/>
                </a:ln>
                <a:solidFill>
                  <a:srgbClr val="C00000"/>
                </a:solidFill>
                <a:effectLst/>
                <a:latin typeface="Times New Roman" pitchFamily="18" charset="0"/>
                <a:cs typeface="Times New Roman" pitchFamily="18" charset="0"/>
              </a:rPr>
              <a:t>  </a:t>
            </a:r>
            <a:endParaRPr kumimoji="0" lang="ru-RU" sz="2200" b="0" i="1" u="none" strike="noStrike" cap="none" normalizeH="0" baseline="0" dirty="0" smtClean="0">
              <a:ln>
                <a:noFill/>
              </a:ln>
              <a:solidFill>
                <a:srgbClr val="C00000"/>
              </a:solidFill>
              <a:effectLst/>
              <a:latin typeface="Arial" pitchFamily="34" charset="0"/>
              <a:cs typeface="Arial" pitchFamily="34" charset="0"/>
            </a:endParaRPr>
          </a:p>
          <a:p>
            <a:pPr marL="0" marR="0" lvl="0" indent="269875"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C00000"/>
                </a:solidFill>
                <a:effectLst/>
                <a:latin typeface="Times New Roman" pitchFamily="18" charset="0"/>
                <a:cs typeface="Times New Roman" pitchFamily="18" charset="0"/>
              </a:rPr>
              <a:t>  Сам Чехов и был таким «человеком с молоточком», напоминающим о его ответственности за жизнь. </a:t>
            </a:r>
          </a:p>
          <a:p>
            <a:pPr marL="0" marR="0" lvl="0" indent="269875"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C00000"/>
                </a:solidFill>
                <a:effectLst/>
                <a:latin typeface="Times New Roman" pitchFamily="18" charset="0"/>
                <a:cs typeface="Times New Roman" pitchFamily="18" charset="0"/>
              </a:rPr>
              <a:t>Чехов сказал, что «жить в футляре» недостойно человека. </a:t>
            </a:r>
          </a:p>
          <a:p>
            <a:pPr marL="0" marR="0" lvl="0" indent="269875" algn="ctr"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C00000"/>
                </a:solidFill>
                <a:effectLst/>
                <a:latin typeface="Times New Roman" pitchFamily="18" charset="0"/>
                <a:cs typeface="Times New Roman" pitchFamily="18" charset="0"/>
              </a:rPr>
              <a:t>А вот как жить достойно – каждый  должен решить сам.</a:t>
            </a:r>
            <a:endParaRPr kumimoji="0" lang="ru-RU" sz="2400" b="0" i="0" u="none" strike="noStrike" cap="none" normalizeH="0" baseline="0" dirty="0" smtClean="0">
              <a:ln>
                <a:noFill/>
              </a:ln>
              <a:solidFill>
                <a:srgbClr val="C00000"/>
              </a:solidFill>
              <a:effectLst/>
              <a:latin typeface="Arial" pitchFamily="34" charset="0"/>
              <a:cs typeface="Arial" pitchFamily="34" charset="0"/>
            </a:endParaRPr>
          </a:p>
          <a:p>
            <a:pPr marL="0" marR="0" lvl="0" indent="269875"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3009">
                                            <p:txEl>
                                              <p:pRg st="3" end="3"/>
                                            </p:txEl>
                                          </p:spTgt>
                                        </p:tgtEl>
                                        <p:attrNameLst>
                                          <p:attrName>style.visibility</p:attrName>
                                        </p:attrNameLst>
                                      </p:cBhvr>
                                      <p:to>
                                        <p:strVal val="visible"/>
                                      </p:to>
                                    </p:set>
                                    <p:animEffect transition="in" filter="blinds(horizontal)">
                                      <p:cBhvr>
                                        <p:cTn id="7" dur="500"/>
                                        <p:tgtEl>
                                          <p:spTgt spid="43009">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3009">
                                            <p:txEl>
                                              <p:pRg st="4" end="4"/>
                                            </p:txEl>
                                          </p:spTgt>
                                        </p:tgtEl>
                                        <p:attrNameLst>
                                          <p:attrName>style.visibility</p:attrName>
                                        </p:attrNameLst>
                                      </p:cBhvr>
                                      <p:to>
                                        <p:strVal val="visible"/>
                                      </p:to>
                                    </p:set>
                                    <p:animEffect transition="in" filter="blinds(horizontal)">
                                      <p:cBhvr>
                                        <p:cTn id="10" dur="500"/>
                                        <p:tgtEl>
                                          <p:spTgt spid="43009">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43009">
                                            <p:txEl>
                                              <p:pRg st="5" end="5"/>
                                            </p:txEl>
                                          </p:spTgt>
                                        </p:tgtEl>
                                        <p:attrNameLst>
                                          <p:attrName>style.visibility</p:attrName>
                                        </p:attrNameLst>
                                      </p:cBhvr>
                                      <p:to>
                                        <p:strVal val="visible"/>
                                      </p:to>
                                    </p:set>
                                    <p:anim calcmode="lin" valueType="num">
                                      <p:cBhvr>
                                        <p:cTn id="15" dur="1000" fill="hold"/>
                                        <p:tgtEl>
                                          <p:spTgt spid="43009">
                                            <p:txEl>
                                              <p:pRg st="5" end="5"/>
                                            </p:txEl>
                                          </p:spTgt>
                                        </p:tgtEl>
                                        <p:attrNameLst>
                                          <p:attrName>ppt_w</p:attrName>
                                        </p:attrNameLst>
                                      </p:cBhvr>
                                      <p:tavLst>
                                        <p:tav tm="0">
                                          <p:val>
                                            <p:strVal val="#ppt_w+.3"/>
                                          </p:val>
                                        </p:tav>
                                        <p:tav tm="100000">
                                          <p:val>
                                            <p:strVal val="#ppt_w"/>
                                          </p:val>
                                        </p:tav>
                                      </p:tavLst>
                                    </p:anim>
                                    <p:anim calcmode="lin" valueType="num">
                                      <p:cBhvr>
                                        <p:cTn id="16" dur="1000" fill="hold"/>
                                        <p:tgtEl>
                                          <p:spTgt spid="43009">
                                            <p:txEl>
                                              <p:pRg st="5" end="5"/>
                                            </p:txEl>
                                          </p:spTgt>
                                        </p:tgtEl>
                                        <p:attrNameLst>
                                          <p:attrName>ppt_h</p:attrName>
                                        </p:attrNameLst>
                                      </p:cBhvr>
                                      <p:tavLst>
                                        <p:tav tm="0">
                                          <p:val>
                                            <p:strVal val="#ppt_h"/>
                                          </p:val>
                                        </p:tav>
                                        <p:tav tm="100000">
                                          <p:val>
                                            <p:strVal val="#ppt_h"/>
                                          </p:val>
                                        </p:tav>
                                      </p:tavLst>
                                    </p:anim>
                                    <p:animEffect transition="in" filter="fade">
                                      <p:cBhvr>
                                        <p:cTn id="17" dur="1000"/>
                                        <p:tgtEl>
                                          <p:spTgt spid="43009">
                                            <p:txEl>
                                              <p:pRg st="5" end="5"/>
                                            </p:txEl>
                                          </p:spTgt>
                                        </p:tgtEl>
                                      </p:cBhvr>
                                    </p:animEffect>
                                  </p:childTnLst>
                                </p:cTn>
                              </p:par>
                              <p:par>
                                <p:cTn id="18" presetID="50" presetClass="entr" presetSubtype="0" decel="100000" fill="hold" nodeType="withEffect">
                                  <p:stCondLst>
                                    <p:cond delay="0"/>
                                  </p:stCondLst>
                                  <p:childTnLst>
                                    <p:set>
                                      <p:cBhvr>
                                        <p:cTn id="19" dur="1" fill="hold">
                                          <p:stCondLst>
                                            <p:cond delay="0"/>
                                          </p:stCondLst>
                                        </p:cTn>
                                        <p:tgtEl>
                                          <p:spTgt spid="43009">
                                            <p:txEl>
                                              <p:pRg st="6" end="6"/>
                                            </p:txEl>
                                          </p:spTgt>
                                        </p:tgtEl>
                                        <p:attrNameLst>
                                          <p:attrName>style.visibility</p:attrName>
                                        </p:attrNameLst>
                                      </p:cBhvr>
                                      <p:to>
                                        <p:strVal val="visible"/>
                                      </p:to>
                                    </p:set>
                                    <p:anim calcmode="lin" valueType="num">
                                      <p:cBhvr>
                                        <p:cTn id="20" dur="1000" fill="hold"/>
                                        <p:tgtEl>
                                          <p:spTgt spid="43009">
                                            <p:txEl>
                                              <p:pRg st="6" end="6"/>
                                            </p:txEl>
                                          </p:spTgt>
                                        </p:tgtEl>
                                        <p:attrNameLst>
                                          <p:attrName>ppt_w</p:attrName>
                                        </p:attrNameLst>
                                      </p:cBhvr>
                                      <p:tavLst>
                                        <p:tav tm="0">
                                          <p:val>
                                            <p:strVal val="#ppt_w+.3"/>
                                          </p:val>
                                        </p:tav>
                                        <p:tav tm="100000">
                                          <p:val>
                                            <p:strVal val="#ppt_w"/>
                                          </p:val>
                                        </p:tav>
                                      </p:tavLst>
                                    </p:anim>
                                    <p:anim calcmode="lin" valueType="num">
                                      <p:cBhvr>
                                        <p:cTn id="21" dur="1000" fill="hold"/>
                                        <p:tgtEl>
                                          <p:spTgt spid="43009">
                                            <p:txEl>
                                              <p:pRg st="6" end="6"/>
                                            </p:txEl>
                                          </p:spTgt>
                                        </p:tgtEl>
                                        <p:attrNameLst>
                                          <p:attrName>ppt_h</p:attrName>
                                        </p:attrNameLst>
                                      </p:cBhvr>
                                      <p:tavLst>
                                        <p:tav tm="0">
                                          <p:val>
                                            <p:strVal val="#ppt_h"/>
                                          </p:val>
                                        </p:tav>
                                        <p:tav tm="100000">
                                          <p:val>
                                            <p:strVal val="#ppt_h"/>
                                          </p:val>
                                        </p:tav>
                                      </p:tavLst>
                                    </p:anim>
                                    <p:animEffect transition="in" filter="fade">
                                      <p:cBhvr>
                                        <p:cTn id="22" dur="1000"/>
                                        <p:tgtEl>
                                          <p:spTgt spid="43009">
                                            <p:txEl>
                                              <p:pRg st="6" end="6"/>
                                            </p:txEl>
                                          </p:spTgt>
                                        </p:tgtEl>
                                      </p:cBhvr>
                                    </p:animEffect>
                                  </p:childTnLst>
                                </p:cTn>
                              </p:par>
                              <p:par>
                                <p:cTn id="23" presetID="50" presetClass="entr" presetSubtype="0" decel="100000" fill="hold" nodeType="withEffect">
                                  <p:stCondLst>
                                    <p:cond delay="0"/>
                                  </p:stCondLst>
                                  <p:childTnLst>
                                    <p:set>
                                      <p:cBhvr>
                                        <p:cTn id="24" dur="1" fill="hold">
                                          <p:stCondLst>
                                            <p:cond delay="0"/>
                                          </p:stCondLst>
                                        </p:cTn>
                                        <p:tgtEl>
                                          <p:spTgt spid="43009">
                                            <p:txEl>
                                              <p:pRg st="7" end="7"/>
                                            </p:txEl>
                                          </p:spTgt>
                                        </p:tgtEl>
                                        <p:attrNameLst>
                                          <p:attrName>style.visibility</p:attrName>
                                        </p:attrNameLst>
                                      </p:cBhvr>
                                      <p:to>
                                        <p:strVal val="visible"/>
                                      </p:to>
                                    </p:set>
                                    <p:anim calcmode="lin" valueType="num">
                                      <p:cBhvr>
                                        <p:cTn id="25" dur="1000" fill="hold"/>
                                        <p:tgtEl>
                                          <p:spTgt spid="43009">
                                            <p:txEl>
                                              <p:pRg st="7" end="7"/>
                                            </p:txEl>
                                          </p:spTgt>
                                        </p:tgtEl>
                                        <p:attrNameLst>
                                          <p:attrName>ppt_w</p:attrName>
                                        </p:attrNameLst>
                                      </p:cBhvr>
                                      <p:tavLst>
                                        <p:tav tm="0">
                                          <p:val>
                                            <p:strVal val="#ppt_w+.3"/>
                                          </p:val>
                                        </p:tav>
                                        <p:tav tm="100000">
                                          <p:val>
                                            <p:strVal val="#ppt_w"/>
                                          </p:val>
                                        </p:tav>
                                      </p:tavLst>
                                    </p:anim>
                                    <p:anim calcmode="lin" valueType="num">
                                      <p:cBhvr>
                                        <p:cTn id="26" dur="1000" fill="hold"/>
                                        <p:tgtEl>
                                          <p:spTgt spid="43009">
                                            <p:txEl>
                                              <p:pRg st="7" end="7"/>
                                            </p:txEl>
                                          </p:spTgt>
                                        </p:tgtEl>
                                        <p:attrNameLst>
                                          <p:attrName>ppt_h</p:attrName>
                                        </p:attrNameLst>
                                      </p:cBhvr>
                                      <p:tavLst>
                                        <p:tav tm="0">
                                          <p:val>
                                            <p:strVal val="#ppt_h"/>
                                          </p:val>
                                        </p:tav>
                                        <p:tav tm="100000">
                                          <p:val>
                                            <p:strVal val="#ppt_h"/>
                                          </p:val>
                                        </p:tav>
                                      </p:tavLst>
                                    </p:anim>
                                    <p:animEffect transition="in" filter="fade">
                                      <p:cBhvr>
                                        <p:cTn id="27" dur="1000"/>
                                        <p:tgtEl>
                                          <p:spTgt spid="4300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472" y="571480"/>
            <a:ext cx="8072494" cy="5324535"/>
          </a:xfrm>
          <a:prstGeom prst="rect">
            <a:avLst/>
          </a:prstGeom>
          <a:noFill/>
        </p:spPr>
        <p:txBody>
          <a:bodyPr wrap="square" rtlCol="0">
            <a:spAutoFit/>
          </a:bodyPr>
          <a:lstStyle/>
          <a:p>
            <a:pPr algn="just"/>
            <a:r>
              <a:rPr lang="ru-RU" sz="2800" b="1" i="1" dirty="0" smtClean="0">
                <a:solidFill>
                  <a:srgbClr val="0070C0"/>
                </a:solidFill>
                <a:latin typeface="Times New Roman" pitchFamily="18" charset="0"/>
                <a:cs typeface="Times New Roman" pitchFamily="18" charset="0"/>
              </a:rPr>
              <a:t>Трилогия завершается, но не кончаются раздумья читателя о жизни и счастье, красоте и любви, робости и смелости. </a:t>
            </a:r>
          </a:p>
          <a:p>
            <a:pPr algn="just"/>
            <a:r>
              <a:rPr lang="ru-RU" sz="2800" b="1" i="1" dirty="0" smtClean="0">
                <a:solidFill>
                  <a:srgbClr val="0070C0"/>
                </a:solidFill>
                <a:latin typeface="Times New Roman" pitchFamily="18" charset="0"/>
                <a:cs typeface="Times New Roman" pitchFamily="18" charset="0"/>
              </a:rPr>
              <a:t>Выход есть, надо его искать, не отчаиваясь и не уставая. Поэтому автор завершает трилогию картиной счастливой радостной природы. Всем ходом повествования он убеждает нас в том, что перемены близки и неизбежны, но добиться их нелегко, что нельзя смиряться с пустотой, бесцельной жизнью, надо бороться за красоту, любовь, свободу, то есть быть человеком,</a:t>
            </a:r>
          </a:p>
          <a:p>
            <a:pPr algn="just"/>
            <a:r>
              <a:rPr lang="ru-RU" sz="2800" b="1" i="1" dirty="0" smtClean="0">
                <a:solidFill>
                  <a:srgbClr val="0070C0"/>
                </a:solidFill>
                <a:latin typeface="Times New Roman" pitchFamily="18" charset="0"/>
                <a:cs typeface="Times New Roman" pitchFamily="18" charset="0"/>
              </a:rPr>
              <a:t>               </a:t>
            </a:r>
            <a:r>
              <a:rPr lang="ru-RU" sz="3200" b="1" i="1" u="sng" dirty="0" smtClean="0">
                <a:solidFill>
                  <a:srgbClr val="0070C0"/>
                </a:solidFill>
                <a:latin typeface="Times New Roman" pitchFamily="18" charset="0"/>
                <a:cs typeface="Times New Roman" pitchFamily="18" charset="0"/>
              </a:rPr>
              <a:t>беречь в себе человека!</a:t>
            </a:r>
            <a:endParaRPr lang="ru-RU" sz="3200" b="1" i="1" u="sng"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rot="10800000" flipV="1">
            <a:off x="142844" y="63007"/>
            <a:ext cx="4500594" cy="71096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800" b="1" i="1" u="sng" strike="noStrike" cap="none" normalizeH="0" baseline="0" dirty="0" smtClean="0">
                <a:ln>
                  <a:noFill/>
                </a:ln>
                <a:solidFill>
                  <a:schemeClr val="accent6">
                    <a:lumMod val="75000"/>
                  </a:schemeClr>
                </a:solidFill>
                <a:effectLst/>
                <a:latin typeface="Times New Roman" pitchFamily="18" charset="0"/>
                <a:ea typeface="Calibri" pitchFamily="34" charset="0"/>
                <a:cs typeface="Times New Roman" pitchFamily="18" charset="0"/>
              </a:rPr>
              <a:t>Домашнее задание: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lang="ru-RU" sz="3200" b="1" i="1" dirty="0" smtClean="0">
                <a:solidFill>
                  <a:schemeClr val="accent6"/>
                </a:solidFill>
                <a:latin typeface="Times New Roman" pitchFamily="18" charset="0"/>
                <a:ea typeface="Calibri" pitchFamily="34" charset="0"/>
                <a:cs typeface="Times New Roman" pitchFamily="18" charset="0"/>
              </a:rPr>
              <a:t>Написать мини-сочинение </a:t>
            </a:r>
          </a:p>
          <a:p>
            <a:pPr marL="0" marR="0" lvl="0" indent="0" algn="just" defTabSz="914400" rtl="0" eaLnBrk="1" fontAlgn="base" latinLnBrk="0" hangingPunct="1">
              <a:lnSpc>
                <a:spcPct val="100000"/>
              </a:lnSpc>
              <a:spcBef>
                <a:spcPct val="0"/>
              </a:spcBef>
              <a:spcAft>
                <a:spcPct val="0"/>
              </a:spcAft>
              <a:buClrTx/>
              <a:buSzTx/>
              <a:buFontTx/>
              <a:buNone/>
              <a:tabLst/>
            </a:pPr>
            <a:r>
              <a:rPr lang="ru-RU" sz="3200" b="1" i="1" dirty="0" smtClean="0">
                <a:solidFill>
                  <a:schemeClr val="accent6"/>
                </a:solidFill>
                <a:latin typeface="Times New Roman" pitchFamily="18" charset="0"/>
                <a:ea typeface="Calibri" pitchFamily="34" charset="0"/>
                <a:cs typeface="Times New Roman" pitchFamily="18" charset="0"/>
              </a:rPr>
              <a:t>на тему (на выбор):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800" b="1" i="1" u="none" strike="noStrike" cap="none" normalizeH="0" baseline="0" dirty="0" smtClean="0">
              <a:ln>
                <a:noFill/>
              </a:ln>
              <a:solidFill>
                <a:schemeClr val="accent6"/>
              </a:solidFill>
              <a:effectLst/>
              <a:latin typeface="Times New Roman" pitchFamily="18" charset="0"/>
              <a:ea typeface="Calibri" pitchFamily="34" charset="0"/>
              <a:cs typeface="Times New Roman" pitchFamily="18" charset="0"/>
            </a:endParaRPr>
          </a:p>
          <a:p>
            <a:pPr marL="514350" marR="0" lvl="0" indent="-514350" algn="just" defTabSz="914400" rtl="0" eaLnBrk="1" fontAlgn="base" latinLnBrk="0" hangingPunct="1">
              <a:lnSpc>
                <a:spcPct val="100000"/>
              </a:lnSpc>
              <a:spcBef>
                <a:spcPct val="0"/>
              </a:spcBef>
              <a:spcAft>
                <a:spcPct val="0"/>
              </a:spcAft>
              <a:buClrTx/>
              <a:buSzTx/>
              <a:buFontTx/>
              <a:buAutoNum type="arabicPeriod"/>
              <a:tabLst/>
            </a:pPr>
            <a:r>
              <a:rPr kumimoji="0" lang="ru-RU" sz="3200" b="1" i="1" u="none" strike="noStrike" cap="none" normalizeH="0" baseline="0" dirty="0" smtClean="0">
                <a:ln>
                  <a:noFill/>
                </a:ln>
                <a:solidFill>
                  <a:schemeClr val="accent6"/>
                </a:solidFill>
                <a:effectLst/>
                <a:latin typeface="Times New Roman" pitchFamily="18" charset="0"/>
                <a:ea typeface="Calibri" pitchFamily="34" charset="0"/>
                <a:cs typeface="Times New Roman" pitchFamily="18" charset="0"/>
              </a:rPr>
              <a:t>Исчерпала ли себя тема</a:t>
            </a:r>
            <a:r>
              <a:rPr kumimoji="0" lang="ru-RU" sz="3200" b="1" i="1" u="none" strike="noStrike" cap="none" normalizeH="0" dirty="0" smtClean="0">
                <a:ln>
                  <a:noFill/>
                </a:ln>
                <a:solidFill>
                  <a:schemeClr val="accent6"/>
                </a:solidFill>
                <a:effectLst/>
                <a:latin typeface="Times New Roman" pitchFamily="18" charset="0"/>
                <a:ea typeface="Calibri" pitchFamily="34" charset="0"/>
                <a:cs typeface="Times New Roman" pitchFamily="18" charset="0"/>
              </a:rPr>
              <a:t> </a:t>
            </a:r>
            <a:r>
              <a:rPr kumimoji="0" lang="ru-RU" sz="3200" b="1" i="1" u="none" strike="noStrike" cap="none" normalizeH="0" baseline="0" dirty="0" smtClean="0">
                <a:ln>
                  <a:noFill/>
                </a:ln>
                <a:solidFill>
                  <a:schemeClr val="accent6"/>
                </a:solidFill>
                <a:effectLst/>
                <a:latin typeface="Calibri"/>
                <a:ea typeface="Calibri" pitchFamily="34" charset="0"/>
                <a:cs typeface="Times New Roman" pitchFamily="18" charset="0"/>
              </a:rPr>
              <a:t>«</a:t>
            </a:r>
            <a:r>
              <a:rPr kumimoji="0" lang="ru-RU" sz="3200" b="1" i="1" u="none" strike="noStrike" cap="none" normalizeH="0" baseline="0" dirty="0" smtClean="0">
                <a:ln>
                  <a:noFill/>
                </a:ln>
                <a:solidFill>
                  <a:schemeClr val="accent6"/>
                </a:solidFill>
                <a:effectLst/>
                <a:latin typeface="Times New Roman" pitchFamily="18" charset="0"/>
                <a:ea typeface="Calibri" pitchFamily="34" charset="0"/>
                <a:cs typeface="Times New Roman" pitchFamily="18" charset="0"/>
              </a:rPr>
              <a:t>футлярной жизни</a:t>
            </a:r>
            <a:r>
              <a:rPr kumimoji="0" lang="ru-RU" sz="3200" b="1" i="1" u="none" strike="noStrike" cap="none" normalizeH="0" baseline="0" dirty="0" smtClean="0">
                <a:ln>
                  <a:noFill/>
                </a:ln>
                <a:solidFill>
                  <a:schemeClr val="accent6"/>
                </a:solidFill>
                <a:effectLst/>
                <a:latin typeface="Calibri"/>
                <a:ea typeface="Calibri" pitchFamily="34" charset="0"/>
                <a:cs typeface="Times New Roman" pitchFamily="18" charset="0"/>
              </a:rPr>
              <a:t>»</a:t>
            </a:r>
            <a:r>
              <a:rPr kumimoji="0" lang="ru-RU" sz="3200" b="1" i="1" u="none" strike="noStrike" cap="none" normalizeH="0" baseline="0" dirty="0" smtClean="0">
                <a:ln>
                  <a:noFill/>
                </a:ln>
                <a:solidFill>
                  <a:schemeClr val="accent6"/>
                </a:solidFill>
                <a:effectLst/>
                <a:latin typeface="Times New Roman" pitchFamily="18" charset="0"/>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3200" b="1" i="1" u="none" strike="noStrike" cap="none" normalizeH="0" baseline="0" dirty="0" smtClean="0">
                <a:ln>
                  <a:noFill/>
                </a:ln>
                <a:solidFill>
                  <a:schemeClr val="accent6"/>
                </a:solidFill>
                <a:effectLst/>
                <a:latin typeface="Times New Roman" pitchFamily="18" charset="0"/>
                <a:ea typeface="Calibri" pitchFamily="34" charset="0"/>
                <a:cs typeface="Times New Roman" pitchFamily="18" charset="0"/>
              </a:rPr>
              <a:t>2. Что      может стать для человека </a:t>
            </a:r>
            <a:r>
              <a:rPr kumimoji="0" lang="ru-RU" sz="3200" b="1" i="1" u="none" strike="noStrike" cap="none" normalizeH="0" baseline="0" dirty="0" smtClean="0">
                <a:ln>
                  <a:noFill/>
                </a:ln>
                <a:solidFill>
                  <a:schemeClr val="accent6"/>
                </a:solidFill>
                <a:effectLst/>
                <a:latin typeface="Calibri"/>
                <a:ea typeface="Calibri" pitchFamily="34" charset="0"/>
                <a:cs typeface="Times New Roman" pitchFamily="18" charset="0"/>
              </a:rPr>
              <a:t>«</a:t>
            </a:r>
            <a:r>
              <a:rPr kumimoji="0" lang="ru-RU" sz="3200" b="1" i="1" u="none" strike="noStrike" cap="none" normalizeH="0" baseline="0" dirty="0" smtClean="0">
                <a:ln>
                  <a:noFill/>
                </a:ln>
                <a:solidFill>
                  <a:schemeClr val="accent6"/>
                </a:solidFill>
                <a:effectLst/>
                <a:latin typeface="Times New Roman" pitchFamily="18" charset="0"/>
                <a:ea typeface="Calibri" pitchFamily="34" charset="0"/>
                <a:cs typeface="Times New Roman" pitchFamily="18" charset="0"/>
              </a:rPr>
              <a:t>футляром</a:t>
            </a:r>
            <a:r>
              <a:rPr kumimoji="0" lang="ru-RU" sz="3200" b="1" i="1" u="none" strike="noStrike" cap="none" normalizeH="0" baseline="0" dirty="0" smtClean="0">
                <a:ln>
                  <a:noFill/>
                </a:ln>
                <a:solidFill>
                  <a:schemeClr val="accent6"/>
                </a:solidFill>
                <a:effectLst/>
                <a:latin typeface="Calibri"/>
                <a:ea typeface="Calibri" pitchFamily="34" charset="0"/>
                <a:cs typeface="Times New Roman" pitchFamily="18" charset="0"/>
              </a:rPr>
              <a:t>»</a:t>
            </a:r>
            <a:r>
              <a:rPr kumimoji="0" lang="ru-RU" sz="3200" b="1" i="1" u="none" strike="noStrike" cap="none" normalizeH="0" baseline="0" dirty="0" smtClean="0">
                <a:ln>
                  <a:noFill/>
                </a:ln>
                <a:solidFill>
                  <a:schemeClr val="accent6"/>
                </a:solidFill>
                <a:effectLst/>
                <a:latin typeface="Times New Roman" pitchFamily="18" charset="0"/>
                <a:ea typeface="Calibri" pitchFamily="34" charset="0"/>
                <a:cs typeface="Times New Roman" pitchFamily="18" charset="0"/>
              </a:rPr>
              <a:t> в наши дни?</a:t>
            </a:r>
          </a:p>
          <a:p>
            <a:pPr marL="0" marR="0" lvl="0" indent="0" defTabSz="914400" rtl="0" eaLnBrk="1" fontAlgn="base" latinLnBrk="0" hangingPunct="1">
              <a:lnSpc>
                <a:spcPct val="100000"/>
              </a:lnSpc>
              <a:spcBef>
                <a:spcPct val="0"/>
              </a:spcBef>
              <a:spcAft>
                <a:spcPct val="0"/>
              </a:spcAft>
              <a:buClrTx/>
              <a:buSzTx/>
              <a:buFontTx/>
              <a:buNone/>
              <a:tabLst/>
            </a:pPr>
            <a:endParaRPr lang="ru-RU" sz="2800" b="1" dirty="0" smtClean="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2" descr="http://img-fotki.yandex.ru/get/25/olgunchik495.3/0_148fa_3929646f_-1-L.jpg">
            <a:hlinkClick r:id="rId2"/>
          </p:cNvPr>
          <p:cNvPicPr>
            <a:picLocks noChangeAspect="1" noChangeArrowheads="1"/>
          </p:cNvPicPr>
          <p:nvPr/>
        </p:nvPicPr>
        <p:blipFill>
          <a:blip r:embed="rId3"/>
          <a:srcRect/>
          <a:stretch>
            <a:fillRect/>
          </a:stretch>
        </p:blipFill>
        <p:spPr bwMode="auto">
          <a:xfrm>
            <a:off x="4786314" y="0"/>
            <a:ext cx="4357686"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Работа\презентации\Литература\Чехов\фото Чехов\yQBY2JH5ydc.jpg"/>
          <p:cNvPicPr>
            <a:picLocks noChangeAspect="1" noChangeArrowheads="1"/>
          </p:cNvPicPr>
          <p:nvPr/>
        </p:nvPicPr>
        <p:blipFill>
          <a:blip r:embed="rId2"/>
          <a:srcRect/>
          <a:stretch>
            <a:fillRect/>
          </a:stretch>
        </p:blipFill>
        <p:spPr bwMode="auto">
          <a:xfrm>
            <a:off x="0" y="357166"/>
            <a:ext cx="9144000" cy="5929354"/>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img-fotki.yandex.ru/get/5305/pereslav-m.5a/0_75622_41cb455e_L.jpg">
            <a:hlinkClick r:id="rId2"/>
          </p:cNvPr>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4" name="Прямоугольник 3"/>
          <p:cNvSpPr/>
          <p:nvPr/>
        </p:nvSpPr>
        <p:spPr>
          <a:xfrm>
            <a:off x="6572264" y="4786322"/>
            <a:ext cx="2286016" cy="1754326"/>
          </a:xfrm>
          <a:prstGeom prst="rect">
            <a:avLst/>
          </a:prstGeom>
        </p:spPr>
        <p:txBody>
          <a:bodyPr wrap="square">
            <a:spAutoFit/>
          </a:bodyPr>
          <a:lstStyle/>
          <a:p>
            <a:r>
              <a:rPr lang="ru-RU" b="1" i="1" dirty="0" smtClean="0">
                <a:solidFill>
                  <a:srgbClr val="7030A0"/>
                </a:solidFill>
                <a:latin typeface="Times New Roman" pitchFamily="18" charset="0"/>
                <a:cs typeface="Times New Roman" pitchFamily="18" charset="0"/>
              </a:rPr>
              <a:t>Работу подготовила преподаватель русского языка и литературы </a:t>
            </a:r>
          </a:p>
          <a:p>
            <a:r>
              <a:rPr lang="ru-RU" b="1" i="1" dirty="0" smtClean="0">
                <a:solidFill>
                  <a:srgbClr val="7030A0"/>
                </a:solidFill>
                <a:latin typeface="Times New Roman" pitchFamily="18" charset="0"/>
                <a:cs typeface="Times New Roman" pitchFamily="18" charset="0"/>
              </a:rPr>
              <a:t>ГБОУ СПО СТ № 30</a:t>
            </a:r>
          </a:p>
          <a:p>
            <a:r>
              <a:rPr lang="ru-RU" b="1" i="1" dirty="0" smtClean="0">
                <a:solidFill>
                  <a:srgbClr val="7030A0"/>
                </a:solidFill>
                <a:latin typeface="Times New Roman" pitchFamily="18" charset="0"/>
                <a:cs typeface="Times New Roman" pitchFamily="18" charset="0"/>
              </a:rPr>
              <a:t>Бабинкова Н.П. </a:t>
            </a:r>
            <a:endParaRPr lang="ru-RU" b="1" i="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l"/>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sp>
        <p:nvSpPr>
          <p:cNvPr id="15" name="Текст 14"/>
          <p:cNvSpPr>
            <a:spLocks noGrp="1"/>
          </p:cNvSpPr>
          <p:nvPr>
            <p:ph type="body" idx="2"/>
          </p:nvPr>
        </p:nvSpPr>
        <p:spPr>
          <a:xfrm>
            <a:off x="214282" y="609600"/>
            <a:ext cx="3500462" cy="5534044"/>
          </a:xfrm>
        </p:spPr>
        <p:txBody>
          <a:bodyPr>
            <a:normAutofit lnSpcReduction="10000"/>
          </a:bodyPr>
          <a:lstStyle/>
          <a:p>
            <a:r>
              <a:rPr lang="ru-RU" sz="2400" dirty="0" smtClean="0">
                <a:solidFill>
                  <a:srgbClr val="691553"/>
                </a:solidFill>
                <a:latin typeface="Verdana" pitchFamily="34" charset="0"/>
                <a:ea typeface="Verdana" pitchFamily="34" charset="0"/>
                <a:cs typeface="Verdana" pitchFamily="34" charset="0"/>
              </a:rPr>
              <a:t>Действительно, все стороны жизни нашли отражение в произведениях классика.</a:t>
            </a:r>
          </a:p>
          <a:p>
            <a:r>
              <a:rPr lang="ru-RU" sz="2400" dirty="0" smtClean="0">
                <a:solidFill>
                  <a:srgbClr val="691553"/>
                </a:solidFill>
                <a:latin typeface="Verdana" pitchFamily="34" charset="0"/>
                <a:ea typeface="Verdana" pitchFamily="34" charset="0"/>
                <a:cs typeface="Verdana" pitchFamily="34" charset="0"/>
              </a:rPr>
              <a:t> Его творчество делят на </a:t>
            </a:r>
            <a:r>
              <a:rPr lang="ru-RU" sz="2400" b="1" dirty="0" smtClean="0">
                <a:solidFill>
                  <a:srgbClr val="691553"/>
                </a:solidFill>
                <a:latin typeface="Verdana" pitchFamily="34" charset="0"/>
                <a:ea typeface="Verdana" pitchFamily="34" charset="0"/>
                <a:cs typeface="Verdana" pitchFamily="34" charset="0"/>
              </a:rPr>
              <a:t>периоды</a:t>
            </a:r>
            <a:r>
              <a:rPr lang="ru-RU" sz="2400" dirty="0" smtClean="0">
                <a:solidFill>
                  <a:srgbClr val="691553"/>
                </a:solidFill>
                <a:latin typeface="Verdana" pitchFamily="34" charset="0"/>
                <a:ea typeface="Verdana" pitchFamily="34" charset="0"/>
                <a:cs typeface="Verdana" pitchFamily="34" charset="0"/>
              </a:rPr>
              <a:t>:</a:t>
            </a:r>
          </a:p>
          <a:p>
            <a:r>
              <a:rPr lang="ru-RU" sz="2400" i="1" u="sng" dirty="0" smtClean="0">
                <a:solidFill>
                  <a:srgbClr val="691553"/>
                </a:solidFill>
                <a:latin typeface="Verdana" pitchFamily="34" charset="0"/>
                <a:ea typeface="Verdana" pitchFamily="34" charset="0"/>
                <a:cs typeface="Verdana" pitchFamily="34" charset="0"/>
              </a:rPr>
              <a:t>ранний</a:t>
            </a:r>
            <a:r>
              <a:rPr lang="ru-RU" sz="2400" u="sng" dirty="0" smtClean="0">
                <a:solidFill>
                  <a:srgbClr val="691553"/>
                </a:solidFill>
                <a:latin typeface="Verdana" pitchFamily="34" charset="0"/>
                <a:ea typeface="Verdana" pitchFamily="34" charset="0"/>
                <a:cs typeface="Verdana" pitchFamily="34" charset="0"/>
              </a:rPr>
              <a:t> </a:t>
            </a:r>
            <a:r>
              <a:rPr lang="ru-RU" sz="2400" dirty="0" smtClean="0">
                <a:solidFill>
                  <a:srgbClr val="691553"/>
                </a:solidFill>
                <a:latin typeface="Verdana" pitchFamily="34" charset="0"/>
                <a:ea typeface="Verdana" pitchFamily="34" charset="0"/>
                <a:cs typeface="Verdana" pitchFamily="34" charset="0"/>
              </a:rPr>
              <a:t>– рассказы Антоши </a:t>
            </a:r>
            <a:r>
              <a:rPr lang="ru-RU" sz="2400" dirty="0" err="1" smtClean="0">
                <a:solidFill>
                  <a:srgbClr val="691553"/>
                </a:solidFill>
                <a:latin typeface="Verdana" pitchFamily="34" charset="0"/>
                <a:ea typeface="Verdana" pitchFamily="34" charset="0"/>
                <a:cs typeface="Verdana" pitchFamily="34" charset="0"/>
              </a:rPr>
              <a:t>Чехонте</a:t>
            </a:r>
            <a:r>
              <a:rPr lang="ru-RU" sz="2400" dirty="0" smtClean="0">
                <a:solidFill>
                  <a:srgbClr val="691553"/>
                </a:solidFill>
                <a:latin typeface="Verdana" pitchFamily="34" charset="0"/>
                <a:ea typeface="Verdana" pitchFamily="34" charset="0"/>
                <a:cs typeface="Verdana" pitchFamily="34" charset="0"/>
              </a:rPr>
              <a:t>, </a:t>
            </a:r>
            <a:r>
              <a:rPr lang="ru-RU" sz="2400" i="1" u="sng" dirty="0" smtClean="0">
                <a:solidFill>
                  <a:srgbClr val="691553"/>
                </a:solidFill>
                <a:latin typeface="Verdana" pitchFamily="34" charset="0"/>
                <a:ea typeface="Verdana" pitchFamily="34" charset="0"/>
                <a:cs typeface="Verdana" pitchFamily="34" charset="0"/>
              </a:rPr>
              <a:t>второй</a:t>
            </a:r>
            <a:r>
              <a:rPr lang="ru-RU" sz="2400" i="1" dirty="0" smtClean="0">
                <a:solidFill>
                  <a:srgbClr val="691553"/>
                </a:solidFill>
                <a:latin typeface="Verdana" pitchFamily="34" charset="0"/>
                <a:ea typeface="Verdana" pitchFamily="34" charset="0"/>
                <a:cs typeface="Verdana" pitchFamily="34" charset="0"/>
              </a:rPr>
              <a:t> </a:t>
            </a:r>
            <a:r>
              <a:rPr lang="ru-RU" sz="2400" dirty="0" smtClean="0">
                <a:solidFill>
                  <a:srgbClr val="691553"/>
                </a:solidFill>
                <a:latin typeface="Verdana" pitchFamily="34" charset="0"/>
                <a:ea typeface="Verdana" pitchFamily="34" charset="0"/>
                <a:cs typeface="Verdana" pitchFamily="34" charset="0"/>
              </a:rPr>
              <a:t>– усиление сатирического начала в произведениях, </a:t>
            </a:r>
            <a:r>
              <a:rPr lang="ru-RU" sz="2400" i="1" u="sng" dirty="0" smtClean="0">
                <a:solidFill>
                  <a:srgbClr val="691553"/>
                </a:solidFill>
                <a:latin typeface="Verdana" pitchFamily="34" charset="0"/>
                <a:ea typeface="Verdana" pitchFamily="34" charset="0"/>
                <a:cs typeface="Verdana" pitchFamily="34" charset="0"/>
              </a:rPr>
              <a:t>третий</a:t>
            </a:r>
            <a:r>
              <a:rPr lang="ru-RU" sz="2400" i="1" dirty="0" smtClean="0">
                <a:solidFill>
                  <a:srgbClr val="691553"/>
                </a:solidFill>
                <a:latin typeface="Verdana" pitchFamily="34" charset="0"/>
                <a:ea typeface="Verdana" pitchFamily="34" charset="0"/>
                <a:cs typeface="Verdana" pitchFamily="34" charset="0"/>
              </a:rPr>
              <a:t> </a:t>
            </a:r>
            <a:r>
              <a:rPr lang="ru-RU" sz="2400" dirty="0" smtClean="0">
                <a:solidFill>
                  <a:srgbClr val="691553"/>
                </a:solidFill>
                <a:latin typeface="Verdana" pitchFamily="34" charset="0"/>
                <a:ea typeface="Verdana" pitchFamily="34" charset="0"/>
                <a:cs typeface="Verdana" pitchFamily="34" charset="0"/>
              </a:rPr>
              <a:t>– высшие достижения в прозе и драматургии. </a:t>
            </a:r>
            <a:endParaRPr lang="ru-RU" sz="2400" dirty="0">
              <a:solidFill>
                <a:srgbClr val="691553"/>
              </a:solidFill>
              <a:latin typeface="Verdana" pitchFamily="34" charset="0"/>
              <a:ea typeface="Verdana" pitchFamily="34" charset="0"/>
              <a:cs typeface="Verdana" pitchFamily="34" charset="0"/>
            </a:endParaRPr>
          </a:p>
        </p:txBody>
      </p:sp>
      <p:pic>
        <p:nvPicPr>
          <p:cNvPr id="2050" name="Picture 2" descr="E:\Работа\презентации\Литература\Чехов\фото Чехов\sud1E1bYiPs.jpg"/>
          <p:cNvPicPr>
            <a:picLocks noGrp="1" noChangeAspect="1" noChangeArrowheads="1"/>
          </p:cNvPicPr>
          <p:nvPr>
            <p:ph sz="half" idx="1"/>
          </p:nvPr>
        </p:nvPicPr>
        <p:blipFill>
          <a:blip r:embed="rId2"/>
          <a:srcRect/>
          <a:stretch>
            <a:fillRect/>
          </a:stretch>
        </p:blipFill>
        <p:spPr bwMode="auto">
          <a:xfrm>
            <a:off x="3786182" y="0"/>
            <a:ext cx="5357818"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Текст 11"/>
          <p:cNvSpPr>
            <a:spLocks noGrp="1"/>
          </p:cNvSpPr>
          <p:nvPr>
            <p:ph type="body" idx="2"/>
          </p:nvPr>
        </p:nvSpPr>
        <p:spPr/>
        <p:txBody>
          <a:bodyPr>
            <a:normAutofit/>
          </a:bodyPr>
          <a:lstStyle/>
          <a:p>
            <a:r>
              <a:rPr lang="ru-RU" sz="2800" dirty="0" smtClean="0">
                <a:solidFill>
                  <a:srgbClr val="002060"/>
                </a:solidFill>
              </a:rPr>
              <a:t>Выделяются темы в его произведениях: </a:t>
            </a:r>
          </a:p>
          <a:p>
            <a:r>
              <a:rPr lang="ru-RU" sz="2600" i="1" dirty="0" smtClean="0">
                <a:solidFill>
                  <a:srgbClr val="002060"/>
                </a:solidFill>
              </a:rPr>
              <a:t>«футлярная жизнь»,</a:t>
            </a:r>
          </a:p>
          <a:p>
            <a:r>
              <a:rPr lang="ru-RU" sz="2800" dirty="0" smtClean="0">
                <a:solidFill>
                  <a:srgbClr val="002060"/>
                </a:solidFill>
              </a:rPr>
              <a:t> </a:t>
            </a:r>
            <a:r>
              <a:rPr lang="ru-RU" sz="2800" i="1" dirty="0" smtClean="0">
                <a:solidFill>
                  <a:srgbClr val="002060"/>
                </a:solidFill>
              </a:rPr>
              <a:t>тема маленького человека, </a:t>
            </a:r>
          </a:p>
          <a:p>
            <a:r>
              <a:rPr lang="ru-RU" sz="2800" i="1" dirty="0" smtClean="0">
                <a:solidFill>
                  <a:srgbClr val="002060"/>
                </a:solidFill>
              </a:rPr>
              <a:t>тема народа</a:t>
            </a:r>
            <a:r>
              <a:rPr lang="ru-RU" sz="2800" dirty="0" smtClean="0">
                <a:solidFill>
                  <a:srgbClr val="002060"/>
                </a:solidFill>
              </a:rPr>
              <a:t>, </a:t>
            </a:r>
          </a:p>
          <a:p>
            <a:r>
              <a:rPr lang="ru-RU" sz="2800" i="1" dirty="0" smtClean="0">
                <a:solidFill>
                  <a:srgbClr val="002060"/>
                </a:solidFill>
              </a:rPr>
              <a:t>деревенская тема </a:t>
            </a:r>
            <a:r>
              <a:rPr lang="ru-RU" sz="2800" dirty="0" smtClean="0">
                <a:solidFill>
                  <a:srgbClr val="002060"/>
                </a:solidFill>
              </a:rPr>
              <a:t>и др.</a:t>
            </a:r>
            <a:endParaRPr lang="ru-RU" sz="2800" dirty="0"/>
          </a:p>
        </p:txBody>
      </p:sp>
      <p:pic>
        <p:nvPicPr>
          <p:cNvPr id="3085" name="Picture 13" descr="E:\Работа\презентации\Литература\Чехов\фото Чехов\236477.jpg"/>
          <p:cNvPicPr>
            <a:picLocks noGrp="1" noChangeAspect="1" noChangeArrowheads="1"/>
          </p:cNvPicPr>
          <p:nvPr>
            <p:ph sz="half" idx="1"/>
          </p:nvPr>
        </p:nvPicPr>
        <p:blipFill>
          <a:blip r:embed="rId2"/>
          <a:srcRect/>
          <a:stretch>
            <a:fillRect/>
          </a:stretch>
        </p:blipFill>
        <p:spPr bwMode="auto">
          <a:xfrm rot="20824020">
            <a:off x="5713314" y="140719"/>
            <a:ext cx="1565291" cy="2715780"/>
          </a:xfrm>
          <a:prstGeom prst="rect">
            <a:avLst/>
          </a:prstGeom>
          <a:noFill/>
        </p:spPr>
      </p:pic>
      <p:pic>
        <p:nvPicPr>
          <p:cNvPr id="3086" name="Picture 14" descr="E:\Работа\презентации\Литература\Чехов\фото Чехов\700802.jpg"/>
          <p:cNvPicPr>
            <a:picLocks noChangeAspect="1" noChangeArrowheads="1"/>
          </p:cNvPicPr>
          <p:nvPr/>
        </p:nvPicPr>
        <p:blipFill>
          <a:blip r:embed="rId3"/>
          <a:srcRect/>
          <a:stretch>
            <a:fillRect/>
          </a:stretch>
        </p:blipFill>
        <p:spPr bwMode="auto">
          <a:xfrm>
            <a:off x="7116352" y="0"/>
            <a:ext cx="2027648" cy="2428892"/>
          </a:xfrm>
          <a:prstGeom prst="rect">
            <a:avLst/>
          </a:prstGeom>
          <a:noFill/>
        </p:spPr>
      </p:pic>
      <p:pic>
        <p:nvPicPr>
          <p:cNvPr id="3087" name="Picture 15" descr="E:\Работа\презентации\Литература\Чехов\фото Чехов\1000164961.jpg"/>
          <p:cNvPicPr>
            <a:picLocks noChangeAspect="1" noChangeArrowheads="1"/>
          </p:cNvPicPr>
          <p:nvPr/>
        </p:nvPicPr>
        <p:blipFill>
          <a:blip r:embed="rId4"/>
          <a:srcRect/>
          <a:stretch>
            <a:fillRect/>
          </a:stretch>
        </p:blipFill>
        <p:spPr bwMode="auto">
          <a:xfrm>
            <a:off x="4071934" y="0"/>
            <a:ext cx="1709164" cy="2743208"/>
          </a:xfrm>
          <a:prstGeom prst="rect">
            <a:avLst/>
          </a:prstGeom>
          <a:noFill/>
        </p:spPr>
      </p:pic>
      <p:pic>
        <p:nvPicPr>
          <p:cNvPr id="3088" name="Picture 16" descr="E:\Работа\презентации\Литература\Чехов\фото Чехов\1000412356.jpg"/>
          <p:cNvPicPr>
            <a:picLocks noChangeAspect="1" noChangeArrowheads="1"/>
          </p:cNvPicPr>
          <p:nvPr/>
        </p:nvPicPr>
        <p:blipFill>
          <a:blip r:embed="rId5"/>
          <a:srcRect/>
          <a:stretch>
            <a:fillRect/>
          </a:stretch>
        </p:blipFill>
        <p:spPr bwMode="auto">
          <a:xfrm rot="1236148">
            <a:off x="7325192" y="1831989"/>
            <a:ext cx="1476385" cy="2214578"/>
          </a:xfrm>
          <a:prstGeom prst="rect">
            <a:avLst/>
          </a:prstGeom>
          <a:noFill/>
        </p:spPr>
      </p:pic>
      <p:pic>
        <p:nvPicPr>
          <p:cNvPr id="3089" name="Picture 17" descr="E:\Работа\презентации\Литература\Чехов\фото Чехов\1000083311.jpg"/>
          <p:cNvPicPr>
            <a:picLocks noChangeAspect="1" noChangeArrowheads="1"/>
          </p:cNvPicPr>
          <p:nvPr/>
        </p:nvPicPr>
        <p:blipFill>
          <a:blip r:embed="rId6"/>
          <a:srcRect/>
          <a:stretch>
            <a:fillRect/>
          </a:stretch>
        </p:blipFill>
        <p:spPr bwMode="auto">
          <a:xfrm rot="369427">
            <a:off x="3727278" y="2308061"/>
            <a:ext cx="1905000" cy="3000395"/>
          </a:xfrm>
          <a:prstGeom prst="rect">
            <a:avLst/>
          </a:prstGeom>
          <a:noFill/>
        </p:spPr>
      </p:pic>
      <p:pic>
        <p:nvPicPr>
          <p:cNvPr id="3090" name="Picture 18" descr="E:\Работа\презентации\Литература\Чехов\фото Чехов\A1Jq2SAv7pU.jpg"/>
          <p:cNvPicPr>
            <a:picLocks noChangeAspect="1" noChangeArrowheads="1"/>
          </p:cNvPicPr>
          <p:nvPr/>
        </p:nvPicPr>
        <p:blipFill>
          <a:blip r:embed="rId7"/>
          <a:srcRect/>
          <a:stretch>
            <a:fillRect/>
          </a:stretch>
        </p:blipFill>
        <p:spPr bwMode="auto">
          <a:xfrm>
            <a:off x="2214546" y="4572008"/>
            <a:ext cx="2100266" cy="2100266"/>
          </a:xfrm>
          <a:prstGeom prst="rect">
            <a:avLst/>
          </a:prstGeom>
          <a:noFill/>
        </p:spPr>
      </p:pic>
      <p:pic>
        <p:nvPicPr>
          <p:cNvPr id="3091" name="Picture 19" descr="E:\Работа\презентации\Литература\Чехов\фото Чехов\ViewImage.jpg"/>
          <p:cNvPicPr>
            <a:picLocks noChangeAspect="1" noChangeArrowheads="1"/>
          </p:cNvPicPr>
          <p:nvPr/>
        </p:nvPicPr>
        <p:blipFill>
          <a:blip r:embed="rId8"/>
          <a:srcRect/>
          <a:stretch>
            <a:fillRect/>
          </a:stretch>
        </p:blipFill>
        <p:spPr bwMode="auto">
          <a:xfrm>
            <a:off x="5643570" y="2643182"/>
            <a:ext cx="1703082" cy="2461101"/>
          </a:xfrm>
          <a:prstGeom prst="rect">
            <a:avLst/>
          </a:prstGeom>
          <a:noFill/>
        </p:spPr>
      </p:pic>
      <p:pic>
        <p:nvPicPr>
          <p:cNvPr id="3092" name="Picture 20" descr="E:\Работа\презентации\Литература\Чехов\фото Чехов\1000266889.jpg"/>
          <p:cNvPicPr>
            <a:picLocks noChangeAspect="1" noChangeArrowheads="1"/>
          </p:cNvPicPr>
          <p:nvPr/>
        </p:nvPicPr>
        <p:blipFill>
          <a:blip r:embed="rId9"/>
          <a:srcRect/>
          <a:stretch>
            <a:fillRect/>
          </a:stretch>
        </p:blipFill>
        <p:spPr bwMode="auto">
          <a:xfrm>
            <a:off x="7500958" y="3786190"/>
            <a:ext cx="1357290" cy="2192023"/>
          </a:xfrm>
          <a:prstGeom prst="rect">
            <a:avLst/>
          </a:prstGeom>
          <a:noFill/>
        </p:spPr>
      </p:pic>
      <p:pic>
        <p:nvPicPr>
          <p:cNvPr id="3093" name="Picture 21" descr="E:\Работа\презентации\Литература\Чехов\фото Чехов\1000372779.jpg"/>
          <p:cNvPicPr>
            <a:picLocks noChangeAspect="1" noChangeArrowheads="1"/>
          </p:cNvPicPr>
          <p:nvPr/>
        </p:nvPicPr>
        <p:blipFill>
          <a:blip r:embed="rId10"/>
          <a:srcRect/>
          <a:stretch>
            <a:fillRect/>
          </a:stretch>
        </p:blipFill>
        <p:spPr bwMode="auto">
          <a:xfrm rot="21251099">
            <a:off x="6661080" y="4845580"/>
            <a:ext cx="1262058" cy="1817364"/>
          </a:xfrm>
          <a:prstGeom prst="rect">
            <a:avLst/>
          </a:prstGeom>
          <a:noFill/>
        </p:spPr>
      </p:pic>
      <p:pic>
        <p:nvPicPr>
          <p:cNvPr id="3094" name="Picture 22" descr="E:\Работа\презентации\Литература\Чехов\фото Чехов\1000276628.jpg"/>
          <p:cNvPicPr>
            <a:picLocks noChangeAspect="1" noChangeArrowheads="1"/>
          </p:cNvPicPr>
          <p:nvPr/>
        </p:nvPicPr>
        <p:blipFill>
          <a:blip r:embed="rId11"/>
          <a:srcRect/>
          <a:stretch>
            <a:fillRect/>
          </a:stretch>
        </p:blipFill>
        <p:spPr bwMode="auto">
          <a:xfrm rot="20976213">
            <a:off x="4672370" y="4526788"/>
            <a:ext cx="1266021" cy="201930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E:\Работа\презентации\Литература\Чехов\фото Чехов\iCAIP00LS.jpg"/>
          <p:cNvPicPr>
            <a:picLocks noChangeAspect="1" noChangeArrowheads="1"/>
          </p:cNvPicPr>
          <p:nvPr/>
        </p:nvPicPr>
        <p:blipFill>
          <a:blip r:embed="rId2"/>
          <a:srcRect/>
          <a:stretch>
            <a:fillRect/>
          </a:stretch>
        </p:blipFill>
        <p:spPr bwMode="auto">
          <a:xfrm>
            <a:off x="1071538" y="285728"/>
            <a:ext cx="7143799" cy="4357694"/>
          </a:xfrm>
          <a:prstGeom prst="rect">
            <a:avLst/>
          </a:prstGeom>
          <a:noFill/>
        </p:spPr>
      </p:pic>
      <p:sp>
        <p:nvSpPr>
          <p:cNvPr id="6" name="TextBox 5"/>
          <p:cNvSpPr txBox="1"/>
          <p:nvPr/>
        </p:nvSpPr>
        <p:spPr>
          <a:xfrm>
            <a:off x="1214414" y="4786322"/>
            <a:ext cx="7000924" cy="2000548"/>
          </a:xfrm>
          <a:prstGeom prst="rect">
            <a:avLst/>
          </a:prstGeom>
          <a:noFill/>
        </p:spPr>
        <p:txBody>
          <a:bodyPr wrap="square" rtlCol="0">
            <a:spAutoFit/>
          </a:bodyPr>
          <a:lstStyle/>
          <a:p>
            <a:pPr lvl="0" algn="just"/>
            <a:r>
              <a:rPr lang="ru-RU" sz="2400" b="1" dirty="0" smtClean="0">
                <a:solidFill>
                  <a:schemeClr val="accent6">
                    <a:lumMod val="50000"/>
                  </a:schemeClr>
                </a:solidFill>
                <a:latin typeface="Times New Roman" pitchFamily="18" charset="0"/>
                <a:ea typeface="Calibri" pitchFamily="34" charset="0"/>
                <a:cs typeface="Times New Roman" pitchFamily="18" charset="0"/>
              </a:rPr>
              <a:t>Все темы произведений во все периоды связаны одним мотивом, проходящим через всю жизнь и творчество Чехова</a:t>
            </a:r>
            <a:r>
              <a:rPr lang="ru-RU" sz="2400" dirty="0" smtClean="0">
                <a:solidFill>
                  <a:schemeClr val="accent6">
                    <a:lumMod val="50000"/>
                  </a:schemeClr>
                </a:solidFill>
                <a:latin typeface="Times New Roman" pitchFamily="18" charset="0"/>
                <a:ea typeface="Calibri" pitchFamily="34" charset="0"/>
                <a:cs typeface="Times New Roman" pitchFamily="18" charset="0"/>
              </a:rPr>
              <a:t>: </a:t>
            </a:r>
          </a:p>
          <a:p>
            <a:pPr lvl="0" algn="ctr"/>
            <a:r>
              <a:rPr lang="ru-RU" sz="3400" b="1" i="1" dirty="0" smtClean="0">
                <a:solidFill>
                  <a:srgbClr val="C00000"/>
                </a:solidFill>
                <a:latin typeface="Times New Roman" pitchFamily="18" charset="0"/>
                <a:ea typeface="Calibri" pitchFamily="34" charset="0"/>
                <a:cs typeface="Times New Roman" pitchFamily="18" charset="0"/>
              </a:rPr>
              <a:t>«Берегите в себе человека!»</a:t>
            </a:r>
            <a:endParaRPr lang="ru-RU" sz="3400" b="1" i="1" dirty="0" smtClean="0">
              <a:solidFill>
                <a:srgbClr val="C00000"/>
              </a:solidFill>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1357290" y="357166"/>
            <a:ext cx="650085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ru-RU" sz="2400" i="1" dirty="0" smtClean="0">
                <a:latin typeface="Times New Roman" pitchFamily="18" charset="0"/>
                <a:cs typeface="Times New Roman" pitchFamily="18" charset="0"/>
              </a:rPr>
              <a:t>Этот призыв – тема сегодняшнего урока. Рассказы «Человек в футляре», «Крыжовник», «О любви» повествуют о «футлярности» в разных областях жизни. Они также пронизаны мотивом </a:t>
            </a:r>
            <a:r>
              <a:rPr lang="ru-RU" sz="2400" i="1" dirty="0" smtClean="0">
                <a:solidFill>
                  <a:srgbClr val="C00000"/>
                </a:solidFill>
                <a:latin typeface="Times New Roman" pitchFamily="18" charset="0"/>
                <a:cs typeface="Times New Roman" pitchFamily="18" charset="0"/>
              </a:rPr>
              <a:t>«</a:t>
            </a:r>
            <a:r>
              <a:rPr lang="ru-RU" sz="2400" b="1" i="1" dirty="0" smtClean="0">
                <a:solidFill>
                  <a:srgbClr val="C00000"/>
                </a:solidFill>
                <a:latin typeface="Times New Roman" pitchFamily="18" charset="0"/>
                <a:cs typeface="Times New Roman" pitchFamily="18" charset="0"/>
              </a:rPr>
              <a:t>Берегите в себе человека!».</a:t>
            </a:r>
            <a:endParaRPr kumimoji="0" lang="ru-RU" sz="2400" b="1" i="1" u="none" strike="noStrike" cap="none" normalizeH="0" baseline="0" dirty="0" smtClean="0">
              <a:ln>
                <a:noFill/>
              </a:ln>
              <a:solidFill>
                <a:srgbClr val="C00000"/>
              </a:solidFill>
              <a:effectLst/>
              <a:latin typeface="Times New Roman" pitchFamily="18" charset="0"/>
              <a:cs typeface="Times New Roman" pitchFamily="18" charset="0"/>
            </a:endParaRPr>
          </a:p>
        </p:txBody>
      </p:sp>
      <p:pic>
        <p:nvPicPr>
          <p:cNvPr id="25603" name="Picture 3" descr="Человек в футляре"/>
          <p:cNvPicPr>
            <a:picLocks noChangeAspect="1" noChangeArrowheads="1"/>
          </p:cNvPicPr>
          <p:nvPr/>
        </p:nvPicPr>
        <p:blipFill>
          <a:blip r:embed="rId2"/>
          <a:srcRect/>
          <a:stretch>
            <a:fillRect/>
          </a:stretch>
        </p:blipFill>
        <p:spPr bwMode="auto">
          <a:xfrm>
            <a:off x="500034" y="2428868"/>
            <a:ext cx="2571768" cy="3714776"/>
          </a:xfrm>
          <a:prstGeom prst="rect">
            <a:avLst/>
          </a:prstGeom>
          <a:noFill/>
        </p:spPr>
      </p:pic>
      <p:pic>
        <p:nvPicPr>
          <p:cNvPr id="25609" name="Picture 9" descr="http://im6-tub-ru.yandex.net/i?id=56634626-65-72&amp;n=21">
            <a:hlinkClick r:id="rId3"/>
          </p:cNvPr>
          <p:cNvPicPr>
            <a:picLocks noChangeAspect="1" noChangeArrowheads="1"/>
          </p:cNvPicPr>
          <p:nvPr/>
        </p:nvPicPr>
        <p:blipFill>
          <a:blip r:embed="rId4"/>
          <a:srcRect/>
          <a:stretch>
            <a:fillRect/>
          </a:stretch>
        </p:blipFill>
        <p:spPr bwMode="auto">
          <a:xfrm>
            <a:off x="6215074" y="2285992"/>
            <a:ext cx="2477476" cy="3792056"/>
          </a:xfrm>
          <a:prstGeom prst="rect">
            <a:avLst/>
          </a:prstGeom>
          <a:noFill/>
        </p:spPr>
      </p:pic>
      <p:pic>
        <p:nvPicPr>
          <p:cNvPr id="25610" name="Picture 10" descr="E:\Работа\презентации\Литература\Чехов\фото Чехов\x_8f3bc620.jpg"/>
          <p:cNvPicPr>
            <a:picLocks noChangeAspect="1" noChangeArrowheads="1"/>
          </p:cNvPicPr>
          <p:nvPr/>
        </p:nvPicPr>
        <p:blipFill>
          <a:blip r:embed="rId5"/>
          <a:srcRect/>
          <a:stretch>
            <a:fillRect/>
          </a:stretch>
        </p:blipFill>
        <p:spPr bwMode="auto">
          <a:xfrm>
            <a:off x="3286116" y="2500306"/>
            <a:ext cx="2714644" cy="416303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388" y="571481"/>
            <a:ext cx="2500330" cy="6001643"/>
          </a:xfrm>
          <a:prstGeom prst="rect">
            <a:avLst/>
          </a:prstGeom>
          <a:noFill/>
        </p:spPr>
        <p:txBody>
          <a:bodyPr wrap="square" rtlCol="0">
            <a:spAutoFit/>
          </a:bodyPr>
          <a:lstStyle/>
          <a:p>
            <a:r>
              <a:rPr lang="ru-RU" sz="2400" b="1" dirty="0" smtClean="0"/>
              <a:t> </a:t>
            </a:r>
            <a:r>
              <a:rPr lang="ru-RU" sz="2400" b="1" dirty="0" smtClean="0">
                <a:solidFill>
                  <a:srgbClr val="00B050"/>
                </a:solidFill>
              </a:rPr>
              <a:t>Чехов создал все три рассказа в Мелихове в 1898 году. В начале опубликовался рассказ «Человек в футляре», а затем «Крыжовник» и «О любви», явившиеся своеобразным продолжением первого рассказа.</a:t>
            </a:r>
            <a:endParaRPr lang="ru-RU" sz="2400" dirty="0"/>
          </a:p>
        </p:txBody>
      </p:sp>
      <p:pic>
        <p:nvPicPr>
          <p:cNvPr id="13316" name="Picture 4" descr="http://dic.academic.ru/pictures/wiki/files/77/Melihovo.jpg"/>
          <p:cNvPicPr>
            <a:picLocks noChangeAspect="1" noChangeArrowheads="1"/>
          </p:cNvPicPr>
          <p:nvPr/>
        </p:nvPicPr>
        <p:blipFill>
          <a:blip r:embed="rId2"/>
          <a:srcRect/>
          <a:stretch>
            <a:fillRect/>
          </a:stretch>
        </p:blipFill>
        <p:spPr bwMode="auto">
          <a:xfrm>
            <a:off x="0" y="0"/>
            <a:ext cx="6429388"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img-fotki.yandex.ru/get/5110/pereslav-m.5a/0_75619_aafb5d6b_L.jpg">
            <a:hlinkClick r:id="rId2"/>
          </p:cNvPr>
          <p:cNvPicPr>
            <a:picLocks noChangeAspect="1" noChangeArrowheads="1"/>
          </p:cNvPicPr>
          <p:nvPr/>
        </p:nvPicPr>
        <p:blipFill>
          <a:blip r:embed="rId3"/>
          <a:srcRect/>
          <a:stretch>
            <a:fillRect/>
          </a:stretch>
        </p:blipFill>
        <p:spPr bwMode="auto">
          <a:xfrm>
            <a:off x="0" y="0"/>
            <a:ext cx="4762500" cy="3571875"/>
          </a:xfrm>
          <a:prstGeom prst="rect">
            <a:avLst/>
          </a:prstGeom>
          <a:noFill/>
        </p:spPr>
      </p:pic>
      <p:pic>
        <p:nvPicPr>
          <p:cNvPr id="10246" name="Picture 6" descr="http://img-fotki.yandex.ru/get/4406/pereslav-m.5a/0_7561b_b489a4ff_L.jpg">
            <a:hlinkClick r:id="rId4"/>
          </p:cNvPr>
          <p:cNvPicPr>
            <a:picLocks noChangeAspect="1" noChangeArrowheads="1"/>
          </p:cNvPicPr>
          <p:nvPr/>
        </p:nvPicPr>
        <p:blipFill>
          <a:blip r:embed="rId5"/>
          <a:srcRect/>
          <a:stretch>
            <a:fillRect/>
          </a:stretch>
        </p:blipFill>
        <p:spPr bwMode="auto">
          <a:xfrm>
            <a:off x="4381500" y="3286125"/>
            <a:ext cx="4762500" cy="3571875"/>
          </a:xfrm>
          <a:prstGeom prst="rect">
            <a:avLst/>
          </a:prstGeom>
          <a:noFill/>
        </p:spPr>
      </p:pic>
      <p:sp>
        <p:nvSpPr>
          <p:cNvPr id="5" name="TextBox 4"/>
          <p:cNvSpPr txBox="1"/>
          <p:nvPr/>
        </p:nvSpPr>
        <p:spPr>
          <a:xfrm>
            <a:off x="5072066" y="285729"/>
            <a:ext cx="3714775" cy="2800767"/>
          </a:xfrm>
          <a:prstGeom prst="rect">
            <a:avLst/>
          </a:prstGeom>
          <a:noFill/>
        </p:spPr>
        <p:txBody>
          <a:bodyPr wrap="square" rtlCol="0">
            <a:spAutoFit/>
          </a:bodyPr>
          <a:lstStyle/>
          <a:p>
            <a:r>
              <a:rPr lang="ru-RU" sz="2200" b="1" dirty="0" smtClean="0">
                <a:solidFill>
                  <a:srgbClr val="006600"/>
                </a:solidFill>
                <a:latin typeface="Times New Roman" pitchFamily="18" charset="0"/>
                <a:ea typeface="Calibri" pitchFamily="34" charset="0"/>
                <a:cs typeface="Times New Roman" pitchFamily="18" charset="0"/>
              </a:rPr>
              <a:t>Сам Чехов  не объединил рассказы </a:t>
            </a:r>
            <a:r>
              <a:rPr lang="ru-RU" sz="2200" b="1" dirty="0" smtClean="0">
                <a:solidFill>
                  <a:srgbClr val="006600"/>
                </a:solidFill>
                <a:latin typeface="Calibri"/>
                <a:ea typeface="Calibri" pitchFamily="34" charset="0"/>
                <a:cs typeface="Times New Roman" pitchFamily="18" charset="0"/>
              </a:rPr>
              <a:t>«</a:t>
            </a:r>
            <a:r>
              <a:rPr lang="ru-RU" sz="2200" b="1" dirty="0" smtClean="0">
                <a:solidFill>
                  <a:srgbClr val="006600"/>
                </a:solidFill>
                <a:latin typeface="Times New Roman" pitchFamily="18" charset="0"/>
                <a:ea typeface="Calibri" pitchFamily="34" charset="0"/>
                <a:cs typeface="Times New Roman" pitchFamily="18" charset="0"/>
              </a:rPr>
              <a:t>Человек в футляре</a:t>
            </a:r>
            <a:r>
              <a:rPr lang="ru-RU" sz="2200" b="1" dirty="0" smtClean="0">
                <a:solidFill>
                  <a:srgbClr val="006600"/>
                </a:solidFill>
                <a:latin typeface="Calibri"/>
                <a:ea typeface="Calibri" pitchFamily="34" charset="0"/>
                <a:cs typeface="Times New Roman" pitchFamily="18" charset="0"/>
              </a:rPr>
              <a:t>»</a:t>
            </a:r>
            <a:r>
              <a:rPr lang="ru-RU" sz="2200" b="1" dirty="0" smtClean="0">
                <a:solidFill>
                  <a:srgbClr val="006600"/>
                </a:solidFill>
                <a:latin typeface="Times New Roman" pitchFamily="18" charset="0"/>
                <a:ea typeface="Calibri" pitchFamily="34" charset="0"/>
                <a:cs typeface="Times New Roman" pitchFamily="18" charset="0"/>
              </a:rPr>
              <a:t>, </a:t>
            </a:r>
            <a:r>
              <a:rPr lang="ru-RU" sz="2200" b="1" dirty="0" smtClean="0">
                <a:solidFill>
                  <a:srgbClr val="006600"/>
                </a:solidFill>
                <a:latin typeface="Calibri"/>
                <a:ea typeface="Calibri" pitchFamily="34" charset="0"/>
                <a:cs typeface="Times New Roman" pitchFamily="18" charset="0"/>
              </a:rPr>
              <a:t>«</a:t>
            </a:r>
            <a:r>
              <a:rPr lang="ru-RU" sz="2200" b="1" dirty="0" smtClean="0">
                <a:solidFill>
                  <a:srgbClr val="006600"/>
                </a:solidFill>
                <a:latin typeface="Times New Roman" pitchFamily="18" charset="0"/>
                <a:ea typeface="Calibri" pitchFamily="34" charset="0"/>
                <a:cs typeface="Times New Roman" pitchFamily="18" charset="0"/>
              </a:rPr>
              <a:t>Крыжовник</a:t>
            </a:r>
            <a:r>
              <a:rPr lang="ru-RU" sz="2200" b="1" dirty="0" smtClean="0">
                <a:solidFill>
                  <a:srgbClr val="006600"/>
                </a:solidFill>
                <a:latin typeface="Calibri"/>
                <a:ea typeface="Calibri" pitchFamily="34" charset="0"/>
                <a:cs typeface="Times New Roman" pitchFamily="18" charset="0"/>
              </a:rPr>
              <a:t>»</a:t>
            </a:r>
            <a:r>
              <a:rPr lang="ru-RU" sz="2200" b="1" dirty="0" smtClean="0">
                <a:solidFill>
                  <a:srgbClr val="006600"/>
                </a:solidFill>
                <a:latin typeface="Times New Roman" pitchFamily="18" charset="0"/>
                <a:ea typeface="Calibri" pitchFamily="34" charset="0"/>
                <a:cs typeface="Times New Roman" pitchFamily="18" charset="0"/>
              </a:rPr>
              <a:t>, </a:t>
            </a:r>
            <a:r>
              <a:rPr lang="ru-RU" sz="2200" b="1" dirty="0" smtClean="0">
                <a:solidFill>
                  <a:srgbClr val="006600"/>
                </a:solidFill>
                <a:latin typeface="Calibri"/>
                <a:ea typeface="Calibri" pitchFamily="34" charset="0"/>
                <a:cs typeface="Times New Roman" pitchFamily="18" charset="0"/>
              </a:rPr>
              <a:t>«</a:t>
            </a:r>
            <a:r>
              <a:rPr lang="ru-RU" sz="2200" b="1" dirty="0" smtClean="0">
                <a:solidFill>
                  <a:srgbClr val="006600"/>
                </a:solidFill>
                <a:latin typeface="Times New Roman" pitchFamily="18" charset="0"/>
                <a:ea typeface="Calibri" pitchFamily="34" charset="0"/>
                <a:cs typeface="Times New Roman" pitchFamily="18" charset="0"/>
              </a:rPr>
              <a:t>О любви</a:t>
            </a:r>
            <a:r>
              <a:rPr lang="ru-RU" sz="2200" b="1" dirty="0" smtClean="0">
                <a:solidFill>
                  <a:srgbClr val="006600"/>
                </a:solidFill>
                <a:latin typeface="Calibri"/>
                <a:ea typeface="Calibri" pitchFamily="34" charset="0"/>
                <a:cs typeface="Times New Roman" pitchFamily="18" charset="0"/>
              </a:rPr>
              <a:t>»</a:t>
            </a:r>
            <a:r>
              <a:rPr lang="ru-RU" sz="2200" b="1" dirty="0" smtClean="0">
                <a:solidFill>
                  <a:srgbClr val="006600"/>
                </a:solidFill>
                <a:latin typeface="Times New Roman" pitchFamily="18" charset="0"/>
                <a:ea typeface="Calibri" pitchFamily="34" charset="0"/>
                <a:cs typeface="Times New Roman" pitchFamily="18" charset="0"/>
              </a:rPr>
              <a:t>  общим названием (как Пушкин в </a:t>
            </a:r>
            <a:r>
              <a:rPr lang="ru-RU" sz="2200" b="1" dirty="0" smtClean="0">
                <a:solidFill>
                  <a:srgbClr val="006600"/>
                </a:solidFill>
                <a:latin typeface="Calibri"/>
                <a:ea typeface="Calibri" pitchFamily="34" charset="0"/>
                <a:cs typeface="Times New Roman" pitchFamily="18" charset="0"/>
              </a:rPr>
              <a:t>«</a:t>
            </a:r>
            <a:r>
              <a:rPr lang="ru-RU" sz="2200" b="1" dirty="0" smtClean="0">
                <a:solidFill>
                  <a:srgbClr val="006600"/>
                </a:solidFill>
                <a:latin typeface="Times New Roman" pitchFamily="18" charset="0"/>
                <a:ea typeface="Calibri" pitchFamily="34" charset="0"/>
                <a:cs typeface="Times New Roman" pitchFamily="18" charset="0"/>
              </a:rPr>
              <a:t>Повестях Белкина</a:t>
            </a:r>
            <a:r>
              <a:rPr lang="ru-RU" sz="2200" b="1" dirty="0" smtClean="0">
                <a:solidFill>
                  <a:srgbClr val="006600"/>
                </a:solidFill>
                <a:latin typeface="Calibri"/>
                <a:ea typeface="Calibri" pitchFamily="34" charset="0"/>
                <a:cs typeface="Times New Roman" pitchFamily="18" charset="0"/>
              </a:rPr>
              <a:t>»</a:t>
            </a:r>
            <a:r>
              <a:rPr lang="ru-RU" sz="2200" b="1" dirty="0" smtClean="0">
                <a:solidFill>
                  <a:srgbClr val="006600"/>
                </a:solidFill>
                <a:latin typeface="Times New Roman" pitchFamily="18" charset="0"/>
                <a:ea typeface="Calibri" pitchFamily="34" charset="0"/>
                <a:cs typeface="Times New Roman" pitchFamily="18" charset="0"/>
              </a:rPr>
              <a:t>), хотя и задумал их как произведения одной серии.</a:t>
            </a:r>
            <a:endParaRPr lang="ru-RU" sz="2200" dirty="0">
              <a:solidFill>
                <a:srgbClr val="006600"/>
              </a:solidFill>
            </a:endParaRPr>
          </a:p>
        </p:txBody>
      </p:sp>
      <p:sp>
        <p:nvSpPr>
          <p:cNvPr id="6" name="TextBox 5"/>
          <p:cNvSpPr txBox="1"/>
          <p:nvPr/>
        </p:nvSpPr>
        <p:spPr>
          <a:xfrm>
            <a:off x="428596" y="3500438"/>
            <a:ext cx="3714776" cy="3487758"/>
          </a:xfrm>
          <a:prstGeom prst="rect">
            <a:avLst/>
          </a:prstGeom>
          <a:noFill/>
        </p:spPr>
        <p:txBody>
          <a:bodyPr wrap="square" rtlCol="0">
            <a:spAutoFit/>
          </a:bodyPr>
          <a:lstStyle/>
          <a:p>
            <a:pPr lvl="0" fontAlgn="base">
              <a:spcBef>
                <a:spcPct val="0"/>
              </a:spcBef>
              <a:spcAft>
                <a:spcPct val="0"/>
              </a:spcAft>
            </a:pPr>
            <a:r>
              <a:rPr lang="ru-RU" sz="2400" b="1" i="1" dirty="0" smtClean="0">
                <a:solidFill>
                  <a:srgbClr val="006600"/>
                </a:solidFill>
                <a:latin typeface="Times New Roman" pitchFamily="18" charset="0"/>
                <a:ea typeface="Calibri" pitchFamily="34" charset="0"/>
                <a:cs typeface="Times New Roman" pitchFamily="18" charset="0"/>
              </a:rPr>
              <a:t>Почему</a:t>
            </a:r>
            <a:r>
              <a:rPr lang="ru-RU" sz="2400" b="1" dirty="0" smtClean="0">
                <a:solidFill>
                  <a:srgbClr val="006600"/>
                </a:solidFill>
                <a:latin typeface="Times New Roman" pitchFamily="18" charset="0"/>
                <a:ea typeface="Calibri" pitchFamily="34" charset="0"/>
                <a:cs typeface="Times New Roman" pitchFamily="18" charset="0"/>
              </a:rPr>
              <a:t> же  среди исследователей творчества Чехова прижилось неофициальное название </a:t>
            </a:r>
            <a:r>
              <a:rPr lang="ru-RU" sz="2400" b="1" dirty="0" smtClean="0">
                <a:solidFill>
                  <a:srgbClr val="006600"/>
                </a:solidFill>
                <a:latin typeface="Calibri"/>
                <a:ea typeface="Calibri" pitchFamily="34" charset="0"/>
                <a:cs typeface="Times New Roman" pitchFamily="18" charset="0"/>
              </a:rPr>
              <a:t>«</a:t>
            </a:r>
            <a:r>
              <a:rPr lang="ru-RU" sz="2400" b="1" dirty="0" smtClean="0">
                <a:solidFill>
                  <a:srgbClr val="006600"/>
                </a:solidFill>
                <a:latin typeface="Times New Roman" pitchFamily="18" charset="0"/>
                <a:ea typeface="Calibri" pitchFamily="34" charset="0"/>
                <a:cs typeface="Times New Roman" pitchFamily="18" charset="0"/>
              </a:rPr>
              <a:t>маленькая трилогия</a:t>
            </a:r>
            <a:r>
              <a:rPr lang="ru-RU" sz="2400" b="1" dirty="0" smtClean="0">
                <a:solidFill>
                  <a:srgbClr val="006600"/>
                </a:solidFill>
                <a:latin typeface="Calibri"/>
                <a:ea typeface="Calibri" pitchFamily="34" charset="0"/>
                <a:cs typeface="Times New Roman" pitchFamily="18" charset="0"/>
              </a:rPr>
              <a:t>»</a:t>
            </a:r>
            <a:r>
              <a:rPr lang="ru-RU" sz="2400" b="1" dirty="0" smtClean="0">
                <a:solidFill>
                  <a:srgbClr val="006600"/>
                </a:solidFill>
                <a:latin typeface="Times New Roman" pitchFamily="18" charset="0"/>
                <a:ea typeface="Calibri" pitchFamily="34" charset="0"/>
                <a:cs typeface="Times New Roman" pitchFamily="18" charset="0"/>
              </a:rPr>
              <a:t>?</a:t>
            </a:r>
          </a:p>
          <a:p>
            <a:pPr lvl="0" fontAlgn="base">
              <a:spcBef>
                <a:spcPct val="0"/>
              </a:spcBef>
              <a:spcAft>
                <a:spcPct val="0"/>
              </a:spcAft>
            </a:pPr>
            <a:r>
              <a:rPr lang="ru-RU" sz="2400" b="1" i="1" dirty="0" smtClean="0">
                <a:solidFill>
                  <a:srgbClr val="006600"/>
                </a:solidFill>
                <a:latin typeface="Times New Roman" pitchFamily="18" charset="0"/>
                <a:ea typeface="Calibri" pitchFamily="34" charset="0"/>
                <a:cs typeface="Times New Roman" pitchFamily="18" charset="0"/>
              </a:rPr>
              <a:t>Что </a:t>
            </a:r>
            <a:r>
              <a:rPr lang="ru-RU" sz="2400" b="1" dirty="0" smtClean="0">
                <a:solidFill>
                  <a:srgbClr val="006600"/>
                </a:solidFill>
                <a:latin typeface="Times New Roman" pitchFamily="18" charset="0"/>
                <a:ea typeface="Calibri" pitchFamily="34" charset="0"/>
                <a:cs typeface="Times New Roman" pitchFamily="18" charset="0"/>
              </a:rPr>
              <a:t>объединяет данные произведения в единое целое?</a:t>
            </a:r>
            <a:endParaRPr lang="ru-RU" sz="2400" b="1" dirty="0" smtClean="0">
              <a:solidFill>
                <a:srgbClr val="0066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800" decel="100000"/>
                                        <p:tgtEl>
                                          <p:spTgt spid="6"/>
                                        </p:tgtEl>
                                      </p:cBhvr>
                                    </p:animEffect>
                                    <p:anim calcmode="lin" valueType="num">
                                      <p:cBhvr>
                                        <p:cTn id="13" dur="800" decel="100000" fill="hold"/>
                                        <p:tgtEl>
                                          <p:spTgt spid="6"/>
                                        </p:tgtEl>
                                        <p:attrNameLst>
                                          <p:attrName>style.rotation</p:attrName>
                                        </p:attrNameLst>
                                      </p:cBhvr>
                                      <p:tavLst>
                                        <p:tav tm="0">
                                          <p:val>
                                            <p:fltVal val="-90"/>
                                          </p:val>
                                        </p:tav>
                                        <p:tav tm="100000">
                                          <p:val>
                                            <p:fltVal val="0"/>
                                          </p:val>
                                        </p:tav>
                                      </p:tavLst>
                                    </p:anim>
                                    <p:anim calcmode="lin" valueType="num">
                                      <p:cBhvr>
                                        <p:cTn id="14" dur="800" decel="100000" fill="hold"/>
                                        <p:tgtEl>
                                          <p:spTgt spid="6"/>
                                        </p:tgtEl>
                                        <p:attrNameLst>
                                          <p:attrName>ppt_x</p:attrName>
                                        </p:attrNameLst>
                                      </p:cBhvr>
                                      <p:tavLst>
                                        <p:tav tm="0">
                                          <p:val>
                                            <p:strVal val="#ppt_x+0.4"/>
                                          </p:val>
                                        </p:tav>
                                        <p:tav tm="100000">
                                          <p:val>
                                            <p:strVal val="#ppt_x-0.05"/>
                                          </p:val>
                                        </p:tav>
                                      </p:tavLst>
                                    </p:anim>
                                    <p:anim calcmode="lin" valueType="num">
                                      <p:cBhvr>
                                        <p:cTn id="15" dur="800" decel="100000" fill="hold"/>
                                        <p:tgtEl>
                                          <p:spTgt spid="6"/>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839</TotalTime>
  <Words>1638</Words>
  <Application>Microsoft Office PowerPoint</Application>
  <PresentationFormat>Экран (4:3)</PresentationFormat>
  <Paragraphs>127</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Трек</vt:lpstr>
      <vt:lpstr>Слайд 1</vt:lpstr>
      <vt:lpstr>Слайд 2</vt:lpstr>
      <vt:lpstr>Слайд 3</vt:lpstr>
      <vt:lpstr>       </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WIFE13</dc:creator>
  <cp:lastModifiedBy>Shik</cp:lastModifiedBy>
  <cp:revision>94</cp:revision>
  <dcterms:created xsi:type="dcterms:W3CDTF">2013-04-21T17:29:35Z</dcterms:created>
  <dcterms:modified xsi:type="dcterms:W3CDTF">2014-02-26T20:01:38Z</dcterms:modified>
</cp:coreProperties>
</file>