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3"/>
  </p:notesMasterIdLst>
  <p:sldIdLst>
    <p:sldId id="292" r:id="rId2"/>
    <p:sldId id="283" r:id="rId3"/>
    <p:sldId id="297" r:id="rId4"/>
    <p:sldId id="284" r:id="rId5"/>
    <p:sldId id="287" r:id="rId6"/>
    <p:sldId id="277" r:id="rId7"/>
    <p:sldId id="268" r:id="rId8"/>
    <p:sldId id="270" r:id="rId9"/>
    <p:sldId id="282" r:id="rId10"/>
    <p:sldId id="317" r:id="rId11"/>
    <p:sldId id="318" r:id="rId12"/>
    <p:sldId id="316" r:id="rId13"/>
    <p:sldId id="296" r:id="rId14"/>
    <p:sldId id="291" r:id="rId15"/>
    <p:sldId id="290" r:id="rId16"/>
    <p:sldId id="293" r:id="rId17"/>
    <p:sldId id="299" r:id="rId18"/>
    <p:sldId id="301" r:id="rId19"/>
    <p:sldId id="300" r:id="rId20"/>
    <p:sldId id="302" r:id="rId21"/>
    <p:sldId id="310" r:id="rId22"/>
    <p:sldId id="311" r:id="rId23"/>
    <p:sldId id="312" r:id="rId24"/>
    <p:sldId id="309" r:id="rId25"/>
    <p:sldId id="313" r:id="rId26"/>
    <p:sldId id="306" r:id="rId27"/>
    <p:sldId id="307" r:id="rId28"/>
    <p:sldId id="308" r:id="rId29"/>
    <p:sldId id="285" r:id="rId30"/>
    <p:sldId id="315" r:id="rId31"/>
    <p:sldId id="294" r:id="rId32"/>
    <p:sldId id="258" r:id="rId33"/>
    <p:sldId id="321" r:id="rId34"/>
    <p:sldId id="261" r:id="rId35"/>
    <p:sldId id="325" r:id="rId36"/>
    <p:sldId id="276" r:id="rId37"/>
    <p:sldId id="263" r:id="rId38"/>
    <p:sldId id="272" r:id="rId39"/>
    <p:sldId id="323" r:id="rId40"/>
    <p:sldId id="278" r:id="rId41"/>
    <p:sldId id="26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CF4DA-1043-4E75-98E4-AC292707BF75}" type="datetimeFigureOut">
              <a:rPr lang="ru-RU" smtClean="0"/>
              <a:pPr/>
              <a:t>29.01.2014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7E8C0-CD76-4275-A122-5B30E113A3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7E8C0-CD76-4275-A122-5B30E113A35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7E8C0-CD76-4275-A122-5B30E113A35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7E8C0-CD76-4275-A122-5B30E113A35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7E8C0-CD76-4275-A122-5B30E113A35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7E8C0-CD76-4275-A122-5B30E113A35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7E8C0-CD76-4275-A122-5B30E113A35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7E8C0-CD76-4275-A122-5B30E113A35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7E8C0-CD76-4275-A122-5B30E113A35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7E8C0-CD76-4275-A122-5B30E113A35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7E8C0-CD76-4275-A122-5B30E113A35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7E8C0-CD76-4275-A122-5B30E113A35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7E8C0-CD76-4275-A122-5B30E113A35D}" type="slidenum">
              <a:rPr lang="ru-RU" smtClean="0"/>
              <a:pPr/>
              <a:t>2</a:t>
            </a:fld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 flipH="1" flipV="1">
            <a:off x="2357430" y="3286116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7E8C0-CD76-4275-A122-5B30E113A35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7E8C0-CD76-4275-A122-5B30E113A35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7E8C0-CD76-4275-A122-5B30E113A35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7E8C0-CD76-4275-A122-5B30E113A35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7E8C0-CD76-4275-A122-5B30E113A35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7E8C0-CD76-4275-A122-5B30E113A35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7E8C0-CD76-4275-A122-5B30E113A35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7E8C0-CD76-4275-A122-5B30E113A35D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7E8C0-CD76-4275-A122-5B30E113A35D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7E8C0-CD76-4275-A122-5B30E113A35D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7E8C0-CD76-4275-A122-5B30E113A35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7E8C0-CD76-4275-A122-5B30E113A35D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7E8C0-CD76-4275-A122-5B30E113A35D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7E8C0-CD76-4275-A122-5B30E113A35D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7E8C0-CD76-4275-A122-5B30E113A35D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7E8C0-CD76-4275-A122-5B30E113A35D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7E8C0-CD76-4275-A122-5B30E113A35D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7E8C0-CD76-4275-A122-5B30E113A35D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7E8C0-CD76-4275-A122-5B30E113A35D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7E8C0-CD76-4275-A122-5B30E113A35D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7E8C0-CD76-4275-A122-5B30E113A35D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7E8C0-CD76-4275-A122-5B30E113A35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7E8C0-CD76-4275-A122-5B30E113A35D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7E8C0-CD76-4275-A122-5B30E113A35D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7E8C0-CD76-4275-A122-5B30E113A35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7E8C0-CD76-4275-A122-5B30E113A35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7E8C0-CD76-4275-A122-5B30E113A35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7E8C0-CD76-4275-A122-5B30E113A35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7E8C0-CD76-4275-A122-5B30E113A35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6C136C4-0D64-4012-8CB8-2FE787837271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3ECC223-8637-4293-B5E0-53D847EAB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6C4-0D64-4012-8CB8-2FE787837271}" type="datetimeFigureOut">
              <a:rPr lang="ru-RU" smtClean="0"/>
              <a:pPr/>
              <a:t>29.01.2014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C223-8637-4293-B5E0-53D847EABA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6C4-0D64-4012-8CB8-2FE787837271}" type="datetimeFigureOut">
              <a:rPr lang="ru-RU" smtClean="0"/>
              <a:pPr/>
              <a:t>29.01.2014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C223-8637-4293-B5E0-53D847EABA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C136C4-0D64-4012-8CB8-2FE787837271}" type="datetimeFigureOut">
              <a:rPr lang="ru-RU" smtClean="0"/>
              <a:pPr/>
              <a:t>29.01.2014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3ECC223-8637-4293-B5E0-53D847EABAC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6C136C4-0D64-4012-8CB8-2FE787837271}" type="datetimeFigureOut">
              <a:rPr lang="ru-RU" smtClean="0"/>
              <a:pPr/>
              <a:t>29.01.2014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3ECC223-8637-4293-B5E0-53D847EABA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6C4-0D64-4012-8CB8-2FE787837271}" type="datetimeFigureOut">
              <a:rPr lang="ru-RU" smtClean="0"/>
              <a:pPr/>
              <a:t>29.01.2014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C223-8637-4293-B5E0-53D847EABAC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6C4-0D64-4012-8CB8-2FE787837271}" type="datetimeFigureOut">
              <a:rPr lang="ru-RU" smtClean="0"/>
              <a:pPr/>
              <a:t>29.01.2014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C223-8637-4293-B5E0-53D847EABAC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C136C4-0D64-4012-8CB8-2FE787837271}" type="datetimeFigureOut">
              <a:rPr lang="ru-RU" smtClean="0"/>
              <a:pPr/>
              <a:t>29.01.2014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3ECC223-8637-4293-B5E0-53D847EABAC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6C4-0D64-4012-8CB8-2FE787837271}" type="datetimeFigureOut">
              <a:rPr lang="ru-RU" smtClean="0"/>
              <a:pPr/>
              <a:t>29.01.2014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C223-8637-4293-B5E0-53D847EABA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C136C4-0D64-4012-8CB8-2FE787837271}" type="datetimeFigureOut">
              <a:rPr lang="ru-RU" smtClean="0"/>
              <a:pPr/>
              <a:t>29.01.2014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3ECC223-8637-4293-B5E0-53D847EABAC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C136C4-0D64-4012-8CB8-2FE787837271}" type="datetimeFigureOut">
              <a:rPr lang="ru-RU" smtClean="0"/>
              <a:pPr/>
              <a:t>29.01.2014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3ECC223-8637-4293-B5E0-53D847EABAC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6C136C4-0D64-4012-8CB8-2FE787837271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3ECC223-8637-4293-B5E0-53D847EAB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Город над вольной Невой…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Обобщающий урок по теме «ИМЯ ЧИСЛИТЕЛЬНОЕ» 6 класс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i="1" dirty="0" err="1" smtClean="0">
                <a:solidFill>
                  <a:schemeClr val="tx1"/>
                </a:solidFill>
              </a:rPr>
              <a:t>Кобиль</a:t>
            </a:r>
            <a:r>
              <a:rPr lang="ru-RU" b="1" i="1" dirty="0" smtClean="0">
                <a:solidFill>
                  <a:schemeClr val="tx1"/>
                </a:solidFill>
              </a:rPr>
              <a:t> Татьяна Леонидовна, учитель русского языка и литературы  ГБОУ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</a:rPr>
              <a:t>СОШ  №337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г. Санкт- Петербург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7467600" cy="58092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Задание №1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Лингвистическая разминка.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Разделить слова на две колонки: числительные и  другие части речи.</a:t>
            </a:r>
          </a:p>
          <a:p>
            <a:pPr>
              <a:buNone/>
            </a:pPr>
            <a:r>
              <a:rPr lang="ru-RU" dirty="0" smtClean="0"/>
              <a:t> Десятка, сто, двойня, утроить, пять, вдвоём, семичасовой, восемьдесят, трое, двадцать три, первый, единица, миллионер, сорок.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Правильный ответ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i="1" dirty="0" smtClean="0"/>
              <a:t>Числительные  </a:t>
            </a:r>
            <a:r>
              <a:rPr lang="ru-RU" dirty="0" smtClean="0"/>
              <a:t>: сто,  пять,  восемьдесят, </a:t>
            </a:r>
          </a:p>
          <a:p>
            <a:pPr>
              <a:buNone/>
            </a:pPr>
            <a:r>
              <a:rPr lang="ru-RU" dirty="0" smtClean="0"/>
              <a:t> двадцать три , сорок , трое, первый.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r>
              <a:rPr lang="ru-RU" b="1" i="1" dirty="0" smtClean="0"/>
              <a:t>Другие части речи</a:t>
            </a:r>
            <a:r>
              <a:rPr lang="ru-RU" dirty="0" smtClean="0"/>
              <a:t>:    десятка, двойня, утроить,</a:t>
            </a:r>
          </a:p>
          <a:p>
            <a:pPr>
              <a:buNone/>
            </a:pPr>
            <a:r>
              <a:rPr lang="ru-RU" dirty="0" smtClean="0"/>
              <a:t> вдвоем, семичасовой, миллионер, единица.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4307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Задание № 2.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Вспомните и запишите </a:t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 пословицы, поговорки, фразеологизмы с числительным «семь».</a:t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57365"/>
            <a:ext cx="8229600" cy="464347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семеро одного не ждут;</a:t>
            </a:r>
          </a:p>
          <a:p>
            <a:r>
              <a:rPr lang="ru-RU" dirty="0" smtClean="0"/>
              <a:t> семь пятниц на неделе; </a:t>
            </a:r>
          </a:p>
          <a:p>
            <a:r>
              <a:rPr lang="ru-RU" dirty="0" smtClean="0"/>
              <a:t>семь раз отмерь – один отрежь; </a:t>
            </a:r>
          </a:p>
          <a:p>
            <a:r>
              <a:rPr lang="ru-RU" dirty="0" smtClean="0"/>
              <a:t>семь бед – один ответ; </a:t>
            </a:r>
          </a:p>
          <a:p>
            <a:r>
              <a:rPr lang="ru-RU" dirty="0" smtClean="0"/>
              <a:t>на седьмом небе от счастья; </a:t>
            </a:r>
          </a:p>
          <a:p>
            <a:r>
              <a:rPr lang="ru-RU" dirty="0" smtClean="0"/>
              <a:t>спустить семь шкур с кого-то; </a:t>
            </a:r>
          </a:p>
          <a:p>
            <a:r>
              <a:rPr lang="ru-RU" dirty="0" smtClean="0"/>
              <a:t>семи пядей во лбу; </a:t>
            </a:r>
          </a:p>
          <a:p>
            <a:r>
              <a:rPr lang="ru-RU" dirty="0" smtClean="0"/>
              <a:t>семь верст до небес; </a:t>
            </a:r>
          </a:p>
          <a:p>
            <a:r>
              <a:rPr lang="ru-RU" dirty="0" smtClean="0"/>
              <a:t>до седьмого пота; т</a:t>
            </a:r>
          </a:p>
          <a:p>
            <a:r>
              <a:rPr lang="ru-RU" dirty="0" smtClean="0"/>
              <a:t>тайна за семью печатями; </a:t>
            </a:r>
          </a:p>
          <a:p>
            <a:r>
              <a:rPr lang="ru-RU" dirty="0" smtClean="0"/>
              <a:t>у семи нянек дитя без глазу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Задание № 3  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Ребусы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100</a:t>
            </a:r>
            <a:r>
              <a:rPr lang="ru-RU" sz="3600" dirty="0" smtClean="0"/>
              <a:t>рона</a:t>
            </a:r>
          </a:p>
          <a:p>
            <a:r>
              <a:rPr lang="ru-RU" sz="3600" dirty="0" smtClean="0"/>
              <a:t>Па</a:t>
            </a:r>
            <a:r>
              <a:rPr lang="ru-RU" sz="3600" b="1" dirty="0" smtClean="0">
                <a:solidFill>
                  <a:srgbClr val="FF0000"/>
                </a:solidFill>
              </a:rPr>
              <a:t>3</a:t>
            </a:r>
            <a:r>
              <a:rPr lang="ru-RU" sz="3600" dirty="0" smtClean="0"/>
              <a:t>от</a:t>
            </a:r>
          </a:p>
          <a:p>
            <a:r>
              <a:rPr lang="ru-RU" sz="3600" dirty="0" smtClean="0"/>
              <a:t> Пи</a:t>
            </a:r>
            <a:r>
              <a:rPr lang="ru-RU" sz="3600" b="1" dirty="0" smtClean="0">
                <a:solidFill>
                  <a:srgbClr val="FF0000"/>
                </a:solidFill>
              </a:rPr>
              <a:t>100</a:t>
            </a:r>
            <a:r>
              <a:rPr lang="ru-RU" sz="3600" dirty="0" smtClean="0"/>
              <a:t>лет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40</a:t>
            </a:r>
            <a:r>
              <a:rPr lang="ru-RU" sz="3600" dirty="0" smtClean="0"/>
              <a:t>а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100</a:t>
            </a:r>
            <a:r>
              <a:rPr lang="ru-RU" sz="3600" dirty="0" smtClean="0"/>
              <a:t>рож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Ви</a:t>
            </a:r>
            <a:r>
              <a:rPr lang="ru-RU" sz="3600" b="1" dirty="0" smtClean="0">
                <a:solidFill>
                  <a:srgbClr val="FF0000"/>
                </a:solidFill>
              </a:rPr>
              <a:t>3</a:t>
            </a:r>
            <a:r>
              <a:rPr lang="ru-RU" sz="3600" dirty="0" smtClean="0"/>
              <a:t>на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100</a:t>
            </a:r>
            <a:r>
              <a:rPr lang="ru-RU" sz="3600" dirty="0" smtClean="0"/>
              <a:t>янка</a:t>
            </a:r>
          </a:p>
          <a:p>
            <a:r>
              <a:rPr lang="ru-RU" sz="3600" dirty="0" smtClean="0"/>
              <a:t> О</a:t>
            </a:r>
            <a:r>
              <a:rPr lang="ru-RU" sz="3600" b="1" dirty="0" smtClean="0">
                <a:solidFill>
                  <a:srgbClr val="FF0000"/>
                </a:solidFill>
              </a:rPr>
              <a:t>5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7</a:t>
            </a:r>
            <a:r>
              <a:rPr lang="ru-RU" sz="3600" dirty="0" smtClean="0"/>
              <a:t>я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100</a:t>
            </a:r>
            <a:r>
              <a:rPr lang="ru-RU" sz="3600" dirty="0" smtClean="0"/>
              <a:t>л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Задание № 4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Назовите имя числительное   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1) тройка </a:t>
            </a:r>
          </a:p>
          <a:p>
            <a:r>
              <a:rPr lang="ru-RU" dirty="0" smtClean="0"/>
              <a:t>2) тройник </a:t>
            </a:r>
          </a:p>
          <a:p>
            <a:r>
              <a:rPr lang="ru-RU" dirty="0" smtClean="0"/>
              <a:t>3) три </a:t>
            </a:r>
          </a:p>
          <a:p>
            <a:r>
              <a:rPr lang="ru-RU" dirty="0" smtClean="0"/>
              <a:t>4) трилогия.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3">
                    <a:lumMod val="75000"/>
                  </a:schemeClr>
                </a:solidFill>
              </a:rPr>
              <a:t>Задание № 5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solidFill>
                  <a:schemeClr val="accent3">
                    <a:lumMod val="75000"/>
                  </a:schemeClr>
                </a:solidFill>
              </a:rPr>
              <a:t>Определите, какой частью речи является слово  </a:t>
            </a:r>
            <a:r>
              <a:rPr lang="ru-RU" sz="3100" b="1" dirty="0" smtClean="0">
                <a:solidFill>
                  <a:srgbClr val="FF0000"/>
                </a:solidFill>
              </a:rPr>
              <a:t>три</a:t>
            </a:r>
            <a:r>
              <a:rPr lang="ru-RU" sz="31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100" dirty="0" smtClean="0">
                <a:solidFill>
                  <a:schemeClr val="accent3">
                    <a:lumMod val="75000"/>
                  </a:schemeClr>
                </a:solidFill>
              </a:rPr>
              <a:t>в предложениях: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1) Теперь </a:t>
            </a:r>
            <a:r>
              <a:rPr lang="ru-RU" b="1" dirty="0" smtClean="0">
                <a:solidFill>
                  <a:srgbClr val="FF0000"/>
                </a:solidFill>
              </a:rPr>
              <a:t>три</a:t>
            </a:r>
            <a:r>
              <a:rPr lang="ru-RU" dirty="0" smtClean="0"/>
              <a:t> морковь для борща!</a:t>
            </a:r>
          </a:p>
          <a:p>
            <a:pPr>
              <a:buNone/>
            </a:pPr>
            <a:r>
              <a:rPr lang="ru-RU" dirty="0" smtClean="0"/>
              <a:t> 2)   У меня </a:t>
            </a:r>
            <a:r>
              <a:rPr lang="ru-RU" b="1" dirty="0" smtClean="0">
                <a:solidFill>
                  <a:srgbClr val="FF0000"/>
                </a:solidFill>
              </a:rPr>
              <a:t>три</a:t>
            </a:r>
            <a:r>
              <a:rPr lang="ru-RU" dirty="0" smtClean="0"/>
              <a:t> карандаша </a:t>
            </a:r>
          </a:p>
          <a:p>
            <a:endParaRPr lang="ru-RU" dirty="0" smtClean="0"/>
          </a:p>
          <a:p>
            <a:r>
              <a:rPr lang="ru-RU" dirty="0" smtClean="0"/>
              <a:t> а) </a:t>
            </a:r>
            <a:r>
              <a:rPr lang="ru-RU" i="1" dirty="0" smtClean="0"/>
              <a:t>существительным;</a:t>
            </a:r>
          </a:p>
          <a:p>
            <a:r>
              <a:rPr lang="ru-RU" i="1" dirty="0" smtClean="0"/>
              <a:t>б) числительным; </a:t>
            </a:r>
          </a:p>
          <a:p>
            <a:r>
              <a:rPr lang="ru-RU" i="1" dirty="0" smtClean="0"/>
              <a:t>в) глаголом </a:t>
            </a:r>
            <a:endParaRPr lang="ru-RU" i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500042"/>
            <a:ext cx="8229600" cy="91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3430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Задание № 6: спишите предложения, заменяя числительные словами.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Book Antiqua" pitchFamily="18" charset="0"/>
              </a:rPr>
              <a:t/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Book Antiqua" pitchFamily="18" charset="0"/>
              </a:rPr>
            </a:b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Санкт-Петербург расположен у восточной оконечности Финского залива Балтийского моря. Географические координаты центра города </a:t>
            </a:r>
            <a:r>
              <a:rPr lang="ru-RU" b="1" dirty="0" smtClean="0"/>
              <a:t>– </a:t>
            </a:r>
            <a:r>
              <a:rPr lang="ru-RU" b="1" dirty="0" smtClean="0">
                <a:solidFill>
                  <a:srgbClr val="FF0000"/>
                </a:solidFill>
              </a:rPr>
              <a:t>59° 57’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северной широты и </a:t>
            </a:r>
            <a:r>
              <a:rPr lang="ru-RU" b="1" dirty="0" smtClean="0">
                <a:solidFill>
                  <a:srgbClr val="FF0000"/>
                </a:solidFill>
              </a:rPr>
              <a:t>30° 19’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восточной долготы. Город занимает площадь </a:t>
            </a:r>
            <a:r>
              <a:rPr lang="ru-RU" b="1" dirty="0" smtClean="0">
                <a:solidFill>
                  <a:srgbClr val="FF0000"/>
                </a:solidFill>
              </a:rPr>
              <a:t>1439</a:t>
            </a:r>
            <a:r>
              <a:rPr lang="ru-RU" b="1" dirty="0" smtClean="0"/>
              <a:t> км 2 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92D050"/>
                </a:solidFill>
                <a:latin typeface="Arial Black" pitchFamily="34" charset="0"/>
              </a:rPr>
              <a:t> </a:t>
            </a:r>
            <a:r>
              <a:rPr lang="ru-RU" b="1" i="1" dirty="0" smtClean="0">
                <a:latin typeface="Book Antiqua" pitchFamily="18" charset="0"/>
              </a:rPr>
              <a:t/>
            </a:r>
            <a:br>
              <a:rPr lang="ru-RU" b="1" i="1" dirty="0" smtClean="0">
                <a:latin typeface="Book Antiqua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dirty="0" smtClean="0"/>
              <a:t>               Герб Санкт - Петербурга</a:t>
            </a:r>
            <a:endParaRPr lang="ru-RU" dirty="0"/>
          </a:p>
        </p:txBody>
      </p:sp>
      <p:pic>
        <p:nvPicPr>
          <p:cNvPr id="26626" name="Picture 2" descr="C:\Documents and Settings\User\Desktop\Числит\герб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00298" y="1252241"/>
            <a:ext cx="4429155" cy="4689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Исторические символы Петербурга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9458" name="Picture 2" descr="C:\Documents and Settings\User\Desktop\Числит\адмирал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66750" y="2400300"/>
            <a:ext cx="3238500" cy="3810000"/>
          </a:xfrm>
          <a:prstGeom prst="rect">
            <a:avLst/>
          </a:prstGeom>
          <a:noFill/>
        </p:spPr>
      </p:pic>
      <p:pic>
        <p:nvPicPr>
          <p:cNvPr id="19459" name="Picture 3" descr="C:\Documents and Settings\User\Desktop\Числит\ангел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914519" y="2378964"/>
            <a:ext cx="2572512" cy="3852672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Кораблик на шпиле    Адмиралтейства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Ангел на шпиле Петропавловского собора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Ангел на шпиле Петропавловского собора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User\Desktop\Ange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30488" y="1600200"/>
            <a:ext cx="3111023" cy="4572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Высота фигуры составляет </a:t>
            </a:r>
            <a:r>
              <a:rPr lang="ru-RU" b="1" dirty="0" smtClean="0">
                <a:solidFill>
                  <a:srgbClr val="FF0000"/>
                </a:solidFill>
              </a:rPr>
              <a:t>3,48</a:t>
            </a:r>
            <a:r>
              <a:rPr lang="ru-RU" dirty="0" smtClean="0"/>
              <a:t> м</a:t>
            </a:r>
            <a:r>
              <a:rPr lang="en-US" dirty="0" smtClean="0"/>
              <a:t> </a:t>
            </a:r>
          </a:p>
          <a:p>
            <a:r>
              <a:rPr lang="ru-RU" dirty="0" smtClean="0"/>
              <a:t> размах крыльев ангела - </a:t>
            </a:r>
            <a:r>
              <a:rPr lang="ru-RU" b="1" dirty="0" smtClean="0">
                <a:solidFill>
                  <a:srgbClr val="FF0000"/>
                </a:solidFill>
              </a:rPr>
              <a:t>3,56</a:t>
            </a:r>
            <a:r>
              <a:rPr lang="ru-RU" dirty="0" smtClean="0"/>
              <a:t> м.</a:t>
            </a:r>
            <a:endParaRPr lang="en-US" dirty="0" smtClean="0"/>
          </a:p>
          <a:p>
            <a:r>
              <a:rPr lang="ru-RU" dirty="0" smtClean="0"/>
              <a:t> Высота креста - </a:t>
            </a:r>
            <a:r>
              <a:rPr lang="ru-RU" b="1" dirty="0" smtClean="0">
                <a:solidFill>
                  <a:srgbClr val="FF0000"/>
                </a:solidFill>
              </a:rPr>
              <a:t>6,5</a:t>
            </a:r>
            <a:r>
              <a:rPr lang="ru-RU" dirty="0" smtClean="0"/>
              <a:t> м. </a:t>
            </a:r>
            <a:endParaRPr lang="en-US" dirty="0" smtClean="0"/>
          </a:p>
          <a:p>
            <a:r>
              <a:rPr lang="ru-RU" dirty="0" smtClean="0"/>
              <a:t>Вес ангела с крестом </a:t>
            </a:r>
            <a:r>
              <a:rPr lang="ru-RU" b="1" dirty="0" smtClean="0">
                <a:solidFill>
                  <a:srgbClr val="FF0000"/>
                </a:solidFill>
              </a:rPr>
              <a:t>250 кг.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Цель урока: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правильно писать и произносить имена    числительные, т.е. соблюдать орфографические и орфоэпические нормы русского языка.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86048" y="142852"/>
            <a:ext cx="50006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Кораблик на шпиле    Адмиралтейства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Кораблик на шпиле Адмиралтейства давно стал один из символов города на Неве. Считается, что прообразом кораблика, венчающего шпиль Адмиралтейства, был первый русский военный корабль “Орел”, построенный в 1667—1669 годах царем Алексеем Михайловичем. Кораблик на шпиле вырезан из золоченой листовой латуни, длина его </a:t>
            </a:r>
            <a:r>
              <a:rPr lang="ru-RU" b="1" dirty="0" smtClean="0">
                <a:solidFill>
                  <a:srgbClr val="FF0000"/>
                </a:solidFill>
              </a:rPr>
              <a:t>192</a:t>
            </a:r>
            <a:r>
              <a:rPr lang="ru-RU" dirty="0" smtClean="0"/>
              <a:t> сантиметра, высота — </a:t>
            </a:r>
            <a:r>
              <a:rPr lang="ru-RU" b="1" dirty="0" smtClean="0">
                <a:solidFill>
                  <a:srgbClr val="FF0000"/>
                </a:solidFill>
              </a:rPr>
              <a:t>158</a:t>
            </a:r>
            <a:r>
              <a:rPr lang="ru-RU" b="1" dirty="0" smtClean="0"/>
              <a:t> </a:t>
            </a:r>
            <a:r>
              <a:rPr lang="ru-RU" dirty="0" smtClean="0"/>
              <a:t>сантиметров. Он весит </a:t>
            </a:r>
            <a:r>
              <a:rPr lang="ru-RU" b="1" dirty="0" smtClean="0">
                <a:solidFill>
                  <a:srgbClr val="FF0000"/>
                </a:solidFill>
              </a:rPr>
              <a:t>65</a:t>
            </a:r>
            <a:r>
              <a:rPr lang="ru-RU" b="1" dirty="0" smtClean="0"/>
              <a:t> </a:t>
            </a:r>
            <a:r>
              <a:rPr lang="ru-RU" dirty="0" smtClean="0"/>
              <a:t>килограммов, легко вращается, указывая направление ветра. 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Documents and Settings\User\Desktop\к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6127" y="1600200"/>
            <a:ext cx="304609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Собор Спас – на Крови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C:\Documents and Settings\User\Desktop\Числит\спас на крови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328949" y="1773872"/>
            <a:ext cx="3724102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Арка Главного штаба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Дворцовая площадь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C:\Documents and Settings\User\Desktop\Числит\Арк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0344" y="1600200"/>
            <a:ext cx="7301311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Зимний дворец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2530" name="Picture 2" descr="C:\Documents and Settings\User\Desktop\Числит\двореу зим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0344" y="1600200"/>
            <a:ext cx="7301311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Исаакиевский собор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Documents and Settings\User\Desktop\Числит\исаакий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Дворцовая площадь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22" name="Picture 2" descr="C:\Documents and Settings\User\Desktop\Числит\двоцовая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7370" y="1600200"/>
            <a:ext cx="7307260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Стрелка Васильевского острова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8435" name="Picture 3" descr="C:\Documents and Settings\User\Desktop\Числит\Зимний д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6620" y="1600200"/>
            <a:ext cx="7328759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Казанский собор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2530" name="Picture 2" descr="C:\Documents and Settings\User\Desktop\Числит\казанский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199" y="1988840"/>
            <a:ext cx="8011755" cy="3835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Петропавловская крепость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C:\Documents and Settings\User\Desktop\Числит\Петропавловская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231003" y="1600200"/>
            <a:ext cx="5919993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Задание № 9: перенесите предложения в тетрадь, записав числительное словами.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В конце </a:t>
            </a:r>
            <a:r>
              <a:rPr lang="ru-RU" b="1" dirty="0" smtClean="0">
                <a:solidFill>
                  <a:srgbClr val="FF0000"/>
                </a:solidFill>
              </a:rPr>
              <a:t>19 </a:t>
            </a:r>
            <a:r>
              <a:rPr lang="ru-RU" dirty="0" smtClean="0"/>
              <a:t>века в Невской дельте насчитывалось около </a:t>
            </a:r>
            <a:r>
              <a:rPr lang="ru-RU" b="1" dirty="0" smtClean="0">
                <a:solidFill>
                  <a:srgbClr val="FF0000"/>
                </a:solidFill>
              </a:rPr>
              <a:t>100</a:t>
            </a:r>
            <a:r>
              <a:rPr lang="ru-RU" dirty="0" smtClean="0"/>
              <a:t> островов .Сейчас, после засыпки каналов, протоков и рукавов Невы, их осталось </a:t>
            </a:r>
            <a:r>
              <a:rPr lang="ru-RU" b="1" dirty="0" smtClean="0">
                <a:solidFill>
                  <a:srgbClr val="FF0000"/>
                </a:solidFill>
              </a:rPr>
              <a:t>42.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Задачи: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571613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/>
              <a:t>Образовательная</a:t>
            </a:r>
            <a:r>
              <a:rPr lang="ru-RU" dirty="0" smtClean="0"/>
              <a:t>. Обобщить и систематизировать полученные знания по теме «Имя числительное»; повторить изученное об имени числительном, его правописание и склонение в устной и письменной речи; обратить внимание учащихся на роль числительных в речи; закрепить навыки употребления числительных в речи; обогащать словарный запас учащихся.</a:t>
            </a:r>
          </a:p>
          <a:p>
            <a:r>
              <a:rPr lang="ru-RU" b="1" i="1" dirty="0" smtClean="0"/>
              <a:t>Развивающая</a:t>
            </a:r>
            <a:r>
              <a:rPr lang="ru-RU" dirty="0" smtClean="0"/>
              <a:t>. Развивать навыки связной речи, работать над построением предложений, включая в них числительные; развитие положительной мотивации учебной деятельности, мышления, памяти.</a:t>
            </a:r>
          </a:p>
          <a:p>
            <a:r>
              <a:rPr lang="ru-RU" b="1" i="1" dirty="0" smtClean="0"/>
              <a:t>Воспитательная.</a:t>
            </a:r>
            <a:r>
              <a:rPr lang="ru-RU" dirty="0" smtClean="0"/>
              <a:t> Воспитание интереса к родному языку, внимательности, формирование самостоятельности, воспитание уважения к другим, способности к сотрудничеству, любви и гордости к родному городу.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Documents and Settings\User\Desktop\Числит\парусник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1520" y="188640"/>
            <a:ext cx="8245631" cy="5565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9"/>
            <a:ext cx="8401080" cy="142876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3">
                    <a:lumMod val="75000"/>
                  </a:schemeClr>
                </a:solidFill>
              </a:rPr>
              <a:t>Задание № 10 </a:t>
            </a:r>
            <a:r>
              <a:rPr lang="ru-RU" sz="27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    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1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b="1" i="1" dirty="0" smtClean="0">
              <a:latin typeface="Book Antiqua" pitchFamily="18" charset="0"/>
            </a:endParaRPr>
          </a:p>
          <a:p>
            <a:pPr>
              <a:buNone/>
            </a:pPr>
            <a:r>
              <a:rPr lang="ru-RU" dirty="0" smtClean="0"/>
              <a:t>       Нева – река короткая – </a:t>
            </a:r>
            <a:r>
              <a:rPr lang="ru-RU" b="1" dirty="0" smtClean="0">
                <a:solidFill>
                  <a:srgbClr val="FF0000"/>
                </a:solidFill>
              </a:rPr>
              <a:t>74 </a:t>
            </a:r>
            <a:r>
              <a:rPr lang="ru-RU" dirty="0" smtClean="0"/>
              <a:t>км , из них в черте города – </a:t>
            </a:r>
            <a:r>
              <a:rPr lang="ru-RU" b="1" dirty="0" smtClean="0">
                <a:solidFill>
                  <a:srgbClr val="FF0000"/>
                </a:solidFill>
              </a:rPr>
              <a:t>32 </a:t>
            </a:r>
            <a:r>
              <a:rPr lang="ru-RU" dirty="0" smtClean="0"/>
              <a:t>км. Она широка, глубока и полноводна. Средняя ее ширина </a:t>
            </a:r>
            <a:r>
              <a:rPr lang="ru-RU" b="1" dirty="0" smtClean="0">
                <a:solidFill>
                  <a:srgbClr val="FF0000"/>
                </a:solidFill>
              </a:rPr>
              <a:t>400 – 600 </a:t>
            </a:r>
            <a:r>
              <a:rPr lang="ru-RU" dirty="0" smtClean="0"/>
              <a:t>м, но есть места, где она расширяется до </a:t>
            </a:r>
            <a:r>
              <a:rPr lang="ru-RU" b="1" dirty="0" smtClean="0">
                <a:solidFill>
                  <a:srgbClr val="FF0000"/>
                </a:solidFill>
              </a:rPr>
              <a:t>1300 </a:t>
            </a:r>
            <a:r>
              <a:rPr lang="ru-RU" dirty="0" smtClean="0"/>
              <a:t>м. Преобладающая глубина </a:t>
            </a:r>
            <a:r>
              <a:rPr lang="ru-RU" b="1" dirty="0" smtClean="0">
                <a:solidFill>
                  <a:srgbClr val="FF0000"/>
                </a:solidFill>
              </a:rPr>
              <a:t>8 – 10 </a:t>
            </a:r>
            <a:r>
              <a:rPr lang="ru-RU" dirty="0" smtClean="0"/>
              <a:t>м, наибольшая – </a:t>
            </a:r>
            <a:r>
              <a:rPr lang="ru-RU" b="1" dirty="0" smtClean="0">
                <a:solidFill>
                  <a:srgbClr val="FF0000"/>
                </a:solidFill>
              </a:rPr>
              <a:t>23 – 24 </a:t>
            </a:r>
            <a:r>
              <a:rPr lang="ru-RU" dirty="0" smtClean="0"/>
              <a:t>м.Нева несет столько воды, сколько Днепр и Дон вместе взятые, а скорость ее течения </a:t>
            </a:r>
            <a:r>
              <a:rPr lang="ru-RU" b="1" dirty="0" smtClean="0">
                <a:solidFill>
                  <a:srgbClr val="FF0000"/>
                </a:solidFill>
              </a:rPr>
              <a:t>3,5 – 4,5 </a:t>
            </a:r>
            <a:r>
              <a:rPr lang="ru-RU" dirty="0" smtClean="0"/>
              <a:t>км в час. Нева не разливается весной и не мелеет летом, так как вытекает из  огромного, второго по величине  после Байкала, озера России – Ладожского. Величаво несет она свои воды в Финский залив, храня память и о событиях глубокой древности, и о совсем недавних.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3" y="285729"/>
            <a:ext cx="8401080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0" i="0" u="none" strike="noStrike" kern="10" cap="none" spc="0" normalizeH="0" baseline="0" noProof="0" dirty="0" smtClean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3" y="285729"/>
            <a:ext cx="8401080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0" i="0" u="none" strike="noStrike" kern="10" cap="none" spc="0" normalizeH="0" baseline="0" noProof="0" dirty="0" smtClean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Выписать имена числительные , определить их разряд.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Река Нева – главная водная магистраль Петербурга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Documents and Settings\User\Desktop\IMG_5_1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0872" y="1736398"/>
            <a:ext cx="6362963" cy="4407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Мосты повисли над водами…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А.С.Пушкин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User\Desktop\Северная Венеция\Дворцовый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00166" y="1864166"/>
            <a:ext cx="6072230" cy="4045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Первый мост Петербурга - </a:t>
            </a:r>
            <a:r>
              <a:rPr lang="ru-RU" b="1" dirty="0" err="1" smtClean="0">
                <a:solidFill>
                  <a:srgbClr val="FF0000"/>
                </a:solidFill>
              </a:rPr>
              <a:t>Иоанновский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Documents and Settings\User\Desktop\ИМ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43310" y="1600200"/>
            <a:ext cx="6495380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Скульптура «Зайчик , спасшийся от наводнения»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 Скульптура   находится у Петропавловской крепости на одной из свай, предохраняющей опоры </a:t>
            </a:r>
            <a:r>
              <a:rPr lang="ru-RU" dirty="0" err="1" smtClean="0"/>
              <a:t>Иоанновского</a:t>
            </a:r>
            <a:r>
              <a:rPr lang="ru-RU" dirty="0" smtClean="0"/>
              <a:t> моста от ледохода. Существует легенда, что во время наводнения некий зайчик попал в сапог Петра I и таким образом спасся. Поэтому остров, на котором расположена Петропавловская крепость, и был назван Заячий. </a:t>
            </a:r>
            <a:endParaRPr lang="ru-RU" dirty="0"/>
          </a:p>
        </p:txBody>
      </p:sp>
      <p:pic>
        <p:nvPicPr>
          <p:cNvPr id="4098" name="Picture 2" descr="C:\Documents and Settings\User\Desktop\за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03647" y="2578608"/>
            <a:ext cx="1591056" cy="261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Старейший каменный мост Санкт-Петербурга-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Эрмитажный мост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User\Desktop\Э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7544" y="1772816"/>
            <a:ext cx="3782549" cy="283691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0" y="1916832"/>
            <a:ext cx="3657600" cy="457200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Вид Эрмитажного моста вместе с арочной галереей поверх него  считается одним из символов Санкт-Петербурга </a:t>
            </a:r>
          </a:p>
          <a:p>
            <a:pPr lvl="0"/>
            <a:r>
              <a:rPr lang="ru-RU" dirty="0" smtClean="0"/>
              <a:t>Длина моста — </a:t>
            </a:r>
            <a:r>
              <a:rPr lang="ru-RU" b="1" dirty="0" smtClean="0">
                <a:solidFill>
                  <a:srgbClr val="FF0000"/>
                </a:solidFill>
              </a:rPr>
              <a:t>22,1 </a:t>
            </a:r>
            <a:r>
              <a:rPr lang="ru-RU" dirty="0" smtClean="0"/>
              <a:t>м, ширина — </a:t>
            </a:r>
            <a:r>
              <a:rPr lang="ru-RU" b="1" dirty="0" smtClean="0">
                <a:solidFill>
                  <a:srgbClr val="FF0000"/>
                </a:solidFill>
              </a:rPr>
              <a:t>15,2</a:t>
            </a:r>
            <a:r>
              <a:rPr lang="ru-RU" dirty="0" smtClean="0"/>
              <a:t> 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</a:rPr>
              <a:t>Самый широкий мост — Синий мост на реке  Мойке  (97,3 метров)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Documents and Settings\User\Desktop\Синий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94229" y="1600200"/>
            <a:ext cx="7193542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" y="855663"/>
            <a:ext cx="871378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Самый длинный мост — Большой </a:t>
            </a:r>
            <a:r>
              <a:rPr lang="ru-RU" dirty="0" err="1"/>
              <a:t>Обуховский</a:t>
            </a:r>
            <a:r>
              <a:rPr lang="ru-RU" dirty="0"/>
              <a:t> (Вантовый) мост через Неву (полная длина мостового перехода — 2824 метров).</a:t>
            </a:r>
          </a:p>
          <a:p>
            <a:pPr>
              <a:spcBef>
                <a:spcPct val="50000"/>
              </a:spcBef>
            </a:pPr>
            <a:r>
              <a:rPr lang="ru-RU" dirty="0"/>
              <a:t>Самый длинный разводной мост  — Александра Невского через Неву (длина без береговых сооружений 629 м, вместе с пандусами — 905,7 м).</a:t>
            </a:r>
          </a:p>
          <a:p>
            <a:pPr>
              <a:spcBef>
                <a:spcPct val="50000"/>
              </a:spcBef>
            </a:pPr>
            <a:r>
              <a:rPr lang="ru-RU" dirty="0"/>
              <a:t>Самый широкий мост — Синий мост на реке Мойке (99,5 метров). </a:t>
            </a:r>
          </a:p>
          <a:p>
            <a:pPr>
              <a:spcBef>
                <a:spcPct val="50000"/>
              </a:spcBef>
            </a:pPr>
            <a:r>
              <a:rPr lang="ru-RU" dirty="0"/>
              <a:t>Самый старый </a:t>
            </a:r>
            <a:r>
              <a:rPr lang="ru-RU" b="1" dirty="0"/>
              <a:t>мост</a:t>
            </a:r>
            <a:r>
              <a:rPr lang="ru-RU" dirty="0"/>
              <a:t> в Петербурге - </a:t>
            </a:r>
            <a:r>
              <a:rPr lang="ru-RU" dirty="0" err="1"/>
              <a:t>Иоанновский</a:t>
            </a:r>
            <a:r>
              <a:rPr lang="ru-RU" dirty="0"/>
              <a:t>, перекинутый через Кронверкский проток и связывающий Петропавловскую крепость с площадью Революции. Сооружен мост в 1738 году. </a:t>
            </a:r>
          </a:p>
          <a:p>
            <a:pPr>
              <a:spcBef>
                <a:spcPct val="50000"/>
              </a:spcBef>
            </a:pPr>
            <a:r>
              <a:rPr lang="ru-RU" dirty="0"/>
              <a:t>Самый старый из существующих мостов через Неву был открыт в 1850 году. Это Николаевский мост (ныне мост Лейтенанта Шмидта), сооруженный инженером </a:t>
            </a:r>
            <a:r>
              <a:rPr lang="ru-RU" dirty="0" err="1"/>
              <a:t>С.Кербедзом</a:t>
            </a:r>
            <a:r>
              <a:rPr lang="ru-RU" dirty="0"/>
              <a:t>. </a:t>
            </a:r>
          </a:p>
          <a:p>
            <a:pPr>
              <a:spcBef>
                <a:spcPct val="50000"/>
              </a:spcBef>
            </a:pPr>
            <a:r>
              <a:rPr lang="ru-RU" dirty="0"/>
              <a:t>Самый первый гранитный мост города был перекинут через Зимнюю канавку в 1763-1766 годах: это Эрмитажный мост, полностью сохранивший свой внешний облик до наших дней. </a:t>
            </a:r>
          </a:p>
          <a:p>
            <a:pPr>
              <a:spcBef>
                <a:spcPct val="50000"/>
              </a:spcBef>
            </a:pPr>
            <a:r>
              <a:rPr lang="ru-RU" dirty="0" smtClean="0"/>
              <a:t> Самое </a:t>
            </a:r>
            <a:r>
              <a:rPr lang="ru-RU" dirty="0"/>
              <a:t>длинное в мире разводное крыло имеет Литейный мост. Длина этого крыла - 67 метров. 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0" y="188914"/>
            <a:ext cx="49323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rgbClr val="00FFFF"/>
                </a:solidFill>
                <a:latin typeface="Pushkin" pitchFamily="2" charset="0"/>
              </a:rPr>
              <a:t> </a:t>
            </a:r>
            <a:endParaRPr lang="ru-RU" sz="3600" dirty="0">
              <a:solidFill>
                <a:srgbClr val="00FFFF"/>
              </a:solidFill>
              <a:latin typeface="Pushkin" pitchFamily="2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Знаете ли вы, что…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07951" y="188913"/>
            <a:ext cx="88566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FF0000"/>
                </a:solidFill>
                <a:latin typeface="Pushkin" pitchFamily="2" charset="0"/>
              </a:rPr>
              <a:t>Большой </a:t>
            </a:r>
            <a:r>
              <a:rPr lang="ru-RU" sz="2800" b="1" dirty="0" err="1">
                <a:solidFill>
                  <a:srgbClr val="FF0000"/>
                </a:solidFill>
                <a:latin typeface="Pushkin" pitchFamily="2" charset="0"/>
              </a:rPr>
              <a:t>Обуховский</a:t>
            </a:r>
            <a:r>
              <a:rPr lang="ru-RU" sz="2800" b="1" dirty="0">
                <a:solidFill>
                  <a:srgbClr val="FF0000"/>
                </a:solidFill>
                <a:latin typeface="Pushkin" pitchFamily="2" charset="0"/>
              </a:rPr>
              <a:t> (Вантовый) </a:t>
            </a:r>
            <a:r>
              <a:rPr lang="ru-RU" sz="2800" b="1" dirty="0" smtClean="0">
                <a:solidFill>
                  <a:srgbClr val="FF0000"/>
                </a:solidFill>
                <a:latin typeface="Pushkin" pitchFamily="2" charset="0"/>
              </a:rPr>
              <a:t>мост </a:t>
            </a:r>
            <a:endParaRPr lang="ru-RU" sz="2800" b="1" dirty="0">
              <a:solidFill>
                <a:srgbClr val="FF0000"/>
              </a:solidFill>
              <a:latin typeface="Pushkin" pitchFamily="2" charset="0"/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" y="271145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0" name="Text Box 33"/>
          <p:cNvSpPr txBox="1">
            <a:spLocks noChangeArrowheads="1"/>
          </p:cNvSpPr>
          <p:nvPr/>
        </p:nvSpPr>
        <p:spPr bwMode="auto">
          <a:xfrm>
            <a:off x="1" y="714375"/>
            <a:ext cx="9109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Общая длина – 2824 метра, ширина моста – 30 метров</a:t>
            </a:r>
          </a:p>
          <a:p>
            <a:pPr>
              <a:spcBef>
                <a:spcPct val="50000"/>
              </a:spcBef>
            </a:pPr>
            <a:r>
              <a:rPr lang="ru-RU" sz="1600"/>
              <a:t>Дата открытия 15 декабря 2004 года</a:t>
            </a:r>
          </a:p>
        </p:txBody>
      </p:sp>
      <p:sp>
        <p:nvSpPr>
          <p:cNvPr id="4101" name="Text Box 34"/>
          <p:cNvSpPr txBox="1">
            <a:spLocks noChangeArrowheads="1"/>
          </p:cNvSpPr>
          <p:nvPr/>
        </p:nvSpPr>
        <p:spPr bwMode="auto">
          <a:xfrm>
            <a:off x="179389" y="1628775"/>
            <a:ext cx="88566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/>
              <a:t>Впервые в истории города при выборе названия для моста проводилось рейтинговое голосование среди петербуржцев и жителей Ленинградской области. Помимо настоящего названия предлагались такие, как, например, «мост Ольги </a:t>
            </a:r>
            <a:r>
              <a:rPr lang="ru-RU" sz="1600" dirty="0" err="1"/>
              <a:t>Берггольц</a:t>
            </a:r>
            <a:r>
              <a:rPr lang="ru-RU" sz="1600" dirty="0"/>
              <a:t>», «Ижорский», «Невский», «Ленинградский» и другие. Мост назван по близлежащему Обухову с учётом того, что </a:t>
            </a:r>
            <a:r>
              <a:rPr lang="ru-RU" sz="1600" dirty="0" err="1"/>
              <a:t>Обуховский</a:t>
            </a:r>
            <a:r>
              <a:rPr lang="ru-RU" sz="1600" dirty="0"/>
              <a:t> мост в Санкт-Петербурге уже есть. </a:t>
            </a:r>
          </a:p>
        </p:txBody>
      </p:sp>
      <p:sp>
        <p:nvSpPr>
          <p:cNvPr id="4102" name="Text Box 36"/>
          <p:cNvSpPr txBox="1">
            <a:spLocks noChangeArrowheads="1"/>
          </p:cNvSpPr>
          <p:nvPr/>
        </p:nvSpPr>
        <p:spPr bwMode="auto">
          <a:xfrm>
            <a:off x="179389" y="3068638"/>
            <a:ext cx="87852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19 октября 2007 года был торжественно открыт мост-«близнец» — вторая очередь моста, и с января 2008 года на каждой из «половинок моста» было организовано одностороннее четырёхполосное движение. </a:t>
            </a:r>
          </a:p>
        </p:txBody>
      </p:sp>
      <p:pic>
        <p:nvPicPr>
          <p:cNvPr id="4103" name="Picture 38" descr="Картинка 21 из 1467"/>
          <p:cNvPicPr>
            <a:picLocks noChangeAspect="1" noChangeArrowheads="1"/>
          </p:cNvPicPr>
          <p:nvPr/>
        </p:nvPicPr>
        <p:blipFill>
          <a:blip r:embed="rId3" cstate="print"/>
          <a:srcRect t="6789"/>
          <a:stretch>
            <a:fillRect/>
          </a:stretch>
        </p:blipFill>
        <p:spPr bwMode="auto">
          <a:xfrm>
            <a:off x="4356102" y="3933826"/>
            <a:ext cx="4803775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40" descr="Картинка 24 из 14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3" y="3956051"/>
            <a:ext cx="4392613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40" descr="Картинка 24 из 14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27476"/>
            <a:ext cx="4392613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40" descr="Картинка 24 из 14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27476"/>
            <a:ext cx="4392613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Ход  урока: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Вступительное слово учителя </a:t>
            </a:r>
          </a:p>
          <a:p>
            <a:r>
              <a:rPr lang="ru-RU" dirty="0" smtClean="0"/>
              <a:t>Фронтальный опрос </a:t>
            </a:r>
          </a:p>
          <a:p>
            <a:r>
              <a:rPr lang="ru-RU" dirty="0" smtClean="0"/>
              <a:t>Выполнение тренировочных упражнений </a:t>
            </a:r>
          </a:p>
          <a:p>
            <a:r>
              <a:rPr lang="ru-RU" dirty="0" smtClean="0"/>
              <a:t>Практический  блок</a:t>
            </a:r>
          </a:p>
          <a:p>
            <a:r>
              <a:rPr lang="ru-RU" dirty="0" smtClean="0"/>
              <a:t> Подведение итогов </a:t>
            </a:r>
          </a:p>
          <a:p>
            <a:r>
              <a:rPr lang="ru-RU" dirty="0" smtClean="0"/>
              <a:t>Рефлексия</a:t>
            </a:r>
          </a:p>
          <a:p>
            <a:r>
              <a:rPr lang="ru-RU" dirty="0" smtClean="0"/>
              <a:t> Домашнее задание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55576" y="188640"/>
            <a:ext cx="7451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FF0000"/>
                </a:solidFill>
                <a:latin typeface="Pushkin" pitchFamily="2" charset="0"/>
              </a:rPr>
              <a:t>Мост Александра </a:t>
            </a:r>
            <a:r>
              <a:rPr lang="ru-RU" sz="2800" b="1" dirty="0" smtClean="0">
                <a:solidFill>
                  <a:srgbClr val="FF0000"/>
                </a:solidFill>
                <a:latin typeface="Pushkin" pitchFamily="2" charset="0"/>
              </a:rPr>
              <a:t>Невского </a:t>
            </a:r>
            <a:endParaRPr lang="ru-RU" sz="2800" b="1" dirty="0">
              <a:solidFill>
                <a:srgbClr val="FF0000"/>
              </a:solidFill>
              <a:latin typeface="Pushkin" pitchFamily="2" charset="0"/>
            </a:endParaRPr>
          </a:p>
        </p:txBody>
      </p:sp>
      <p:pic>
        <p:nvPicPr>
          <p:cNvPr id="17414" name="Picture 6" descr="Картинка 13 из 1677"/>
          <p:cNvPicPr>
            <a:picLocks noChangeAspect="1" noChangeArrowheads="1"/>
          </p:cNvPicPr>
          <p:nvPr/>
        </p:nvPicPr>
        <p:blipFill>
          <a:blip r:embed="rId3" cstate="print"/>
          <a:srcRect l="5238"/>
          <a:stretch>
            <a:fillRect/>
          </a:stretch>
        </p:blipFill>
        <p:spPr bwMode="auto">
          <a:xfrm>
            <a:off x="1" y="3267076"/>
            <a:ext cx="4537075" cy="3590925"/>
          </a:xfrm>
          <a:prstGeom prst="rect">
            <a:avLst/>
          </a:prstGeom>
          <a:noFill/>
        </p:spPr>
      </p:pic>
      <p:pic>
        <p:nvPicPr>
          <p:cNvPr id="17416" name="Picture 8" descr="Картинка 21 из 1677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 l="13231"/>
          <a:stretch>
            <a:fillRect/>
          </a:stretch>
        </p:blipFill>
        <p:spPr bwMode="auto">
          <a:xfrm>
            <a:off x="4427538" y="3248026"/>
            <a:ext cx="4716463" cy="3609975"/>
          </a:xfrm>
          <a:prstGeom prst="rect">
            <a:avLst/>
          </a:prstGeom>
          <a:noFill/>
        </p:spPr>
      </p:pic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0" y="620714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dirty="0"/>
              <a:t>Является конечной точкой главной магистрали города – Невского проспекта. Можно сказать, что здесь заканчивается старый Петербург.</a:t>
            </a:r>
          </a:p>
          <a:p>
            <a:endParaRPr lang="ru-RU" sz="1600" dirty="0"/>
          </a:p>
          <a:p>
            <a:r>
              <a:rPr lang="ru-RU" sz="1600" dirty="0"/>
              <a:t>Другой берег Невы это кварталы сталинской эпохи застройки.</a:t>
            </a:r>
          </a:p>
          <a:p>
            <a:endParaRPr lang="ru-RU" sz="1600" dirty="0"/>
          </a:p>
          <a:p>
            <a:r>
              <a:rPr lang="ru-RU" sz="1600" dirty="0"/>
              <a:t>Длина 629 метров, вместе с путепроводами и пандусами мостовой переход составляет 906 метров; Ширина моста 35 метров.</a:t>
            </a:r>
          </a:p>
          <a:p>
            <a:endParaRPr lang="ru-RU" sz="1600" dirty="0"/>
          </a:p>
          <a:p>
            <a:r>
              <a:rPr lang="ru-RU" sz="1600" dirty="0"/>
              <a:t>Авторы проекта — главный инженер А. С. Евдонин, инженеры К. П. Клочков, Г. М. Степанов, архитекторы А. В. Жук, С. Г. </a:t>
            </a:r>
            <a:r>
              <a:rPr lang="ru-RU" sz="1600" dirty="0" err="1"/>
              <a:t>Майофис</a:t>
            </a:r>
            <a:r>
              <a:rPr lang="ru-RU" sz="1600" dirty="0"/>
              <a:t>, Ю. И. Синица. </a:t>
            </a:r>
          </a:p>
          <a:p>
            <a:endParaRPr lang="ru-RU" sz="1600" dirty="0"/>
          </a:p>
          <a:p>
            <a:r>
              <a:rPr lang="ru-RU" sz="1600" dirty="0"/>
              <a:t>Название мосту было дано 15 мая 1965 г. в </a:t>
            </a:r>
          </a:p>
          <a:p>
            <a:r>
              <a:rPr lang="ru-RU" sz="1600" dirty="0"/>
              <a:t>честь великого русского полководца и небе-</a:t>
            </a:r>
          </a:p>
          <a:p>
            <a:r>
              <a:rPr lang="ru-RU" sz="1600" dirty="0" err="1"/>
              <a:t>сного</a:t>
            </a:r>
            <a:r>
              <a:rPr lang="ru-RU" sz="1600" dirty="0"/>
              <a:t> покровителя Петербурга князя </a:t>
            </a:r>
          </a:p>
          <a:p>
            <a:r>
              <a:rPr lang="ru-RU" sz="1600" dirty="0"/>
              <a:t>Александра Невского. </a:t>
            </a:r>
            <a:br>
              <a:rPr lang="ru-RU" sz="1600" dirty="0"/>
            </a:br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Строительство моста осуществлялось </a:t>
            </a:r>
          </a:p>
          <a:p>
            <a:r>
              <a:rPr lang="ru-RU" sz="1600" dirty="0"/>
              <a:t>в 1960—1965 гг. </a:t>
            </a:r>
          </a:p>
          <a:p>
            <a:r>
              <a:rPr lang="ru-RU" sz="1600" dirty="0"/>
              <a:t>В период строительства мост назывался </a:t>
            </a:r>
          </a:p>
          <a:p>
            <a:r>
              <a:rPr lang="ru-RU" sz="1600" dirty="0"/>
              <a:t>Старо-Невским. 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Над Невой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" y="2174875"/>
            <a:ext cx="4497388" cy="39512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Открылась мне в ночную пору</a:t>
            </a:r>
            <a:br>
              <a:rPr lang="ru-RU" dirty="0" smtClean="0"/>
            </a:br>
            <a:r>
              <a:rPr lang="ru-RU" dirty="0" smtClean="0"/>
              <a:t>Дворцов и шпилей красота,</a:t>
            </a:r>
            <a:br>
              <a:rPr lang="ru-RU" dirty="0" smtClean="0"/>
            </a:br>
            <a:r>
              <a:rPr lang="ru-RU" dirty="0" smtClean="0"/>
              <a:t>Когда я на великий город</a:t>
            </a:r>
            <a:br>
              <a:rPr lang="ru-RU" dirty="0" smtClean="0"/>
            </a:br>
            <a:r>
              <a:rPr lang="ru-RU" dirty="0" smtClean="0"/>
              <a:t>Смотрел с Литейного моста.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широкой глади отражала</a:t>
            </a:r>
            <a:br>
              <a:rPr lang="ru-RU" dirty="0" smtClean="0"/>
            </a:br>
            <a:r>
              <a:rPr lang="ru-RU" dirty="0" smtClean="0"/>
              <a:t>Нева сияние огней.</a:t>
            </a:r>
            <a:br>
              <a:rPr lang="ru-RU" dirty="0" smtClean="0"/>
            </a:br>
            <a:r>
              <a:rPr lang="ru-RU" dirty="0" smtClean="0"/>
              <a:t>И ни одна река планеты</a:t>
            </a:r>
            <a:br>
              <a:rPr lang="ru-RU" dirty="0" smtClean="0"/>
            </a:br>
            <a:r>
              <a:rPr lang="ru-RU" dirty="0" smtClean="0"/>
              <a:t>Не выдержит сравненья с ней</a:t>
            </a:r>
            <a:br>
              <a:rPr lang="ru-RU" dirty="0" smtClean="0"/>
            </a:br>
            <a:r>
              <a:rPr lang="ru-RU" dirty="0" smtClean="0"/>
              <a:t>(А. </a:t>
            </a:r>
            <a:r>
              <a:rPr lang="ru-RU" dirty="0" err="1" smtClean="0"/>
              <a:t>Багимов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3314" name="Picture 2" descr="C:\Documents and Settings\User\Desktop\лит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371975" y="3093489"/>
            <a:ext cx="3657600" cy="2423622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Теоретический срез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 1.Что такое имя числительное? </a:t>
            </a:r>
          </a:p>
          <a:p>
            <a:r>
              <a:rPr lang="ru-RU" dirty="0" smtClean="0"/>
              <a:t>2.  Как отличить имена числительные от других частей речи, имеющих числовое значение? </a:t>
            </a:r>
          </a:p>
          <a:p>
            <a:r>
              <a:rPr lang="ru-RU" dirty="0" smtClean="0"/>
              <a:t>3.На какие две группы делятся числительные? </a:t>
            </a:r>
          </a:p>
          <a:p>
            <a:r>
              <a:rPr lang="ru-RU" dirty="0" smtClean="0"/>
              <a:t>4. Назовите разряды количественных числительных. </a:t>
            </a:r>
          </a:p>
          <a:p>
            <a:r>
              <a:rPr lang="ru-RU" dirty="0" smtClean="0"/>
              <a:t>5 . Назовите разряды количественных числительных (целые, дробные, собирательные)</a:t>
            </a:r>
          </a:p>
          <a:p>
            <a:r>
              <a:rPr lang="ru-RU" dirty="0" smtClean="0"/>
              <a:t>6.Чем отличаются простые числительные от составных? </a:t>
            </a:r>
          </a:p>
          <a:p>
            <a:r>
              <a:rPr lang="ru-RU" dirty="0" smtClean="0"/>
              <a:t>7.Как склоняются порядковые числительные? </a:t>
            </a:r>
          </a:p>
          <a:p>
            <a:r>
              <a:rPr lang="ru-RU" dirty="0" smtClean="0"/>
              <a:t>8.Как склоняются дробные числительные? </a:t>
            </a:r>
          </a:p>
          <a:p>
            <a:r>
              <a:rPr lang="ru-RU" dirty="0" smtClean="0"/>
              <a:t>9.Как склоняются составные количественные числительные? </a:t>
            </a:r>
          </a:p>
          <a:p>
            <a:r>
              <a:rPr lang="ru-RU" dirty="0" smtClean="0"/>
              <a:t>10. Какие числительные имеют только две падежные формы?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Desktop\чр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71600" y="404664"/>
            <a:ext cx="7290676" cy="5468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Desktop\чс2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27584" y="260648"/>
            <a:ext cx="7488832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User\Desktop\числ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8196776" cy="5089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Разряды числительных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u="sng" dirty="0" smtClean="0">
                <a:solidFill>
                  <a:schemeClr val="hlink"/>
                </a:solidFill>
              </a:rPr>
              <a:t> </a:t>
            </a:r>
            <a:endParaRPr lang="ru-RU" b="1" u="sng" dirty="0" smtClean="0"/>
          </a:p>
          <a:p>
            <a:pPr>
              <a:buNone/>
            </a:pPr>
            <a:r>
              <a:rPr lang="ru-RU" dirty="0" smtClean="0"/>
              <a:t>А)отвлеченное число (пять);</a:t>
            </a:r>
          </a:p>
          <a:p>
            <a:pPr>
              <a:buNone/>
            </a:pPr>
            <a:r>
              <a:rPr lang="ru-RU" dirty="0" smtClean="0"/>
              <a:t>Б) количество предметов (пять книг);</a:t>
            </a:r>
          </a:p>
          <a:p>
            <a:pPr>
              <a:buNone/>
            </a:pPr>
            <a:r>
              <a:rPr lang="ru-RU" dirty="0" smtClean="0"/>
              <a:t>В)дробные (две пятых);</a:t>
            </a:r>
          </a:p>
          <a:p>
            <a:pPr>
              <a:buNone/>
            </a:pPr>
            <a:r>
              <a:rPr lang="ru-RU" dirty="0" smtClean="0"/>
              <a:t>Г)приблизительное количество (несколько книг) 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008080"/>
                </a:solidFill>
              </a:rPr>
              <a:t> </a:t>
            </a:r>
            <a:endParaRPr lang="ru-RU" dirty="0" smtClean="0"/>
          </a:p>
          <a:p>
            <a:r>
              <a:rPr lang="ru-RU" dirty="0" smtClean="0"/>
              <a:t> порядок предметов при счете  </a:t>
            </a:r>
            <a:endParaRPr lang="en-US" dirty="0" smtClean="0"/>
          </a:p>
          <a:p>
            <a:pPr>
              <a:buNone/>
            </a:pPr>
            <a:r>
              <a:rPr lang="ru-RU" sz="2800" b="1" dirty="0" smtClean="0"/>
              <a:t>Собирательные</a:t>
            </a:r>
          </a:p>
          <a:p>
            <a:r>
              <a:rPr lang="ru-RU" dirty="0" smtClean="0"/>
              <a:t>несколько предметов как единое целое (двое-десятеро, оба, обе).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Количественные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Порядковые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703</TotalTime>
  <Words>1133</Words>
  <Application>Microsoft Office PowerPoint</Application>
  <PresentationFormat>Экран (4:3)</PresentationFormat>
  <Paragraphs>212</Paragraphs>
  <Slides>41</Slides>
  <Notes>41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Эркер</vt:lpstr>
      <vt:lpstr>Город над вольной Невой… </vt:lpstr>
      <vt:lpstr>Цель урока:</vt:lpstr>
      <vt:lpstr>Задачи: </vt:lpstr>
      <vt:lpstr>Ход  урока:</vt:lpstr>
      <vt:lpstr>Теоретический срез</vt:lpstr>
      <vt:lpstr>Слайд 6</vt:lpstr>
      <vt:lpstr>Слайд 7</vt:lpstr>
      <vt:lpstr>Слайд 8</vt:lpstr>
      <vt:lpstr>Разряды числительных </vt:lpstr>
      <vt:lpstr>Задание №1 Лингвистическая разминка. </vt:lpstr>
      <vt:lpstr>Правильный ответ </vt:lpstr>
      <vt:lpstr>Задание № 2. Вспомните и запишите    пословицы, поговорки, фразеологизмы с числительным «семь».  </vt:lpstr>
      <vt:lpstr>Задание № 3   Ребусы</vt:lpstr>
      <vt:lpstr>Задание № 4  Назовите имя числительное    </vt:lpstr>
      <vt:lpstr>Задание № 5 Определите, какой частью речи является слово  три в предложениях:  </vt:lpstr>
      <vt:lpstr>Задание № 6: спишите предложения, заменяя числительные словами. </vt:lpstr>
      <vt:lpstr>               Герб Санкт - Петербурга</vt:lpstr>
      <vt:lpstr>Исторические символы Петербурга</vt:lpstr>
      <vt:lpstr>Ангел на шпиле Петропавловского собора</vt:lpstr>
      <vt:lpstr>Кораблик на шпиле    Адмиралтейства</vt:lpstr>
      <vt:lpstr>Собор Спас – на Крови</vt:lpstr>
      <vt:lpstr>Арка Главного штаба  Дворцовая площадь</vt:lpstr>
      <vt:lpstr>Зимний дворец</vt:lpstr>
      <vt:lpstr>Исаакиевский собор</vt:lpstr>
      <vt:lpstr>Дворцовая площадь</vt:lpstr>
      <vt:lpstr>Стрелка Васильевского острова</vt:lpstr>
      <vt:lpstr>Казанский собор</vt:lpstr>
      <vt:lpstr>Петропавловская крепость</vt:lpstr>
      <vt:lpstr>Задание № 9: перенесите предложения в тетрадь, записав числительное словами.</vt:lpstr>
      <vt:lpstr>Слайд 30</vt:lpstr>
      <vt:lpstr>Задание № 10              </vt:lpstr>
      <vt:lpstr>Река Нева – главная водная магистраль Петербурга</vt:lpstr>
      <vt:lpstr>Мосты повисли над водами… А.С.Пушкин</vt:lpstr>
      <vt:lpstr>Первый мост Петербурга - Иоанновский</vt:lpstr>
      <vt:lpstr>Скульптура «Зайчик , спасшийся от наводнения»</vt:lpstr>
      <vt:lpstr>Старейший каменный мост Санкт-Петербурга-  Эрмитажный мост</vt:lpstr>
      <vt:lpstr>Самый широкий мост — Синий мост на реке  Мойке  (97,3 метров)</vt:lpstr>
      <vt:lpstr>Знаете ли вы, что…</vt:lpstr>
      <vt:lpstr>Слайд 39</vt:lpstr>
      <vt:lpstr>Слайд 40</vt:lpstr>
      <vt:lpstr>Над Невой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Мосты повисли над водами…</dc:title>
  <dc:creator>Dell_Vostro</dc:creator>
  <cp:lastModifiedBy>Гамазова</cp:lastModifiedBy>
  <cp:revision>144</cp:revision>
  <dcterms:created xsi:type="dcterms:W3CDTF">2014-01-04T14:27:25Z</dcterms:created>
  <dcterms:modified xsi:type="dcterms:W3CDTF">2014-01-29T10:52:21Z</dcterms:modified>
</cp:coreProperties>
</file>