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DAA97-1448-4001-AF2C-882A70B950BB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7983-68F4-4D17-B3F5-5FBF5537F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D909-B075-4B61-9864-74D631CDE33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2225F9-7638-440C-A6DD-362E83CA98D8}" type="datetimeFigureOut">
              <a:rPr lang="ru-RU" smtClean="0"/>
              <a:t>10.05.2014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111698-BDA2-4F4A-A1A8-51D05B7AD2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//commons.wikimedia.org/wiki/File:COA_of_Sevastopol.svg?uselang=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" t="2509" r="2779" b="2311"/>
          <a:stretch/>
        </p:blipFill>
        <p:spPr>
          <a:xfrm>
            <a:off x="-16975" y="0"/>
            <a:ext cx="922877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4864"/>
          </a:xfrm>
        </p:spPr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rgbClr val="FF0000"/>
                </a:solidFill>
              </a:rPr>
              <a:t>Республика Крым.</a:t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6000" b="1" u="sng" dirty="0" smtClean="0">
                <a:solidFill>
                  <a:srgbClr val="FF0000"/>
                </a:solidFill>
              </a:rPr>
              <a:t>Севастополь</a:t>
            </a:r>
            <a:r>
              <a:rPr lang="ru-RU" sz="6000" b="1" u="sng" dirty="0" smtClean="0">
                <a:solidFill>
                  <a:srgbClr val="FF0000"/>
                </a:solidFill>
              </a:rPr>
              <a:t>.</a:t>
            </a:r>
            <a:br>
              <a:rPr lang="ru-RU" sz="6000" b="1" u="sng" dirty="0" smtClean="0">
                <a:solidFill>
                  <a:srgbClr val="FF0000"/>
                </a:solidFill>
              </a:rPr>
            </a:br>
            <a:r>
              <a:rPr lang="ru-RU" sz="6000" b="1" u="sng" dirty="0">
                <a:solidFill>
                  <a:srgbClr val="FF0000"/>
                </a:solidFill>
              </a:rPr>
              <a:t>2</a:t>
            </a:r>
            <a:r>
              <a:rPr lang="ru-RU" sz="6000" b="1" u="sng" dirty="0" smtClean="0">
                <a:solidFill>
                  <a:srgbClr val="FF0000"/>
                </a:solidFill>
              </a:rPr>
              <a:t> часть.</a:t>
            </a:r>
            <a:endParaRPr lang="ru-RU" sz="6000" b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661248"/>
            <a:ext cx="4536504" cy="10801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Учитель географии, МКОУ-СОШ №2 ЗАТО п. Солнечный Красноярского края, </a:t>
            </a:r>
          </a:p>
          <a:p>
            <a:r>
              <a:rPr lang="ru-RU" dirty="0" smtClean="0"/>
              <a:t>Мурашкина Инна Николаевна.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4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Перспективы развития.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116" y="1844824"/>
            <a:ext cx="6618188" cy="4666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492896"/>
            <a:ext cx="262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Мост через Керченский пролив.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Республика Крым и Севастополь.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76873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«Крым и Севастополь возвращаются в родную гавань – в Россию!»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19537"/>
            <a:ext cx="5798756" cy="231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Использованные материалы: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Википедия;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Видео обращение президента России;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://www.kremlin.ru/news/20603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Классный час «Мы вместе».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8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Воссоединение Крыма с Россией.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848"/>
            <a:ext cx="396044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EEF0E8"/>
              </a:buClr>
              <a:buSzPct val="167000"/>
            </a:pPr>
            <a:r>
              <a:rPr lang="ru-RU" altLang="ru-RU" sz="2800" b="1" dirty="0" smtClean="0">
                <a:solidFill>
                  <a:schemeClr val="tx2"/>
                </a:solidFill>
                <a:cs typeface="Arial" charset="0"/>
                <a:sym typeface="Trebuchet MS" pitchFamily="34" charset="0"/>
              </a:rPr>
              <a:t>16 марта 2014 г. прошёл референдум о статусе Крыма.</a:t>
            </a:r>
          </a:p>
          <a:p>
            <a:pPr>
              <a:spcBef>
                <a:spcPts val="600"/>
              </a:spcBef>
              <a:buClr>
                <a:srgbClr val="EEF0E8"/>
              </a:buClr>
              <a:buSzPct val="167000"/>
            </a:pPr>
            <a:r>
              <a:rPr lang="ru-RU" altLang="ru-RU" sz="2800" b="1" dirty="0" smtClean="0">
                <a:solidFill>
                  <a:schemeClr val="tx2"/>
                </a:solidFill>
                <a:cs typeface="Arial" charset="0"/>
                <a:sym typeface="Trebuchet MS" pitchFamily="34" charset="0"/>
              </a:rPr>
              <a:t>В референдуме приняло участие 83 % граждан Крыма.</a:t>
            </a:r>
          </a:p>
          <a:p>
            <a:pPr>
              <a:spcBef>
                <a:spcPts val="600"/>
              </a:spcBef>
              <a:buClr>
                <a:srgbClr val="EEF0E8"/>
              </a:buClr>
              <a:buSzPct val="167000"/>
            </a:pPr>
            <a:r>
              <a:rPr lang="ru-RU" altLang="ru-RU" sz="2800" b="1" dirty="0" smtClean="0">
                <a:solidFill>
                  <a:schemeClr val="tx2"/>
                </a:solidFill>
                <a:cs typeface="Arial" charset="0"/>
                <a:sym typeface="Trebuchet MS" pitchFamily="34" charset="0"/>
              </a:rPr>
              <a:t>97 % проголосовало «за воссоединение Крыма с Россией».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7188"/>
            <a:ext cx="3695982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04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Присоединение Крыма.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1277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u="sng" dirty="0" smtClean="0"/>
          </a:p>
          <a:p>
            <a:pPr algn="ctr"/>
            <a:r>
              <a:rPr lang="ru-RU" sz="3600" b="1" u="sng" dirty="0" smtClean="0">
                <a:solidFill>
                  <a:schemeClr val="tx2"/>
                </a:solidFill>
              </a:rPr>
              <a:t>18 </a:t>
            </a:r>
            <a:r>
              <a:rPr lang="ru-RU" sz="3600" b="1" u="sng" dirty="0">
                <a:solidFill>
                  <a:schemeClr val="tx2"/>
                </a:solidFill>
              </a:rPr>
              <a:t>марта 2014 </a:t>
            </a:r>
            <a:r>
              <a:rPr lang="ru-RU" sz="3600" b="1" dirty="0">
                <a:solidFill>
                  <a:schemeClr val="tx2"/>
                </a:solidFill>
              </a:rPr>
              <a:t>года был подписан договор о вхождении Республики Крым и города Севастополя в состав Российской Федерации на правах субъектов Российской Федерации.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" y="4797152"/>
            <a:ext cx="2864265" cy="195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9761" y="1844824"/>
            <a:ext cx="7408333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u="sng" dirty="0" smtClean="0"/>
              <a:t>21 марта 2014г</a:t>
            </a:r>
            <a:r>
              <a:rPr lang="ru-RU" sz="3600" b="1" dirty="0" smtClean="0"/>
              <a:t>. Путин В. В. подписал федеральный  конституционный закон о вхождении Республики Крым и города Севастополя в состав РФ .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Присоединение Крыма.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37535"/>
            <a:ext cx="3600400" cy="20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27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Российская Федерация.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5" y="2132856"/>
            <a:ext cx="919473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chemeClr val="tx2"/>
                </a:solidFill>
              </a:rPr>
              <a:t>Площадь России</a:t>
            </a:r>
            <a:r>
              <a:rPr lang="ru-RU" sz="3200" b="1" dirty="0" smtClean="0">
                <a:solidFill>
                  <a:schemeClr val="tx2"/>
                </a:solidFill>
              </a:rPr>
              <a:t>                              </a:t>
            </a:r>
            <a:r>
              <a:rPr lang="ru-RU" sz="3200" b="1" u="sng" dirty="0" smtClean="0">
                <a:solidFill>
                  <a:schemeClr val="tx2"/>
                </a:solidFill>
              </a:rPr>
              <a:t>Площадь Крыма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      </a:t>
            </a:r>
            <a:r>
              <a:rPr lang="ru-RU" sz="3200" b="1" dirty="0" smtClean="0">
                <a:solidFill>
                  <a:schemeClr val="tx2"/>
                </a:solidFill>
              </a:rPr>
              <a:t>17 075 400 км²              +                 </a:t>
            </a:r>
            <a:r>
              <a:rPr lang="ru-RU" sz="3200" b="1" dirty="0">
                <a:solidFill>
                  <a:schemeClr val="tx2"/>
                </a:solidFill>
              </a:rPr>
              <a:t>27 161 км²</a:t>
            </a: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chemeClr val="tx2"/>
                </a:solidFill>
              </a:rPr>
              <a:t>                                 </a:t>
            </a:r>
            <a:r>
              <a:rPr lang="ru-RU" sz="3200" b="1" u="sng" dirty="0" smtClean="0">
                <a:solidFill>
                  <a:schemeClr val="tx2"/>
                </a:solidFill>
              </a:rPr>
              <a:t>17 102 561 км</a:t>
            </a:r>
            <a:r>
              <a:rPr lang="ru-RU" sz="3200" b="1" dirty="0" smtClean="0">
                <a:solidFill>
                  <a:schemeClr val="tx2"/>
                </a:solidFill>
              </a:rPr>
              <a:t>²</a:t>
            </a:r>
            <a:endParaRPr lang="ru-RU" sz="3200" b="1" u="sng" dirty="0" smtClean="0">
              <a:solidFill>
                <a:schemeClr val="tx2"/>
              </a:solidFill>
            </a:endParaRPr>
          </a:p>
          <a:p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                                      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b="1" u="sng" dirty="0" smtClean="0">
                <a:solidFill>
                  <a:schemeClr val="tx2"/>
                </a:solidFill>
              </a:rPr>
              <a:t>Население России</a:t>
            </a:r>
            <a:r>
              <a:rPr lang="ru-RU" sz="3200" b="1" dirty="0" smtClean="0">
                <a:solidFill>
                  <a:schemeClr val="tx2"/>
                </a:solidFill>
              </a:rPr>
              <a:t>                         </a:t>
            </a:r>
            <a:r>
              <a:rPr lang="ru-RU" sz="3200" b="1" u="sng" dirty="0" smtClean="0">
                <a:solidFill>
                  <a:schemeClr val="tx2"/>
                </a:solidFill>
              </a:rPr>
              <a:t>Населения Крыма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     </a:t>
            </a:r>
            <a:r>
              <a:rPr lang="ru-RU" sz="3200" b="1" dirty="0">
                <a:solidFill>
                  <a:schemeClr val="tx2"/>
                </a:solidFill>
              </a:rPr>
              <a:t>143 666 </a:t>
            </a:r>
            <a:r>
              <a:rPr lang="ru-RU" sz="3200" b="1" dirty="0" smtClean="0">
                <a:solidFill>
                  <a:schemeClr val="tx2"/>
                </a:solidFill>
              </a:rPr>
              <a:t>931 чел.             +              2 </a:t>
            </a:r>
            <a:r>
              <a:rPr lang="ru-RU" sz="3200" b="1" dirty="0">
                <a:solidFill>
                  <a:schemeClr val="tx2"/>
                </a:solidFill>
              </a:rPr>
              <a:t>342 086 </a:t>
            </a:r>
            <a:r>
              <a:rPr lang="ru-RU" sz="3200" b="1" dirty="0" smtClean="0">
                <a:solidFill>
                  <a:schemeClr val="tx2"/>
                </a:solidFill>
              </a:rPr>
              <a:t>чел.</a:t>
            </a:r>
            <a:endParaRPr lang="ru-RU" sz="3200" b="1" dirty="0">
              <a:solidFill>
                <a:schemeClr val="tx2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                                   </a:t>
            </a:r>
            <a:r>
              <a:rPr lang="ru-RU" sz="3200" b="1" u="sng" dirty="0" smtClean="0">
                <a:solidFill>
                  <a:schemeClr val="tx2"/>
                </a:solidFill>
              </a:rPr>
              <a:t>146 009 017 чел.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66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Российская Федерация.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88924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Субъекты федерации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u="sng" dirty="0" smtClean="0">
                <a:solidFill>
                  <a:schemeClr val="tx2"/>
                </a:solidFill>
              </a:rPr>
              <a:t>До объединения:  </a:t>
            </a:r>
            <a:r>
              <a:rPr lang="ru-RU" sz="2800" b="1" dirty="0" smtClean="0">
                <a:solidFill>
                  <a:schemeClr val="tx2"/>
                </a:solidFill>
              </a:rPr>
              <a:t>       21 республика;</a:t>
            </a:r>
          </a:p>
          <a:p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                                    2 города федерального значения;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u="sng" dirty="0" smtClean="0">
                <a:solidFill>
                  <a:schemeClr val="tx2"/>
                </a:solidFill>
              </a:rPr>
              <a:t>После объединения:</a:t>
            </a:r>
            <a:r>
              <a:rPr lang="ru-RU" sz="2800" b="1" dirty="0" smtClean="0">
                <a:solidFill>
                  <a:schemeClr val="tx2"/>
                </a:solidFill>
              </a:rPr>
              <a:t>     22 республики;</a:t>
            </a:r>
          </a:p>
          <a:p>
            <a:r>
              <a:rPr lang="ru-RU" sz="2800" b="1" dirty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                                      3 города федерального значения.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Российская Федерация была разделена на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 7 федеральных округов.</a:t>
            </a:r>
          </a:p>
          <a:p>
            <a:pPr algn="ctr"/>
            <a:r>
              <a:rPr lang="ru-RU" sz="2800" b="1" u="sng" dirty="0" smtClean="0">
                <a:solidFill>
                  <a:schemeClr val="tx2"/>
                </a:solidFill>
              </a:rPr>
              <a:t>Сейчас</a:t>
            </a:r>
            <a:r>
              <a:rPr lang="ru-RU" sz="2800" b="1" dirty="0" smtClean="0">
                <a:solidFill>
                  <a:schemeClr val="tx2"/>
                </a:solidFill>
              </a:rPr>
              <a:t> – 8 Федеральных округов (Крымский Федеральный округ).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3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619" y="3791686"/>
            <a:ext cx="4093381" cy="3066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Крымский федеральный округ.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60841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</a:rPr>
              <a:t>Крымский федеральный округ</a:t>
            </a:r>
            <a:r>
              <a:rPr lang="ru-RU" sz="2400" dirty="0">
                <a:solidFill>
                  <a:schemeClr val="tx2"/>
                </a:solidFill>
              </a:rPr>
              <a:t> — федеральный округ Российской Федерации, образованный указом президента России В. В. Путина от 21 марта 2014 </a:t>
            </a:r>
            <a:r>
              <a:rPr lang="ru-RU" sz="2400" dirty="0" smtClean="0">
                <a:solidFill>
                  <a:schemeClr val="tx2"/>
                </a:solidFill>
              </a:rPr>
              <a:t>года.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В состав округа входят два субъекта федерации. Расположен на Крымском полуострове. Полномочный 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</a:rPr>
              <a:t>представитель </a:t>
            </a:r>
            <a:r>
              <a:rPr lang="ru-RU" sz="2400" dirty="0">
                <a:solidFill>
                  <a:schemeClr val="tx2"/>
                </a:solidFill>
              </a:rPr>
              <a:t>президента Российской Федерации в Крымском федеральном округе — </a:t>
            </a:r>
            <a:endParaRPr lang="ru-RU" sz="2400" dirty="0" smtClean="0">
              <a:solidFill>
                <a:schemeClr val="tx2"/>
              </a:solidFill>
            </a:endParaRPr>
          </a:p>
          <a:p>
            <a:r>
              <a:rPr lang="ru-RU" sz="2400" b="1" u="sng" dirty="0" smtClean="0">
                <a:solidFill>
                  <a:schemeClr val="tx2"/>
                </a:solidFill>
              </a:rPr>
              <a:t>Олег Белавенцев.</a:t>
            </a:r>
            <a:endParaRPr lang="ru-RU" sz="24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Город федерального значения – Севастополь.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Герб">
            <a:hlinkClick r:id="rId2" tooltip="Герб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08720"/>
            <a:ext cx="1584176" cy="191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276872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Город</a:t>
            </a:r>
            <a:r>
              <a:rPr lang="ru-RU" sz="2800" b="1" dirty="0">
                <a:solidFill>
                  <a:srgbClr val="0070C0"/>
                </a:solidFill>
              </a:rPr>
              <a:t>, расположенный на юго-западе Крымского полуострова, на берегу Чёрного моря. Заложен по указу российской императрицы Екатерины II в 1783 году. Город-герой.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В Севастополе расположены военно-морские базы Черноморского флота Российской Федерации.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619156"/>
            <a:ext cx="2985125" cy="223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36912"/>
            <a:ext cx="3707729" cy="27363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Перспективы развития.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04864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rgbClr val="0070C0"/>
                </a:solidFill>
              </a:rPr>
              <a:t>это оздоровление и </a:t>
            </a:r>
            <a:r>
              <a:rPr lang="ru-RU" sz="3600" b="1" dirty="0" smtClean="0">
                <a:solidFill>
                  <a:srgbClr val="0070C0"/>
                </a:solidFill>
              </a:rPr>
              <a:t>туризм;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</a:rPr>
              <a:t>инновационная промышленность</a:t>
            </a:r>
            <a:r>
              <a:rPr lang="ru-RU" sz="3600" b="1" dirty="0">
                <a:solidFill>
                  <a:srgbClr val="0070C0"/>
                </a:solidFill>
              </a:rPr>
              <a:t>;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</a:rPr>
              <a:t> ветро - </a:t>
            </a:r>
            <a:r>
              <a:rPr lang="ru-RU" sz="3600" b="1" dirty="0">
                <a:solidFill>
                  <a:srgbClr val="0070C0"/>
                </a:solidFill>
              </a:rPr>
              <a:t>и солнечная </a:t>
            </a:r>
            <a:r>
              <a:rPr lang="ru-RU" sz="3600" b="1" dirty="0" smtClean="0">
                <a:solidFill>
                  <a:srgbClr val="0070C0"/>
                </a:solidFill>
              </a:rPr>
              <a:t>энергетика;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</a:rPr>
              <a:t>современный агросектор;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0070C0"/>
                </a:solidFill>
              </a:rPr>
              <a:t>транспортная </a:t>
            </a:r>
            <a:r>
              <a:rPr lang="ru-RU" sz="3600" b="1" dirty="0">
                <a:solidFill>
                  <a:srgbClr val="0070C0"/>
                </a:solidFill>
              </a:rPr>
              <a:t>инфраструктура.</a:t>
            </a:r>
          </a:p>
        </p:txBody>
      </p:sp>
    </p:spTree>
    <p:extLst>
      <p:ext uri="{BB962C8B-B14F-4D97-AF65-F5344CB8AC3E}">
        <p14:creationId xmlns:p14="http://schemas.microsoft.com/office/powerpoint/2010/main" val="2024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326</Words>
  <Application>Microsoft Office PowerPoint</Application>
  <PresentationFormat>Экран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Республика Крым. Севастополь. 2 часть.</vt:lpstr>
      <vt:lpstr>Воссоединение Крыма с Россией.</vt:lpstr>
      <vt:lpstr>Присоединение Крыма.</vt:lpstr>
      <vt:lpstr>Присоединение Крыма.</vt:lpstr>
      <vt:lpstr>Российская Федерация.</vt:lpstr>
      <vt:lpstr>Российская Федерация.</vt:lpstr>
      <vt:lpstr>Крымский федеральный округ.</vt:lpstr>
      <vt:lpstr>Город федерального значения – Севастополь.</vt:lpstr>
      <vt:lpstr>Перспективы развития.</vt:lpstr>
      <vt:lpstr>Перспективы развития.</vt:lpstr>
      <vt:lpstr>Республика Крым и Севастополь.</vt:lpstr>
      <vt:lpstr>Использованные материалы: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Крым. Севастополь. 2 часть.</dc:title>
  <dc:creator>Пользователь Windows</dc:creator>
  <cp:lastModifiedBy>Пользователь Windows</cp:lastModifiedBy>
  <cp:revision>1</cp:revision>
  <dcterms:created xsi:type="dcterms:W3CDTF">2014-05-10T04:26:00Z</dcterms:created>
  <dcterms:modified xsi:type="dcterms:W3CDTF">2014-05-10T04:30:33Z</dcterms:modified>
</cp:coreProperties>
</file>