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16"/>
  </p:notesMasterIdLst>
  <p:sldIdLst>
    <p:sldId id="257" r:id="rId8"/>
    <p:sldId id="258" r:id="rId9"/>
    <p:sldId id="259" r:id="rId10"/>
    <p:sldId id="261" r:id="rId11"/>
    <p:sldId id="262" r:id="rId12"/>
    <p:sldId id="260" r:id="rId13"/>
    <p:sldId id="264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88244" autoAdjust="0"/>
  </p:normalViewPr>
  <p:slideViewPr>
    <p:cSldViewPr>
      <p:cViewPr varScale="1">
        <p:scale>
          <a:sx n="65" d="100"/>
          <a:sy n="65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F3DAA-B0BD-4065-AE07-AA42FA4C6C9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C9DFF-A3C7-43FD-B3E0-5642B987B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204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C9DFF-A3C7-43FD-B3E0-5642B987B4D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09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3841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333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65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0703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495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586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853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313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886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81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552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921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219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185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36213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412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562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0333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547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492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982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63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97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600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671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170230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676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393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842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0136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72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199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98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9834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59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989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7894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497105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3688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4947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7669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83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1716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5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1147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5200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728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3320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274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922806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4320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192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99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4516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734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2645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025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5610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067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423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419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417156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5490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0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543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1008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067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492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95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5384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6176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077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65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032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02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4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9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2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4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5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454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15A6DBF-0845-4625-816F-97AAED9AAD5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24.02.2014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E387B9-4228-49A5-8C95-4A8F14F99BD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7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/>
            <a:r>
              <a:rPr lang="ru-RU" sz="40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Создание пластических образов</a:t>
            </a:r>
            <a:endParaRPr lang="ru-RU" sz="400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309634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Э. Григ «Утро»</a:t>
            </a:r>
          </a:p>
          <a:p>
            <a:pPr algn="ctr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Васильева Т.А.</a:t>
            </a:r>
          </a:p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музыкально-ритмического воспитания МБОУ. СОШ. №7  г. Оха Сахалинской области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62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216024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4400" dirty="0" smtClean="0"/>
              <a:t>Цель урока</a:t>
            </a:r>
            <a:br>
              <a:rPr lang="ru-RU" sz="4400" dirty="0" smtClean="0"/>
            </a:br>
            <a:r>
              <a:rPr lang="ru-RU" sz="4400" dirty="0" smtClean="0"/>
              <a:t> 1. Дать понятия - либретто, пластический образ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032448"/>
          </a:xfrm>
        </p:spPr>
        <p:txBody>
          <a:bodyPr>
            <a:normAutofit fontScale="92500" lnSpcReduction="20000"/>
          </a:bodyPr>
          <a:lstStyle/>
          <a:p>
            <a:pPr marL="137160" indent="0" algn="ctr">
              <a:buNone/>
            </a:pPr>
            <a:r>
              <a:rPr lang="ru-RU" dirty="0" smtClean="0"/>
              <a:t>Задачи урока:</a:t>
            </a:r>
          </a:p>
          <a:p>
            <a:pPr marL="137160" indent="0">
              <a:buNone/>
            </a:pPr>
            <a:r>
              <a:rPr lang="ru-RU" u="sng" dirty="0" smtClean="0"/>
              <a:t>Образовательная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Формирование навыка восприятия музыкального произведения, взаимосвязь жеста и музыки.</a:t>
            </a:r>
          </a:p>
          <a:p>
            <a:pPr marL="137160" indent="0">
              <a:buNone/>
            </a:pPr>
            <a:r>
              <a:rPr lang="ru-RU" u="sng" dirty="0" smtClean="0"/>
              <a:t>Воспитательная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Развитие творческих и коммуникативных качеств личности</a:t>
            </a:r>
          </a:p>
          <a:p>
            <a:pPr marL="137160" indent="0">
              <a:buNone/>
            </a:pPr>
            <a:r>
              <a:rPr lang="ru-RU" u="sng" dirty="0" smtClean="0"/>
              <a:t>Оздоровительная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Создание условий для двигательной активности детей</a:t>
            </a:r>
          </a:p>
          <a:p>
            <a:pPr marL="651510" indent="-514350">
              <a:buFont typeface="+mj-lt"/>
              <a:buAutoNum type="alphaLcParenR"/>
            </a:pPr>
            <a:endParaRPr lang="ru-RU" dirty="0" smtClean="0"/>
          </a:p>
          <a:p>
            <a:pPr marL="13716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0878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5 из 152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6000" contrast="-7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367862" y="3501008"/>
            <a:ext cx="2408277" cy="23309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4000" dirty="0"/>
              <a:t>Жак Жорж Новерр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28412"/>
          </a:xfrm>
        </p:spPr>
        <p:txBody>
          <a:bodyPr>
            <a:spAutoFit/>
          </a:bodyPr>
          <a:lstStyle/>
          <a:p>
            <a:pPr marL="137160" indent="0" algn="ctr">
              <a:buNone/>
            </a:pPr>
            <a:r>
              <a:rPr lang="ru-RU" dirty="0" smtClean="0"/>
              <a:t>«</a:t>
            </a:r>
            <a:r>
              <a:rPr lang="ru-RU" dirty="0"/>
              <a:t>Танец изображающий мелодию, </a:t>
            </a:r>
            <a:endParaRPr lang="ru-RU" dirty="0" smtClean="0"/>
          </a:p>
          <a:p>
            <a:pPr marL="137160" indent="0" algn="ctr">
              <a:buNone/>
            </a:pPr>
            <a:r>
              <a:rPr lang="ru-RU" dirty="0" smtClean="0"/>
              <a:t>является </a:t>
            </a:r>
            <a:r>
              <a:rPr lang="ru-RU" dirty="0"/>
              <a:t>эхом, повторяющим то, </a:t>
            </a:r>
            <a:endParaRPr lang="ru-RU" dirty="0" smtClean="0"/>
          </a:p>
          <a:p>
            <a:pPr marL="137160" indent="0" algn="ctr">
              <a:buNone/>
            </a:pPr>
            <a:r>
              <a:rPr lang="ru-RU" dirty="0" smtClean="0"/>
              <a:t>о </a:t>
            </a:r>
            <a:r>
              <a:rPr lang="ru-RU" dirty="0"/>
              <a:t>чём говорит музыка» </a:t>
            </a:r>
            <a:endParaRPr lang="ru-RU" dirty="0" smtClean="0"/>
          </a:p>
          <a:p>
            <a:pPr marL="137160" indent="0" algn="just">
              <a:buNone/>
            </a:pPr>
            <a:endParaRPr lang="ru-RU" sz="1400" dirty="0"/>
          </a:p>
          <a:p>
            <a:pPr marL="137160" indent="0">
              <a:buNone/>
            </a:pPr>
            <a:endParaRPr lang="ru-RU" sz="1400" dirty="0" smtClean="0"/>
          </a:p>
          <a:p>
            <a:pPr marL="137160" indent="0">
              <a:buNone/>
            </a:pPr>
            <a:endParaRPr lang="ru-RU" sz="1400" dirty="0"/>
          </a:p>
          <a:p>
            <a:pPr marL="137160" indent="0">
              <a:buNone/>
            </a:pP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373733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4000" dirty="0" smtClean="0"/>
              <a:t>Либретто - это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2116832"/>
          </a:xfrm>
        </p:spPr>
        <p:txBody>
          <a:bodyPr/>
          <a:lstStyle/>
          <a:p>
            <a:pPr marL="137160" indent="0" algn="ctr">
              <a:buNone/>
            </a:pPr>
            <a:r>
              <a:rPr lang="ru-RU" dirty="0" smtClean="0"/>
              <a:t>Краткий литературный текст описывающий содержание пластического действия</a:t>
            </a:r>
            <a:endParaRPr lang="ru-RU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lum bright="14000" contrast="-54000"/>
          </a:blip>
          <a:srcRect/>
          <a:stretch>
            <a:fillRect/>
          </a:stretch>
        </p:blipFill>
        <p:spPr bwMode="auto">
          <a:xfrm>
            <a:off x="323528" y="2780928"/>
            <a:ext cx="817286" cy="748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722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324036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4000" dirty="0" smtClean="0"/>
              <a:t>Пластический образ - это символ.</a:t>
            </a:r>
            <a:br>
              <a:rPr lang="ru-RU" sz="4000" dirty="0" smtClean="0"/>
            </a:br>
            <a:r>
              <a:rPr lang="ru-RU" sz="4000" dirty="0" smtClean="0"/>
              <a:t>Хореографическое </a:t>
            </a:r>
            <a:r>
              <a:rPr lang="ru-RU" sz="4000" dirty="0"/>
              <a:t>действие  </a:t>
            </a:r>
            <a:r>
              <a:rPr lang="ru-RU" sz="4000" dirty="0" smtClean="0"/>
              <a:t>изображения </a:t>
            </a:r>
            <a:r>
              <a:rPr lang="ru-RU" sz="4000" dirty="0"/>
              <a:t>персонажа с помощью жестов, </a:t>
            </a:r>
            <a:r>
              <a:rPr lang="ru-RU" sz="4000" dirty="0" smtClean="0"/>
              <a:t>движений</a:t>
            </a: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endParaRPr lang="ru-RU" sz="3200" dirty="0">
              <a:latin typeface="+mn-lt"/>
            </a:endParaRPr>
          </a:p>
        </p:txBody>
      </p:sp>
      <p:pic>
        <p:nvPicPr>
          <p:cNvPr id="4" name="Picture 10" descr="PE01000_"/>
          <p:cNvPicPr>
            <a:picLocks noChangeAspect="1" noChangeArrowheads="1"/>
          </p:cNvPicPr>
          <p:nvPr/>
        </p:nvPicPr>
        <p:blipFill>
          <a:blip r:embed="rId3">
            <a:lum bright="-3000" contrast="-46000"/>
          </a:blip>
          <a:srcRect/>
          <a:stretch>
            <a:fillRect/>
          </a:stretch>
        </p:blipFill>
        <p:spPr bwMode="auto">
          <a:xfrm>
            <a:off x="3131840" y="4923663"/>
            <a:ext cx="579784" cy="1047876"/>
          </a:xfrm>
          <a:prstGeom prst="rect">
            <a:avLst/>
          </a:prstGeom>
          <a:noFill/>
        </p:spPr>
      </p:pic>
      <p:pic>
        <p:nvPicPr>
          <p:cNvPr id="5" name="Picture 10" descr="PE01000_"/>
          <p:cNvPicPr>
            <a:picLocks noChangeAspect="1" noChangeArrowheads="1"/>
          </p:cNvPicPr>
          <p:nvPr/>
        </p:nvPicPr>
        <p:blipFill>
          <a:blip r:embed="rId3">
            <a:lum bright="-3000" contrast="-46000"/>
          </a:blip>
          <a:srcRect/>
          <a:stretch>
            <a:fillRect/>
          </a:stretch>
        </p:blipFill>
        <p:spPr bwMode="auto">
          <a:xfrm>
            <a:off x="5344099" y="4923663"/>
            <a:ext cx="579784" cy="1047876"/>
          </a:xfrm>
          <a:prstGeom prst="rect">
            <a:avLst/>
          </a:prstGeom>
          <a:noFill/>
        </p:spPr>
      </p:pic>
      <p:pic>
        <p:nvPicPr>
          <p:cNvPr id="6" name="Picture 10" descr="PE01000_"/>
          <p:cNvPicPr>
            <a:picLocks noChangeAspect="1" noChangeArrowheads="1"/>
          </p:cNvPicPr>
          <p:nvPr/>
        </p:nvPicPr>
        <p:blipFill>
          <a:blip r:embed="rId3">
            <a:lum bright="-3000" contrast="-46000"/>
          </a:blip>
          <a:srcRect/>
          <a:stretch>
            <a:fillRect/>
          </a:stretch>
        </p:blipFill>
        <p:spPr bwMode="auto">
          <a:xfrm>
            <a:off x="4282108" y="5373216"/>
            <a:ext cx="579784" cy="1047876"/>
          </a:xfrm>
          <a:prstGeom prst="rect">
            <a:avLst/>
          </a:prstGeom>
          <a:noFill/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3871279"/>
            <a:ext cx="8229600" cy="2549813"/>
          </a:xfrm>
        </p:spPr>
        <p:txBody>
          <a:bodyPr/>
          <a:lstStyle/>
          <a:p>
            <a:pPr algn="ctr"/>
            <a:r>
              <a:rPr lang="ru-RU" dirty="0"/>
              <a:t>Раскрой свой </a:t>
            </a:r>
            <a:r>
              <a:rPr lang="ru-RU" dirty="0" smtClean="0"/>
              <a:t>образ</a:t>
            </a:r>
            <a:r>
              <a:rPr lang="ru-RU" dirty="0"/>
              <a:t>,</a:t>
            </a:r>
            <a:r>
              <a:rPr lang="ru-RU" dirty="0" smtClean="0"/>
              <a:t> свой стиль, </a:t>
            </a:r>
            <a:r>
              <a:rPr lang="ru-RU" dirty="0"/>
              <a:t>свое лицо в пластическом </a:t>
            </a:r>
            <a:r>
              <a:rPr lang="ru-RU" dirty="0" smtClean="0"/>
              <a:t>образе 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97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620688"/>
            <a:ext cx="8157592" cy="122413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4400" dirty="0"/>
              <a:t>Законы композиции</a:t>
            </a:r>
            <a:r>
              <a:rPr lang="ru-RU" sz="3200" dirty="0">
                <a:latin typeface="+mn-lt"/>
              </a:rPr>
              <a:t/>
            </a:r>
            <a:br>
              <a:rPr lang="ru-RU" sz="3200" dirty="0">
                <a:latin typeface="+mn-lt"/>
              </a:rPr>
            </a:b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endParaRPr lang="ru-RU" sz="3200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556792"/>
            <a:ext cx="5904656" cy="4308872"/>
          </a:xfrm>
          <a:prstGeom prst="rect">
            <a:avLst/>
          </a:prstGeom>
          <a:solidFill>
            <a:srgbClr val="FF0000">
              <a:alpha val="2000"/>
            </a:srgb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270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ru-RU" sz="3200" b="1" dirty="0" smtClean="0">
              <a:ln w="6350">
                <a:noFill/>
              </a:ln>
              <a:gradFill>
                <a:gsLst>
                  <a:gs pos="0">
                    <a:srgbClr val="FDA023">
                      <a:tint val="73000"/>
                      <a:satMod val="145000"/>
                    </a:srgbClr>
                  </a:gs>
                  <a:gs pos="73000">
                    <a:srgbClr val="FDA023">
                      <a:tint val="73000"/>
                      <a:satMod val="145000"/>
                    </a:srgbClr>
                  </a:gs>
                  <a:gs pos="100000">
                    <a:srgbClr val="FDA023">
                      <a:tint val="83000"/>
                      <a:satMod val="143000"/>
                    </a:srgb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ln w="6350">
                  <a:noFill/>
                </a:ln>
                <a:gradFill>
                  <a:gsLst>
                    <a:gs pos="0">
                      <a:srgbClr val="FDA023">
                        <a:tint val="73000"/>
                        <a:satMod val="145000"/>
                      </a:srgbClr>
                    </a:gs>
                    <a:gs pos="73000">
                      <a:srgbClr val="FDA023">
                        <a:tint val="73000"/>
                        <a:satMod val="145000"/>
                      </a:srgbClr>
                    </a:gs>
                    <a:gs pos="100000">
                      <a:srgbClr val="FDA023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Завязка</a:t>
            </a:r>
            <a:endParaRPr lang="ru-RU" sz="3200" b="1" dirty="0">
              <a:ln w="6350">
                <a:noFill/>
              </a:ln>
              <a:gradFill>
                <a:gsLst>
                  <a:gs pos="0">
                    <a:srgbClr val="FDA023">
                      <a:tint val="73000"/>
                      <a:satMod val="145000"/>
                    </a:srgbClr>
                  </a:gs>
                  <a:gs pos="73000">
                    <a:srgbClr val="FDA023">
                      <a:tint val="73000"/>
                      <a:satMod val="145000"/>
                    </a:srgbClr>
                  </a:gs>
                  <a:gs pos="100000">
                    <a:srgbClr val="FDA023">
                      <a:tint val="83000"/>
                      <a:satMod val="143000"/>
                    </a:srgb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b="1" dirty="0">
                <a:ln w="6350">
                  <a:noFill/>
                </a:ln>
                <a:gradFill>
                  <a:gsLst>
                    <a:gs pos="0">
                      <a:srgbClr val="FDA023">
                        <a:tint val="73000"/>
                        <a:satMod val="145000"/>
                      </a:srgbClr>
                    </a:gs>
                    <a:gs pos="73000">
                      <a:srgbClr val="FDA023">
                        <a:tint val="73000"/>
                        <a:satMod val="145000"/>
                      </a:srgbClr>
                    </a:gs>
                    <a:gs pos="100000">
                      <a:srgbClr val="FDA023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Развитие действия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>
                <a:ln w="6350">
                  <a:noFill/>
                </a:ln>
                <a:gradFill>
                  <a:gsLst>
                    <a:gs pos="0">
                      <a:srgbClr val="FDA023">
                        <a:tint val="73000"/>
                        <a:satMod val="145000"/>
                      </a:srgbClr>
                    </a:gs>
                    <a:gs pos="73000">
                      <a:srgbClr val="FDA023">
                        <a:tint val="73000"/>
                        <a:satMod val="145000"/>
                      </a:srgbClr>
                    </a:gs>
                    <a:gs pos="100000">
                      <a:srgbClr val="FDA023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Кульминация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>
                <a:ln w="6350">
                  <a:noFill/>
                </a:ln>
                <a:gradFill>
                  <a:gsLst>
                    <a:gs pos="0">
                      <a:srgbClr val="FDA023">
                        <a:tint val="73000"/>
                        <a:satMod val="145000"/>
                      </a:srgbClr>
                    </a:gs>
                    <a:gs pos="73000">
                      <a:srgbClr val="FDA023">
                        <a:tint val="73000"/>
                        <a:satMod val="145000"/>
                      </a:srgbClr>
                    </a:gs>
                    <a:gs pos="100000">
                      <a:srgbClr val="FDA023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Развязка</a:t>
            </a:r>
            <a:endParaRPr lang="ru-RU" sz="3200" dirty="0">
              <a:solidFill>
                <a:prstClr val="white"/>
              </a:solidFill>
            </a:endParaRPr>
          </a:p>
          <a:p>
            <a:r>
              <a:rPr lang="ru-RU" sz="3200" b="1" dirty="0">
                <a:ln w="6350">
                  <a:noFill/>
                </a:ln>
                <a:gradFill>
                  <a:gsLst>
                    <a:gs pos="0">
                      <a:srgbClr val="FDA023">
                        <a:tint val="73000"/>
                        <a:satMod val="145000"/>
                      </a:srgbClr>
                    </a:gs>
                    <a:gs pos="73000">
                      <a:srgbClr val="FDA023">
                        <a:tint val="73000"/>
                        <a:satMod val="145000"/>
                      </a:srgbClr>
                    </a:gs>
                    <a:gs pos="100000">
                      <a:srgbClr val="FDA023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b="1" dirty="0">
                <a:ln w="6350">
                  <a:noFill/>
                </a:ln>
                <a:gradFill>
                  <a:gsLst>
                    <a:gs pos="0">
                      <a:srgbClr val="FDA023">
                        <a:tint val="73000"/>
                        <a:satMod val="145000"/>
                      </a:srgbClr>
                    </a:gs>
                    <a:gs pos="73000">
                      <a:srgbClr val="FDA023">
                        <a:tint val="73000"/>
                        <a:satMod val="145000"/>
                      </a:srgbClr>
                    </a:gs>
                    <a:gs pos="100000">
                      <a:srgbClr val="FDA023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>
                <a:ln w="6350">
                  <a:noFill/>
                </a:ln>
                <a:gradFill>
                  <a:gsLst>
                    <a:gs pos="0">
                      <a:srgbClr val="FDA023">
                        <a:tint val="73000"/>
                        <a:satMod val="145000"/>
                      </a:srgbClr>
                    </a:gs>
                    <a:gs pos="73000">
                      <a:srgbClr val="FDA023">
                        <a:tint val="73000"/>
                        <a:satMod val="145000"/>
                      </a:srgbClr>
                    </a:gs>
                    <a:gs pos="100000">
                      <a:srgbClr val="FDA023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b="1" dirty="0">
                <a:ln w="6350">
                  <a:noFill/>
                </a:ln>
                <a:gradFill>
                  <a:gsLst>
                    <a:gs pos="0">
                      <a:srgbClr val="FDA023">
                        <a:tint val="73000"/>
                        <a:satMod val="145000"/>
                      </a:srgbClr>
                    </a:gs>
                    <a:gs pos="73000">
                      <a:srgbClr val="FDA023">
                        <a:tint val="73000"/>
                        <a:satMod val="145000"/>
                      </a:srgbClr>
                    </a:gs>
                    <a:gs pos="100000">
                      <a:srgbClr val="FDA023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>
                <a:ln w="6350">
                  <a:noFill/>
                </a:ln>
                <a:gradFill>
                  <a:gsLst>
                    <a:gs pos="0">
                      <a:srgbClr val="FDA023">
                        <a:tint val="73000"/>
                        <a:satMod val="145000"/>
                      </a:srgbClr>
                    </a:gs>
                    <a:gs pos="73000">
                      <a:srgbClr val="FDA023">
                        <a:tint val="73000"/>
                        <a:satMod val="145000"/>
                      </a:srgbClr>
                    </a:gs>
                    <a:gs pos="100000">
                      <a:srgbClr val="FDA023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b="1" dirty="0">
                <a:ln w="6350">
                  <a:noFill/>
                </a:ln>
                <a:gradFill>
                  <a:gsLst>
                    <a:gs pos="0">
                      <a:srgbClr val="FDA023">
                        <a:tint val="73000"/>
                        <a:satMod val="145000"/>
                      </a:srgbClr>
                    </a:gs>
                    <a:gs pos="73000">
                      <a:srgbClr val="FDA023">
                        <a:tint val="73000"/>
                        <a:satMod val="145000"/>
                      </a:srgbClr>
                    </a:gs>
                    <a:gs pos="100000">
                      <a:srgbClr val="FDA023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>
            <a:lum bright="3000" contrast="-1000"/>
          </a:blip>
          <a:srcRect/>
          <a:stretch>
            <a:fillRect/>
          </a:stretch>
        </p:blipFill>
        <p:spPr bwMode="auto">
          <a:xfrm>
            <a:off x="3913976" y="4363778"/>
            <a:ext cx="1316048" cy="1297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352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lumMod val="21000"/>
                <a:lumOff val="79000"/>
              </a:srgbClr>
            </a:gs>
            <a:gs pos="34000">
              <a:srgbClr val="00B0F0">
                <a:lumMod val="36000"/>
                <a:lumOff val="64000"/>
              </a:srgbClr>
            </a:gs>
            <a:gs pos="81000">
              <a:schemeClr val="accent1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4000" dirty="0"/>
              <a:t>Этапы </a:t>
            </a:r>
            <a:r>
              <a:rPr lang="ru-RU" sz="4000" dirty="0" smtClean="0"/>
              <a:t> деятельности  обучающегося</a:t>
            </a:r>
            <a:r>
              <a:rPr lang="ru-RU" sz="4000" dirty="0"/>
              <a:t>:</a:t>
            </a:r>
            <a:r>
              <a:rPr lang="ru-RU" sz="3200" dirty="0">
                <a:latin typeface="+mn-lt"/>
              </a:rPr>
              <a:t/>
            </a:r>
            <a:br>
              <a:rPr lang="ru-RU" sz="3200" dirty="0">
                <a:latin typeface="+mn-lt"/>
              </a:rPr>
            </a:br>
            <a:endParaRPr lang="ru-RU" sz="3200" dirty="0">
              <a:latin typeface="+mn-lt"/>
            </a:endParaRPr>
          </a:p>
        </p:txBody>
      </p:sp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09160"/>
          </a:xfrm>
          <a:effectLst>
            <a:glow rad="127000">
              <a:schemeClr val="accent5">
                <a:lumMod val="40000"/>
                <a:lumOff val="60000"/>
              </a:schemeClr>
            </a:glow>
          </a:effectLst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u="sng" dirty="0" smtClean="0"/>
              <a:t>Вслушаться</a:t>
            </a:r>
            <a:r>
              <a:rPr lang="ru-RU" dirty="0" smtClean="0"/>
              <a:t> </a:t>
            </a:r>
            <a:r>
              <a:rPr lang="ru-RU" dirty="0"/>
              <a:t>в музыкальную характеристику выбранного образа. </a:t>
            </a:r>
            <a:r>
              <a:rPr lang="ru-RU" dirty="0" smtClean="0"/>
              <a:t>Сохранить взаимосвязь </a:t>
            </a:r>
            <a:r>
              <a:rPr lang="ru-RU" dirty="0"/>
              <a:t>музыкального материала и хореографического образа </a:t>
            </a:r>
            <a:endParaRPr lang="ru-RU" dirty="0" smtClean="0"/>
          </a:p>
          <a:p>
            <a:pPr marL="137160" indent="0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u="sng" dirty="0"/>
              <a:t>Сочинить</a:t>
            </a:r>
            <a:r>
              <a:rPr lang="ru-RU" dirty="0"/>
              <a:t> движения раскрывающие хореографический, пластический образ</a:t>
            </a:r>
            <a:r>
              <a:rPr lang="ru-RU" dirty="0" smtClean="0"/>
              <a:t>.</a:t>
            </a:r>
          </a:p>
          <a:p>
            <a:pPr marL="137160" indent="0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u="sng" dirty="0" smtClean="0"/>
              <a:t> Построить </a:t>
            </a:r>
            <a:r>
              <a:rPr lang="ru-RU" dirty="0" smtClean="0"/>
              <a:t>хореографический этюд  </a:t>
            </a:r>
            <a:r>
              <a:rPr lang="ru-RU" dirty="0"/>
              <a:t>по законам композиции. </a:t>
            </a:r>
            <a:r>
              <a:rPr lang="ru-RU" u="sng" dirty="0" smtClean="0"/>
              <a:t>Проследить</a:t>
            </a:r>
            <a:r>
              <a:rPr lang="ru-RU" dirty="0" smtClean="0"/>
              <a:t> взаимодействие </a:t>
            </a:r>
            <a:r>
              <a:rPr lang="ru-RU" dirty="0"/>
              <a:t>всех образов для реализации общей идеи замысла. 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  <a:p>
            <a:pPr marL="137160" indent="0">
              <a:buNone/>
            </a:pPr>
            <a:endParaRPr lang="ru-RU" sz="2000" dirty="0"/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62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4000" dirty="0" smtClean="0"/>
              <a:t>Результат урока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1612776"/>
          </a:xfrm>
        </p:spPr>
        <p:txBody>
          <a:bodyPr/>
          <a:lstStyle/>
          <a:p>
            <a:pPr marL="651510" indent="-514350">
              <a:buFont typeface="+mj-lt"/>
              <a:buAutoNum type="arabicPeriod"/>
            </a:pPr>
            <a:r>
              <a:rPr lang="ru-RU" dirty="0" smtClean="0"/>
              <a:t>Либретто – «Утро в лесу»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smtClean="0"/>
              <a:t>Пластический этюд на музыку Э. Грига «Утро»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419872" y="4174686"/>
            <a:ext cx="2304256" cy="1872208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>
            <a:softEdge rad="127000"/>
          </a:effec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6" name="Picture 10" descr="PE01000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2108" y="4509120"/>
            <a:ext cx="579784" cy="1047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505364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176</Words>
  <Application>Microsoft Office PowerPoint</Application>
  <PresentationFormat>Экран (4:3)</PresentationFormat>
  <Paragraphs>45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Апекс</vt:lpstr>
      <vt:lpstr>1_Апекс</vt:lpstr>
      <vt:lpstr>2_Апекс</vt:lpstr>
      <vt:lpstr>3_Апекс</vt:lpstr>
      <vt:lpstr>4_Апекс</vt:lpstr>
      <vt:lpstr>5_Апекс</vt:lpstr>
      <vt:lpstr>6_Апекс</vt:lpstr>
      <vt:lpstr>Создание пластических образов</vt:lpstr>
      <vt:lpstr>Цель урока  1. Дать понятия - либретто, пластический образ  </vt:lpstr>
      <vt:lpstr>Жак Жорж Новерр </vt:lpstr>
      <vt:lpstr>Либретто - это</vt:lpstr>
      <vt:lpstr>Пластический образ - это символ. Хореографическое действие  изображения персонажа с помощью жестов, движений </vt:lpstr>
      <vt:lpstr> Законы композиции   </vt:lpstr>
      <vt:lpstr>Этапы  деятельности  обучающегося: </vt:lpstr>
      <vt:lpstr>Результат урока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пластических образов</dc:title>
  <dc:creator>user</dc:creator>
  <cp:lastModifiedBy>user</cp:lastModifiedBy>
  <cp:revision>57</cp:revision>
  <dcterms:created xsi:type="dcterms:W3CDTF">2014-02-20T12:54:19Z</dcterms:created>
  <dcterms:modified xsi:type="dcterms:W3CDTF">2014-02-24T05:09:59Z</dcterms:modified>
</cp:coreProperties>
</file>