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40275" cy="3511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FA7F01-E9AC-44AD-A09E-EE951C456C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2DD136-E324-4132-A52E-1F58D18AF1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0338" y="465138"/>
            <a:ext cx="1939925" cy="5622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2138" cy="5622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901D91-021D-4930-BB69-46EE2B8CA4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9B11EC-7AA8-46AA-9E5F-8F5B0E29EE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B309B0-DC5F-4E99-9DDC-D8FBAC93F9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F890A6-CE86-4F01-8BB6-DBECC182E9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FB5606-D7F8-4E29-AFDF-C53CA4C0E4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A1F253-2E76-4576-85F9-23E871B843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F9DAA0-B071-4119-8267-62FA712B52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AFFE31-9FBC-4580-B0DB-0B65A90CB7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E18FBD-A0A1-4BC1-A197-F151FE90DE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9FFF81-6E18-416A-ABFF-F4D40CF075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079B8B-8AE0-4BA8-9DCB-26D75BF2AE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6C135A-A861-470D-B645-9898A04FCA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8800" y="471488"/>
            <a:ext cx="2149475" cy="5651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71488"/>
            <a:ext cx="6299200" cy="5651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BC6E71-4A74-43A7-81FF-03CE945B94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CA2D85-8055-4392-AD62-CDB3D53B27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255588"/>
            <a:ext cx="1989138" cy="60023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255588"/>
            <a:ext cx="5815012" cy="60023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6825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4D1CDE-E123-48BB-9498-6CEF3D714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A665CF-C541-4DE0-BF86-D3BCCAF496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CE572-F39D-4C9A-878D-13BDD3A8F5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81B915-D947-4049-8126-6051153F9D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09B0D4-4254-4A90-8E5F-67D7B2883B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531D77-259F-4F8D-94B9-D026789ECA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-8410575" y="1588"/>
            <a:ext cx="17535525" cy="13682662"/>
            <a:chOff x="-5298" y="1"/>
            <a:chExt cx="11046" cy="8619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3394" y="999"/>
              <a:ext cx="2354" cy="3309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/>
            </a:custGeom>
            <a:gradFill rotWithShape="0">
              <a:gsLst>
                <a:gs pos="0">
                  <a:srgbClr val="172F75"/>
                </a:gs>
                <a:gs pos="100000">
                  <a:srgbClr val="3366FF"/>
                </a:gs>
              </a:gsLst>
              <a:lin ang="108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-5298" y="1"/>
              <a:ext cx="10591" cy="8619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0"/>
                <a:gd name="G5" fmla="+- G4 10800 0"/>
                <a:gd name="G6" fmla="cos 10800 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1599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</a:path>
              </a:pathLst>
            </a:custGeom>
            <a:noFill/>
            <a:ln w="12600" cap="rnd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64463" cy="1425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706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766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7063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B7619918-D1CC-4EB2-8291-908D169947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4463" cy="41068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F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-7761288" y="1465263"/>
            <a:ext cx="16897351" cy="10777537"/>
            <a:chOff x="-4889" y="923"/>
            <a:chExt cx="10644" cy="6789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2061" y="1707"/>
              <a:ext cx="3694" cy="2608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/>
            </a:custGeom>
            <a:gradFill rotWithShape="0">
              <a:gsLst>
                <a:gs pos="0">
                  <a:srgbClr val="172F75"/>
                </a:gs>
                <a:gs pos="100000">
                  <a:srgbClr val="3366FF"/>
                </a:gs>
              </a:gsLst>
              <a:lin ang="108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-4889" y="923"/>
              <a:ext cx="8469" cy="6789"/>
            </a:xfrm>
            <a:custGeom>
              <a:avLst/>
              <a:gdLst>
                <a:gd name="G0" fmla="sin 10800 18390083"/>
                <a:gd name="G1" fmla="+- G0 10800 0"/>
                <a:gd name="G2" fmla="cos 10800 18390083"/>
                <a:gd name="G3" fmla="+- G2 10800 0"/>
                <a:gd name="G4" fmla="sin 10800 0"/>
                <a:gd name="G5" fmla="+- G4 10800 0"/>
                <a:gd name="G6" fmla="cos 10800 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174 h 21600"/>
                <a:gd name="T14" fmla="*/ 21599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2787" y="184"/>
                  </a:moveTo>
                  <a:cubicBezTo>
                    <a:pt x="17897" y="1141"/>
                    <a:pt x="21600" y="5601"/>
                    <a:pt x="2160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2787" y="184"/>
                  </a:moveTo>
                  <a:cubicBezTo>
                    <a:pt x="17897" y="1141"/>
                    <a:pt x="21600" y="5601"/>
                    <a:pt x="21600" y="10800"/>
                  </a:cubicBezTo>
                </a:path>
              </a:pathLst>
            </a:custGeom>
            <a:noFill/>
            <a:ln w="12600" cap="rnd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93813" y="471488"/>
            <a:ext cx="7764462" cy="1425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7063" cy="449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7663" cy="449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7063" cy="449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fld id="{B10C3605-DFDB-487B-B4BE-7429896BC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18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255588"/>
            <a:ext cx="7807325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781175"/>
            <a:ext cx="7956550" cy="4476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1827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657225" y="6419850"/>
            <a:ext cx="8486775" cy="87313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803400" y="6611938"/>
            <a:ext cx="7340600" cy="87312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E6E6E6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E6E6E6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E6E6E6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E6E6E6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613"/>
            <a:ext cx="7772400" cy="2209800"/>
          </a:xfrm>
          <a:ln/>
        </p:spPr>
        <p:txBody>
          <a:bodyPr lIns="92160" tIns="46080" rIns="92160" bIns="46080" anchor="b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000">
                <a:solidFill>
                  <a:srgbClr val="FF0000"/>
                </a:solidFill>
                <a:latin typeface="Times New Roman" pitchFamily="16" charset="0"/>
              </a:rPr>
              <a:t>Конвенция о правах ребенка </a:t>
            </a:r>
            <a:br>
              <a:rPr lang="ru-RU" sz="4000">
                <a:solidFill>
                  <a:srgbClr val="FF0000"/>
                </a:solidFill>
                <a:latin typeface="Times New Roman" pitchFamily="16" charset="0"/>
              </a:rPr>
            </a:br>
            <a:r>
              <a:rPr lang="ru-RU" sz="4000">
                <a:solidFill>
                  <a:srgbClr val="FF0000"/>
                </a:solidFill>
                <a:latin typeface="Times New Roman" pitchFamily="16" charset="0"/>
              </a:rPr>
              <a:t>Классный час</a:t>
            </a:r>
            <a:br>
              <a:rPr lang="ru-RU" sz="4000">
                <a:solidFill>
                  <a:srgbClr val="FF0000"/>
                </a:solidFill>
                <a:latin typeface="Times New Roman" pitchFamily="16" charset="0"/>
              </a:rPr>
            </a:br>
            <a:r>
              <a:rPr lang="ru-RU" sz="4000">
                <a:solidFill>
                  <a:srgbClr val="FF0000"/>
                </a:solidFill>
                <a:latin typeface="Times New Roman" pitchFamily="16" charset="0"/>
              </a:rPr>
              <a:t>8 класс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39863" y="3455988"/>
            <a:ext cx="6335712" cy="2792412"/>
          </a:xfrm>
          <a:prstGeom prst="rect">
            <a:avLst/>
          </a:prstGeom>
          <a:noFill/>
          <a:ln/>
        </p:spPr>
        <p:txBody>
          <a:bodyPr lIns="92160" tIns="46080" rIns="92160" bIns="46080" anchor="ctr"/>
          <a:lstStyle/>
          <a:p>
            <a:pPr marL="0" indent="0" algn="ctr" hangingPunct="1">
              <a:lnSpc>
                <a:spcPct val="10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000" b="1">
                <a:solidFill>
                  <a:srgbClr val="23FF23"/>
                </a:solidFill>
              </a:rPr>
              <a:t>Презентация  для учащихся</a:t>
            </a:r>
          </a:p>
          <a:p>
            <a:pPr marL="0" indent="0" algn="ctr" hangingPunct="1">
              <a:lnSpc>
                <a:spcPct val="10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000" b="1">
                <a:solidFill>
                  <a:srgbClr val="23FF23"/>
                </a:solidFill>
              </a:rPr>
              <a:t>Мартынова Маргарита Егоровна — учитель иностранного языка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19075" y="152400"/>
            <a:ext cx="8637588" cy="1431925"/>
          </a:xfrm>
          <a:ln/>
        </p:spPr>
        <p:txBody>
          <a:bodyPr lIns="92160" tIns="46080" rIns="92160" bIns="4608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/>
              <a:t>История принятия </a:t>
            </a:r>
            <a:br>
              <a:rPr lang="ru-RU"/>
            </a:br>
            <a:r>
              <a:rPr lang="ru-RU"/>
              <a:t>Конвенции ООН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5011737"/>
          </a:xfrm>
          <a:ln/>
        </p:spPr>
        <p:txBody>
          <a:bodyPr lIns="90000" tIns="46800" rIns="90000" bIns="46800"/>
          <a:lstStyle/>
          <a:p>
            <a:pPr marL="334963" indent="-334963" hangingPunct="1">
              <a:lnSpc>
                <a:spcPct val="90000"/>
              </a:lnSpc>
              <a:spcBef>
                <a:spcPts val="6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/>
              <a:t>1924 год – Лига Наций приняла Женевскую декларацию прав ребенка</a:t>
            </a:r>
          </a:p>
          <a:p>
            <a:pPr marL="334963" indent="-334963" hangingPunct="1">
              <a:lnSpc>
                <a:spcPct val="90000"/>
              </a:lnSpc>
              <a:spcBef>
                <a:spcPts val="6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/>
              <a:t>1945 год – создание ООН</a:t>
            </a:r>
          </a:p>
          <a:p>
            <a:pPr marL="334963" indent="-334963" hangingPunct="1">
              <a:lnSpc>
                <a:spcPct val="90000"/>
              </a:lnSpc>
              <a:spcBef>
                <a:spcPts val="6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/>
              <a:t>1948 год – ООН принята Всеобщая декларация прав человека</a:t>
            </a:r>
          </a:p>
          <a:p>
            <a:pPr marL="334963" indent="-334963" hangingPunct="1">
              <a:lnSpc>
                <a:spcPct val="90000"/>
              </a:lnSpc>
              <a:spcBef>
                <a:spcPts val="6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/>
              <a:t>1959 год – ООН принята Декларация прав ребенка</a:t>
            </a:r>
          </a:p>
          <a:p>
            <a:pPr marL="334963" indent="-334963" hangingPunct="1">
              <a:lnSpc>
                <a:spcPct val="90000"/>
              </a:lnSpc>
              <a:spcBef>
                <a:spcPts val="6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/>
              <a:t>1979-1989 годы- Комиссия по правам человека разрабатывает  проект Конвенции</a:t>
            </a:r>
          </a:p>
          <a:p>
            <a:pPr marL="334963" indent="-334963" hangingPunct="1">
              <a:lnSpc>
                <a:spcPct val="90000"/>
              </a:lnSpc>
              <a:spcBef>
                <a:spcPts val="6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/>
              <a:t>1989 год – принятие Конвенции ООН</a:t>
            </a:r>
          </a:p>
          <a:p>
            <a:pPr marL="334963" indent="-334963" hangingPunct="1">
              <a:lnSpc>
                <a:spcPct val="90000"/>
              </a:lnSpc>
              <a:spcBef>
                <a:spcPts val="6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/>
              <a:t>1990 год- Конвенция ООН ратифицирована в России</a:t>
            </a:r>
          </a:p>
          <a:p>
            <a:pPr marL="334963" indent="-334963" hangingPunct="1">
              <a:lnSpc>
                <a:spcPct val="9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2000"/>
          </a:p>
          <a:p>
            <a:pPr marL="334963" indent="-334963" hangingPunct="1">
              <a:lnSpc>
                <a:spcPct val="90000"/>
              </a:lnSpc>
              <a:spcBef>
                <a:spcPts val="500"/>
              </a:spcBef>
              <a:buClrTx/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2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  <a:ln/>
        </p:spPr>
        <p:txBody>
          <a:bodyPr lIns="92160" tIns="46080" rIns="92160" bIns="4608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/>
              <a:t>Основные положения Конвенции ООН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ln/>
        </p:spPr>
        <p:txBody>
          <a:bodyPr lIns="90000" tIns="46800" rIns="90000" bIns="46800"/>
          <a:lstStyle/>
          <a:p>
            <a:pPr marL="334963" indent="-334963" hangingPunct="1">
              <a:lnSpc>
                <a:spcPct val="100000"/>
              </a:lnSpc>
              <a:spcBef>
                <a:spcPts val="5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000">
                <a:solidFill>
                  <a:srgbClr val="FFFFFF"/>
                </a:solidFill>
              </a:rPr>
              <a:t>Конвенция – документ особого социально-нравственного значения.</a:t>
            </a:r>
          </a:p>
          <a:p>
            <a:pPr marL="334963" indent="-334963" hangingPunct="1">
              <a:lnSpc>
                <a:spcPct val="100000"/>
              </a:lnSpc>
              <a:spcBef>
                <a:spcPts val="5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000">
                <a:solidFill>
                  <a:srgbClr val="FFFFFF"/>
                </a:solidFill>
              </a:rPr>
              <a:t>Определяет права ребенка: гражданские, политические, экономические, социальные, культурные .</a:t>
            </a:r>
          </a:p>
          <a:p>
            <a:pPr marL="334963" indent="-334963" hangingPunct="1">
              <a:lnSpc>
                <a:spcPct val="100000"/>
              </a:lnSpc>
              <a:spcBef>
                <a:spcPts val="5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000">
                <a:solidFill>
                  <a:srgbClr val="FFFFFF"/>
                </a:solidFill>
              </a:rPr>
              <a:t>Провозглашает ребенка полноценной и полноправной личностью, самостоятельным субъектом права.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ln/>
        </p:spPr>
        <p:txBody>
          <a:bodyPr lIns="90000" tIns="46800" rIns="90000" bIns="46800"/>
          <a:lstStyle/>
          <a:p>
            <a:pPr marL="334963" indent="-334963" hangingPunct="1">
              <a:spcBef>
                <a:spcPts val="500"/>
              </a:spcBef>
              <a:buClr>
                <a:srgbClr val="3366FF"/>
              </a:buClr>
              <a:buSzPct val="8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000">
                <a:solidFill>
                  <a:srgbClr val="FFFFFF"/>
                </a:solidFill>
                <a:ea typeface="Microsoft YaHei" charset="-122"/>
              </a:rPr>
              <a:t>Основная идея Конвенции заключается в наилучшем обеспечении интересов ребенка.</a:t>
            </a:r>
          </a:p>
          <a:p>
            <a:pPr marL="334963" indent="-334963" hangingPunct="1">
              <a:spcBef>
                <a:spcPts val="500"/>
              </a:spcBef>
              <a:buClr>
                <a:srgbClr val="3366FF"/>
              </a:buClr>
              <a:buSzPct val="8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000">
                <a:solidFill>
                  <a:srgbClr val="FFFFFF"/>
                </a:solidFill>
                <a:ea typeface="Microsoft YaHei" charset="-122"/>
              </a:rPr>
              <a:t>Положения Конвенции сводятся к четырем основным требованиям: выживание, развитие, защита и обеспечение активного участия в жизни общества.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806450"/>
          </a:xfrm>
          <a:ln/>
        </p:spPr>
        <p:txBody>
          <a:bodyPr lIns="92160" tIns="46080" rIns="92160" bIns="4608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800">
                <a:solidFill>
                  <a:srgbClr val="FF0000"/>
                </a:solidFill>
              </a:rPr>
              <a:t>Работа по Конвенции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232025"/>
            <a:ext cx="4014787" cy="4525963"/>
          </a:xfrm>
          <a:ln/>
        </p:spPr>
        <p:txBody>
          <a:bodyPr tIns="15120"/>
          <a:lstStyle/>
          <a:p>
            <a:pPr marL="341313" indent="-334963" algn="ctr" hangingPunct="1">
              <a:spcBef>
                <a:spcPts val="800"/>
              </a:spcBef>
              <a:buClrTx/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900" b="1">
                <a:solidFill>
                  <a:srgbClr val="FF0000"/>
                </a:solidFill>
              </a:rPr>
              <a:t>Первая группа учащихся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900"/>
              <a:t>На каждой парте текст Конвенции.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900"/>
              <a:t>Учащиеся читают, обсуждают Конвенцию о правах ребенка.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668838" y="2160588"/>
            <a:ext cx="3792537" cy="4029075"/>
          </a:xfrm>
          <a:ln/>
        </p:spPr>
        <p:txBody>
          <a:bodyPr lIns="90000" tIns="46800" rIns="90000" bIns="46800"/>
          <a:lstStyle/>
          <a:p>
            <a:pPr marL="341313" indent="-334963" algn="ctr" hangingPunct="1">
              <a:spcBef>
                <a:spcPts val="800"/>
              </a:spcBef>
              <a:buClrTx/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>
                <a:solidFill>
                  <a:srgbClr val="FF0000"/>
                </a:solidFill>
                <a:ea typeface="Microsoft YaHei" charset="-122"/>
              </a:rPr>
              <a:t>Вторая группа учащихся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FFFFFF"/>
                </a:solidFill>
                <a:ea typeface="Microsoft YaHei" charset="-122"/>
              </a:rPr>
              <a:t>На каждой парте текст Конвенции.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FFFFFF"/>
                </a:solidFill>
                <a:ea typeface="Microsoft YaHei" charset="-122"/>
              </a:rPr>
              <a:t>Готовит вопросы первой группе учащихся.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4025"/>
            <a:ext cx="7772400" cy="565150"/>
          </a:xfrm>
          <a:ln/>
        </p:spPr>
        <p:txBody>
          <a:bodyPr lIns="92160" tIns="46080" rIns="92160" bIns="4608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B84700"/>
                </a:solidFill>
              </a:rPr>
              <a:t>Задания для учащихся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6263" y="1152525"/>
            <a:ext cx="7986712" cy="5300663"/>
          </a:xfrm>
          <a:ln/>
        </p:spPr>
        <p:txBody>
          <a:bodyPr tIns="15120"/>
          <a:lstStyle/>
          <a:p>
            <a:pPr marL="341313" indent="-334963" algn="ctr" hangingPunct="1">
              <a:spcBef>
                <a:spcPts val="800"/>
              </a:spcBef>
              <a:buClrTx/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 b="1">
                <a:solidFill>
                  <a:srgbClr val="33CC66"/>
                </a:solidFill>
              </a:rPr>
              <a:t>Работа по статьям Конвенции о правах ребенка.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Из скольки статей состоит Конвенция о правах ребенка?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3 статье?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7 статье?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13 статье?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19 статье?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25 статье?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30 статье?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33 статье?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40 статье?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45 статье?</a:t>
            </a:r>
          </a:p>
          <a:p>
            <a:pPr marL="341313" indent="-334963" hangingPunct="1"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900"/>
              <a:t>О чем говорится в 52 статье?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954962" cy="720725"/>
          </a:xfrm>
          <a:ln/>
        </p:spPr>
        <p:txBody>
          <a:bodyPr lIns="92160" tIns="46080" rIns="92160" bIns="4608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/>
              <a:t>Викторина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52525"/>
            <a:ext cx="7737475" cy="4943475"/>
          </a:xfrm>
          <a:ln/>
        </p:spPr>
        <p:txBody>
          <a:bodyPr lIns="90000" tIns="46800" rIns="90000" bIns="46800"/>
          <a:lstStyle/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1.Когда была принята Конвенция о правах ребенка?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2.Человеческое существо до какого возраста является ребенком?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3.Какие права имеет ребенок по Конвенции?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4.На что должно быть направлено образование ребенка?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5.До какого возраста дети воздерживаются от призыва на службу в вооруженные силы?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6.Кто руководит ООН?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7.Где находится штаб-квартира ООН?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8.Из скольки статей состоит Конвенция о правах ребенка?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9.Из скольки частей состоит Конвенция о правах ребенка?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>
                <a:srgbClr val="3366FF"/>
              </a:buClr>
              <a:buSzPct val="8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/>
              <a:t>10.Какие правовые документы о правах ребенка знаете?</a:t>
            </a:r>
          </a:p>
          <a:p>
            <a:pPr marL="334963" indent="-334963" hangingPunct="1">
              <a:lnSpc>
                <a:spcPct val="100000"/>
              </a:lnSpc>
              <a:spcBef>
                <a:spcPts val="800"/>
              </a:spcBef>
              <a:buClrTx/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2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576263" y="360363"/>
            <a:ext cx="7883525" cy="5734050"/>
          </a:xfrm>
          <a:ln/>
        </p:spPr>
        <p:txBody>
          <a:bodyPr lIns="90000" tIns="46800" rIns="90000" bIns="46800" anchor="t"/>
          <a:lstStyle/>
          <a:p>
            <a:pPr marL="342900" indent="-336550" algn="ctr" hangingPunct="1">
              <a:lnSpc>
                <a:spcPct val="100000"/>
              </a:lnSpc>
              <a:spcBef>
                <a:spcPts val="8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i="0">
                <a:solidFill>
                  <a:srgbClr val="B84700"/>
                </a:solidFill>
                <a:latin typeface="Times New Roman" pitchFamily="16" charset="0"/>
              </a:rPr>
              <a:t>Спасибо за внимание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4325" y="1511300"/>
            <a:ext cx="6264275" cy="4583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346</Words>
  <Application>Microsoft Office PowerPoint</Application>
  <PresentationFormat>Экран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Times New Roman</vt:lpstr>
      <vt:lpstr>Arial</vt:lpstr>
      <vt:lpstr>Microsoft YaHei</vt:lpstr>
      <vt:lpstr>Lucida Sans Unicode</vt:lpstr>
      <vt:lpstr>Wingdings</vt:lpstr>
      <vt:lpstr>Тема Office</vt:lpstr>
      <vt:lpstr>Тема Office</vt:lpstr>
      <vt:lpstr>Тема Office</vt:lpstr>
      <vt:lpstr>Конвенция о правах ребенка  Классный час 8 класс</vt:lpstr>
      <vt:lpstr>История принятия  Конвенции ООН</vt:lpstr>
      <vt:lpstr>Основные положения Конвенции ООН</vt:lpstr>
      <vt:lpstr>Работа по Конвенции</vt:lpstr>
      <vt:lpstr>Задания для учащихся</vt:lpstr>
      <vt:lpstr>Викторина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Конвенция о правах ребенка</dc:title>
  <dc:creator>Мартынова М.Е.</dc:creator>
  <cp:lastModifiedBy>re</cp:lastModifiedBy>
  <cp:revision>10</cp:revision>
  <cp:lastPrinted>1601-01-01T00:00:00Z</cp:lastPrinted>
  <dcterms:created xsi:type="dcterms:W3CDTF">2006-04-08T11:54:50Z</dcterms:created>
  <dcterms:modified xsi:type="dcterms:W3CDTF">2014-05-10T18:21:28Z</dcterms:modified>
</cp:coreProperties>
</file>