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25"/>
  </p:notesMasterIdLst>
  <p:sldIdLst>
    <p:sldId id="256" r:id="rId2"/>
    <p:sldId id="276" r:id="rId3"/>
    <p:sldId id="266" r:id="rId4"/>
    <p:sldId id="281" r:id="rId5"/>
    <p:sldId id="278" r:id="rId6"/>
    <p:sldId id="280" r:id="rId7"/>
    <p:sldId id="279" r:id="rId8"/>
    <p:sldId id="267" r:id="rId9"/>
    <p:sldId id="282" r:id="rId10"/>
    <p:sldId id="262" r:id="rId11"/>
    <p:sldId id="277" r:id="rId12"/>
    <p:sldId id="284" r:id="rId13"/>
    <p:sldId id="263" r:id="rId14"/>
    <p:sldId id="258" r:id="rId15"/>
    <p:sldId id="259" r:id="rId16"/>
    <p:sldId id="261" r:id="rId17"/>
    <p:sldId id="283" r:id="rId18"/>
    <p:sldId id="268" r:id="rId19"/>
    <p:sldId id="269" r:id="rId20"/>
    <p:sldId id="274" r:id="rId21"/>
    <p:sldId id="273" r:id="rId22"/>
    <p:sldId id="272" r:id="rId23"/>
    <p:sldId id="264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9FE112-3095-4DF6-B291-149500D44528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A0616C-00F9-4DFD-B25E-6FF9FFE4BD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8874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1AAC37-CD3F-4FB6-A831-A51CD79C5513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email">
                <a:alphaModFix amt="50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34480BC-F498-4E02-AF8A-265F10648665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599B170-574B-4F88-9353-DF4A4A75DA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4480BC-F498-4E02-AF8A-265F10648665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99B170-574B-4F88-9353-DF4A4A75DA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4480BC-F498-4E02-AF8A-265F10648665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99B170-574B-4F88-9353-DF4A4A75DA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4480BC-F498-4E02-AF8A-265F10648665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99B170-574B-4F88-9353-DF4A4A75DA8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4480BC-F498-4E02-AF8A-265F10648665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99B170-574B-4F88-9353-DF4A4A75DA8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4480BC-F498-4E02-AF8A-265F10648665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99B170-574B-4F88-9353-DF4A4A75DA8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4480BC-F498-4E02-AF8A-265F10648665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99B170-574B-4F88-9353-DF4A4A75DA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4480BC-F498-4E02-AF8A-265F10648665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99B170-574B-4F88-9353-DF4A4A75DA8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4480BC-F498-4E02-AF8A-265F10648665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99B170-574B-4F88-9353-DF4A4A75DA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834480BC-F498-4E02-AF8A-265F10648665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99B170-574B-4F88-9353-DF4A4A75DA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34480BC-F498-4E02-AF8A-265F10648665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599B170-574B-4F88-9353-DF4A4A75DA8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email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email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34480BC-F498-4E02-AF8A-265F10648665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599B170-574B-4F88-9353-DF4A4A75DA8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A0%D0%B5%D0%BC%D0%B5%D1%81%D0%BB%D0%BE" TargetMode="External"/><Relationship Id="rId3" Type="http://schemas.openxmlformats.org/officeDocument/2006/relationships/hyperlink" Target="http://ru.wikipedia.org/wiki/%D0%A0%D0%B0%D0%BD%D0%BD%D0%B5%D0%B5_%D0%A1%D1%80%D0%B5%D0%B4%D0%BD%D0%B5%D0%B2%D0%B5%D0%BA%D0%BE%D0%B2%D1%8C%D0%B5" TargetMode="External"/><Relationship Id="rId7" Type="http://schemas.openxmlformats.org/officeDocument/2006/relationships/hyperlink" Target="http://ru.wikipedia.org/wiki/%D0%95%D0%BF%D0%B8%D1%81%D0%BA%D0%BE%D0%BF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ru.wikipedia.org/wiki/%D0%90%D1%80%D1%85%D0%B8%D0%B5%D0%BF%D0%B8%D1%81%D0%BA%D0%BE%D0%BF" TargetMode="External"/><Relationship Id="rId5" Type="http://schemas.openxmlformats.org/officeDocument/2006/relationships/hyperlink" Target="http://ru.wikipedia.org/wiki/%D0%A0%D0%B8%D0%BC%D1%81%D0%BA%D0%B0%D1%8F_%D0%B8%D0%BC%D0%BF%D0%B5%D1%80%D0%B8%D1%8F" TargetMode="External"/><Relationship Id="rId4" Type="http://schemas.openxmlformats.org/officeDocument/2006/relationships/hyperlink" Target="http://ru.wikipedia.org/wiki/%D0%97%D0%B0%D0%BF%D0%B0%D0%B4%D0%BD%D0%B0%D1%8F_%D0%95%D0%B2%D1%80%D0%BE%D0%BF%D0%B0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dic.academic.ru/dic.nsf/enc_geo/4872/&#1058;&#1080;&#1073;&#1088;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readtiger.com/wkp/ru/%D0%9C%D0%B5%D1%82%D0%B5%D0%BE%D1%80%D0%BE%D0%BB%D0%BE%D0%B3%D0%B8%D1%8F" TargetMode="External"/><Relationship Id="rId13" Type="http://schemas.openxmlformats.org/officeDocument/2006/relationships/hyperlink" Target="http://readtiger.com/wkp/ru/%D0%93%D0%B8%D0%BF%D0%BF%D0%BE%D0%B4%D0%B0%D0%BC%D0%BE%D0%B2%D0%B0_%D1%81%D0%B8%D1%81%D1%82%D0%B5%D0%BC%D0%B0" TargetMode="External"/><Relationship Id="rId3" Type="http://schemas.openxmlformats.org/officeDocument/2006/relationships/image" Target="../media/image11.jpeg"/><Relationship Id="rId7" Type="http://schemas.openxmlformats.org/officeDocument/2006/relationships/hyperlink" Target="http://readtiger.com/wkp/ru/%D0%93%D1%80%D0%B0%D0%B4%D0%BE%D1%81%D1%82%D1%80%D0%BE%D0%B8%D1%82%D0%B5%D0%BB%D1%8C%D1%81%D1%82%D0%B2%D0%BE" TargetMode="External"/><Relationship Id="rId12" Type="http://schemas.openxmlformats.org/officeDocument/2006/relationships/hyperlink" Target="http://readtiger.com/wkp/ru/%D0%9F%D0%B5%D1%80%D0%B8%D0%BA%D0%BB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readtiger.com/wkp/ru/%D0%94%D1%80%D0%B5%D0%B2%D0%BD%D1%8F%D1%8F_%D0%93%D1%80%D0%B5%D1%86%D0%B8%D1%8F" TargetMode="External"/><Relationship Id="rId11" Type="http://schemas.openxmlformats.org/officeDocument/2006/relationships/hyperlink" Target="http://readtiger.com/wkp/ru/%D0%9F%D0%B8%D1%80%D0%B5%D0%B9" TargetMode="External"/><Relationship Id="rId5" Type="http://schemas.openxmlformats.org/officeDocument/2006/relationships/hyperlink" Target="http://readtiger.com/wkp/ru/408_%D0%B3%D0%BE%D0%B4_%D0%B4%D0%BE_%D0%BD._%D1%8D." TargetMode="External"/><Relationship Id="rId10" Type="http://schemas.openxmlformats.org/officeDocument/2006/relationships/hyperlink" Target="http://readtiger.com/wkp/ru/%D0%9C%D0%B8%D0%BB%D0%B5%D1%82" TargetMode="External"/><Relationship Id="rId4" Type="http://schemas.openxmlformats.org/officeDocument/2006/relationships/hyperlink" Target="http://readtiger.com/wkp/ru/498_%D0%B3%D0%BE%D0%B4_%D0%B4%D0%BE_%D0%BD._%D1%8D." TargetMode="External"/><Relationship Id="rId9" Type="http://schemas.openxmlformats.org/officeDocument/2006/relationships/hyperlink" Target="http://readtiger.com/wkp/ru/%D0%A4%D0%B8%D0%BB%D0%BE%D1%81%D0%BE%D1%84%D0%B8%D1%8F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1428736"/>
            <a:ext cx="6172200" cy="9286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Архитектура исторических городов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2428868"/>
            <a:ext cx="6172200" cy="2571768"/>
          </a:xfrm>
        </p:spPr>
        <p:txBody>
          <a:bodyPr>
            <a:normAutofit fontScale="32500" lnSpcReduction="20000"/>
          </a:bodyPr>
          <a:lstStyle/>
          <a:p>
            <a:r>
              <a:rPr lang="ru-RU" sz="6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Выполнила: Рублева Татьяна Петровна</a:t>
            </a:r>
          </a:p>
          <a:p>
            <a:endParaRPr lang="ru-RU" sz="5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5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 </a:t>
            </a:r>
            <a:endParaRPr lang="ru-RU" sz="5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5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учитель изобразительного искусства</a:t>
            </a:r>
          </a:p>
          <a:p>
            <a:r>
              <a:rPr lang="ru-RU" sz="5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ru-RU" sz="5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категории</a:t>
            </a:r>
          </a:p>
          <a:p>
            <a:r>
              <a:rPr lang="ru-RU" sz="5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МБОУ СОШ с углубленным изучением отдельных предметов №19</a:t>
            </a:r>
          </a:p>
          <a:p>
            <a:r>
              <a:rPr lang="ru-RU" sz="5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г.Волжский. Волгоградской обл.</a:t>
            </a:r>
          </a:p>
          <a:p>
            <a:r>
              <a:rPr lang="ru-RU" sz="5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2014г</a:t>
            </a:r>
            <a:endParaRPr lang="ru-RU" sz="5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0_90d18_1f0df43f_orig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" y="2062870"/>
            <a:ext cx="3657600" cy="3362498"/>
          </a:xfrm>
        </p:spPr>
      </p:pic>
      <p:pic>
        <p:nvPicPr>
          <p:cNvPr id="8" name="Содержимое 7" descr="1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3438" y="1142984"/>
            <a:ext cx="4038600" cy="410052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Западноевропейские города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0" y="5410200"/>
            <a:ext cx="4040188" cy="762000"/>
          </a:xfrm>
        </p:spPr>
        <p:txBody>
          <a:bodyPr/>
          <a:lstStyle/>
          <a:p>
            <a:r>
              <a:rPr lang="ru-RU" dirty="0" smtClean="0"/>
              <a:t>особенность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4643438" y="4500570"/>
            <a:ext cx="4041775" cy="2143125"/>
          </a:xfrm>
        </p:spPr>
        <p:txBody>
          <a:bodyPr>
            <a:normAutofit fontScale="47500" lnSpcReduction="20000"/>
          </a:bodyPr>
          <a:lstStyle/>
          <a:p>
            <a:r>
              <a:rPr lang="ru-RU" dirty="0" smtClean="0"/>
              <a:t>Центром  западноевропейского  города  был  кафедральный  собор.  Побли</a:t>
            </a:r>
          </a:p>
          <a:p>
            <a:r>
              <a:rPr lang="ru-RU" dirty="0" smtClean="0"/>
              <a:t>зости  располагалось административное  здание  ратуши  и  рыночная площадь.</a:t>
            </a:r>
          </a:p>
          <a:p>
            <a:r>
              <a:rPr lang="ru-RU" dirty="0" smtClean="0"/>
              <a:t>  Улицы  стекались  к  ним  по касательной  от  городских  ворот. Феодальный  замок располагался  за  городской  чертой.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Derbent-1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24839"/>
            <a:ext cx="4038600" cy="2838559"/>
          </a:xfr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endParaRPr lang="ru-RU" dirty="0" smtClean="0"/>
          </a:p>
          <a:p>
            <a:r>
              <a:rPr lang="ru-RU" dirty="0" smtClean="0"/>
              <a:t>Несмотря на то, что уже в период </a:t>
            </a:r>
            <a:r>
              <a:rPr lang="ru-RU" u="sng" dirty="0" smtClean="0">
                <a:hlinkClick r:id="rId3" tooltip="Раннее Средневековье"/>
              </a:rPr>
              <a:t>Раннего Средневековья</a:t>
            </a:r>
            <a:r>
              <a:rPr lang="ru-RU" dirty="0" smtClean="0"/>
              <a:t> в </a:t>
            </a:r>
            <a:r>
              <a:rPr lang="ru-RU" u="sng" dirty="0" smtClean="0">
                <a:hlinkClick r:id="rId4" tooltip="Западная Европа"/>
              </a:rPr>
              <a:t>Западной Европе</a:t>
            </a:r>
            <a:r>
              <a:rPr lang="ru-RU" dirty="0" smtClean="0"/>
              <a:t> имелись города, сохранившиеся со времен </a:t>
            </a:r>
            <a:r>
              <a:rPr lang="ru-RU" u="sng" dirty="0" smtClean="0">
                <a:hlinkClick r:id="rId5" tooltip="Римская империя"/>
              </a:rPr>
              <a:t>Римской империи</a:t>
            </a:r>
            <a:r>
              <a:rPr lang="ru-RU" dirty="0" smtClean="0"/>
              <a:t> или возникшие позже и являвшиеся либо административными центрами, укреплёнными пунктами, либо церковными центрами (резиденциями </a:t>
            </a:r>
            <a:r>
              <a:rPr lang="ru-RU" u="sng" dirty="0" smtClean="0">
                <a:hlinkClick r:id="rId6" tooltip="Архиепископ"/>
              </a:rPr>
              <a:t>архиепископов</a:t>
            </a:r>
            <a:r>
              <a:rPr lang="ru-RU" dirty="0" smtClean="0"/>
              <a:t>, </a:t>
            </a:r>
            <a:r>
              <a:rPr lang="ru-RU" u="sng" dirty="0" smtClean="0">
                <a:hlinkClick r:id="rId7" tooltip="Епископ"/>
              </a:rPr>
              <a:t>епископов</a:t>
            </a:r>
            <a:r>
              <a:rPr lang="ru-RU" dirty="0" smtClean="0"/>
              <a:t> и т. п.), они не были существенными центрами </a:t>
            </a:r>
            <a:r>
              <a:rPr lang="ru-RU" u="sng" dirty="0" smtClean="0">
                <a:hlinkClick r:id="rId8" tooltip="Ремесло"/>
              </a:rPr>
              <a:t>ремесла</a:t>
            </a:r>
            <a:r>
              <a:rPr lang="ru-RU" dirty="0" smtClean="0"/>
              <a:t> и торговли.</a:t>
            </a:r>
          </a:p>
          <a:p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Административный и церковный центр городов</a:t>
            </a:r>
            <a:endParaRPr lang="ru-RU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441306"/>
          </a:xfrm>
        </p:spPr>
        <p:txBody>
          <a:bodyPr>
            <a:noAutofit/>
          </a:bodyPr>
          <a:lstStyle/>
          <a:p>
            <a:r>
              <a:rPr lang="ru-RU" sz="2800" dirty="0" smtClean="0"/>
              <a:t>Особенности западноевропейского города</a:t>
            </a:r>
            <a:endParaRPr lang="ru-RU" sz="2800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500034" y="4214818"/>
            <a:ext cx="4040188" cy="242889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Грандиозная </a:t>
            </a:r>
            <a:r>
              <a:rPr lang="ru-RU" u="sng" dirty="0" smtClean="0"/>
              <a:t>площадь</a:t>
            </a:r>
            <a:r>
              <a:rPr lang="ru-RU" dirty="0" smtClean="0"/>
              <a:t> в виде двух симметричных полукружий, разбитая перед </a:t>
            </a:r>
            <a:r>
              <a:rPr lang="ru-RU" u="sng" dirty="0" smtClean="0"/>
              <a:t>базиликой Св. Петра</a:t>
            </a:r>
            <a:r>
              <a:rPr lang="ru-RU" dirty="0" smtClean="0"/>
              <a:t> в </a:t>
            </a:r>
            <a:r>
              <a:rPr lang="ru-RU" u="sng" dirty="0" smtClean="0"/>
              <a:t>Риме</a:t>
            </a:r>
            <a:r>
              <a:rPr lang="ru-RU" dirty="0" smtClean="0"/>
              <a:t> по проекту </a:t>
            </a:r>
            <a:r>
              <a:rPr lang="ru-RU" u="sng" dirty="0" smtClean="0"/>
              <a:t>Джованни Бернини </a:t>
            </a:r>
            <a:r>
              <a:rPr lang="ru-RU" dirty="0" smtClean="0"/>
              <a:t>в </a:t>
            </a:r>
            <a:r>
              <a:rPr lang="ru-RU" u="sng" dirty="0" smtClean="0"/>
              <a:t>1656</a:t>
            </a:r>
            <a:r>
              <a:rPr lang="ru-RU" dirty="0" smtClean="0"/>
              <a:t>-</a:t>
            </a:r>
            <a:r>
              <a:rPr lang="ru-RU" u="sng" dirty="0" smtClean="0"/>
              <a:t>1667 годах</a:t>
            </a:r>
            <a:r>
              <a:rPr lang="ru-RU" dirty="0" smtClean="0"/>
              <a:t>. Здесь собираются толпы верующих, чтобы слушать выступления </a:t>
            </a:r>
            <a:r>
              <a:rPr lang="ru-RU" u="sng" dirty="0" smtClean="0"/>
              <a:t>понтифика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>
          <a:xfrm>
            <a:off x="4643438" y="4286256"/>
            <a:ext cx="4041775" cy="214314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Административный центр города Первоначально ратуши, как подсказывает само их название, возникли в германских торговых городах, позже были устроены их партнёрами в других странах. </a:t>
            </a:r>
            <a:endParaRPr lang="ru-RU" dirty="0"/>
          </a:p>
        </p:txBody>
      </p:sp>
      <p:pic>
        <p:nvPicPr>
          <p:cNvPr id="5" name="Содержимое 4" descr="f708a6d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500034" y="1071545"/>
            <a:ext cx="3786214" cy="3071835"/>
          </a:xfrm>
        </p:spPr>
      </p:pic>
      <p:pic>
        <p:nvPicPr>
          <p:cNvPr id="10" name="Содержимое 9" descr="1.jpg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1071546"/>
            <a:ext cx="4041775" cy="3071834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Все улицы стекаются по косательной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Рыночная площадь и ратуша</a:t>
            </a:r>
            <a:endParaRPr lang="ru-RU" dirty="0"/>
          </a:p>
        </p:txBody>
      </p:sp>
      <p:pic>
        <p:nvPicPr>
          <p:cNvPr id="7" name="Содержимое 6" descr="1276.jpg"/>
          <p:cNvPicPr>
            <a:picLocks noGrp="1" noChangeAspect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831119"/>
            <a:ext cx="4040188" cy="3168775"/>
          </a:xfrm>
        </p:spPr>
      </p:pic>
      <p:pic>
        <p:nvPicPr>
          <p:cNvPr id="8" name="Содержимое 7" descr="669656.jpg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5025" y="1899841"/>
            <a:ext cx="4041775" cy="30313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51274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Средневековые русские города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143512"/>
            <a:ext cx="4040188" cy="1028688"/>
          </a:xfrm>
        </p:spPr>
        <p:txBody>
          <a:bodyPr/>
          <a:lstStyle/>
          <a:p>
            <a:r>
              <a:rPr lang="ru-RU" dirty="0" smtClean="0"/>
              <a:t>особенность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3438" y="4000504"/>
            <a:ext cx="4041775" cy="2214578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город  средневековой  </a:t>
            </a:r>
            <a:r>
              <a:rPr lang="ru-RU" u="sng" dirty="0" smtClean="0"/>
              <a:t>Руси</a:t>
            </a:r>
            <a:r>
              <a:rPr lang="ru-RU" dirty="0" smtClean="0"/>
              <a:t>  был  слит  с  природой  и сельским  окружением.  Русский  город и  его  оборонительные  укрепления возводились с учетом условий природного  ландшафта.  Немаловажную  роль в  выборе  места  для  будущего  города играло  эстетическое  </a:t>
            </a:r>
            <a:r>
              <a:rPr lang="ru-RU" u="sng" dirty="0" smtClean="0"/>
              <a:t>чувство</a:t>
            </a:r>
            <a:r>
              <a:rPr lang="ru-RU" dirty="0" smtClean="0"/>
              <a:t>  людей.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Содержимое 6" descr="2a134199ec21.jpg"/>
          <p:cNvPicPr>
            <a:picLocks noGrp="1" noChangeAspect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027528"/>
            <a:ext cx="4040188" cy="2775957"/>
          </a:xfrm>
        </p:spPr>
      </p:pic>
      <p:pic>
        <p:nvPicPr>
          <p:cNvPr id="8" name="Содержимое 7" descr="24cb242d2c44050d72ace167f15f935e.jpg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5025" y="1214423"/>
            <a:ext cx="4041775" cy="264320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6556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Особенность древнерусских городов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1472" y="5643578"/>
            <a:ext cx="3000396" cy="928694"/>
          </a:xfrm>
        </p:spPr>
        <p:txBody>
          <a:bodyPr/>
          <a:lstStyle/>
          <a:p>
            <a:r>
              <a:rPr lang="ru-RU" dirty="0" smtClean="0"/>
              <a:t>особенность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3438" y="3286124"/>
            <a:ext cx="4041775" cy="3571876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Город  обычно  вырастал  на  возвышенном  месте.  Центральное  место в  его композиции  и силуэте  занимал  детинец  (с  ХIV  в.  —  кремль).  Он был  внутренним  ядром  городских укреплений,  под  его  защиту  уходили люди  после  падения  внешнего  пояса обороны.  В  кремле  были  сосредоточены</a:t>
            </a:r>
          </a:p>
          <a:p>
            <a:r>
              <a:rPr lang="ru-RU" dirty="0" smtClean="0"/>
              <a:t>  самые  большие,  монументальные  сооружения  —  собор  и  дворец. Характерным примером является план древней Москвы. 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Содержимое 6" descr="kreml_ivan_III.jpg"/>
          <p:cNvPicPr>
            <a:picLocks noGrp="1" noChangeAspect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910" y="1643050"/>
            <a:ext cx="3500462" cy="3214710"/>
          </a:xfrm>
        </p:spPr>
      </p:pic>
      <p:pic>
        <p:nvPicPr>
          <p:cNvPr id="8" name="Содержимое 7" descr="79656709_image001.jpg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0627" y="1357298"/>
            <a:ext cx="3286149" cy="18573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73050"/>
            <a:ext cx="7972452" cy="51274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Восточные города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072074"/>
            <a:ext cx="3657600" cy="1428760"/>
          </a:xfrm>
        </p:spPr>
        <p:txBody>
          <a:bodyPr/>
          <a:lstStyle/>
          <a:p>
            <a:r>
              <a:rPr lang="ru-RU" dirty="0" smtClean="0"/>
              <a:t>особенность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14876" y="4714884"/>
            <a:ext cx="4041775" cy="1928826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Важную  роль  в  архитектурной  композиции  города  играл  дворец  правителя  и торговая часть — караван-сарай, базар (торговые  купола).  От  площади  к  городским  воротам  разбегались  дороги. По  ним  в  мирное  время  шли  в  город караваны  со  всего света,  в  военное время  перемещались  воины. 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" name="Содержимое 9" descr="emirbuhar.jpg"/>
          <p:cNvPicPr>
            <a:picLocks noGrp="1" noChangeAspect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910" y="1214422"/>
            <a:ext cx="3714776" cy="3429024"/>
          </a:xfrm>
        </p:spPr>
      </p:pic>
      <p:pic>
        <p:nvPicPr>
          <p:cNvPr id="8" name="Содержимое 7" descr="vid7.jpg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6314" y="1071546"/>
            <a:ext cx="4041775" cy="357387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8a899eb3b10dbb5a6ab54902725671c9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472" y="928670"/>
            <a:ext cx="4143404" cy="2428892"/>
          </a:xfrm>
        </p:spPr>
      </p:pic>
      <p:pic>
        <p:nvPicPr>
          <p:cNvPr id="6" name="Содержимое 5" descr="e9823d6b473c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034" y="3643314"/>
            <a:ext cx="4303096" cy="2928958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Московский кремль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286380" y="285728"/>
            <a:ext cx="3500462" cy="6955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11 в. на Боровицком холме, при впадении р. Неглинной в Москву-реку возникло поселение славян-вятичей. Ко времени первого летописного упоминания о Москве (1147) посад городка </a:t>
            </a:r>
            <a:r>
              <a:rPr lang="ru-RU" sz="1400" dirty="0" smtClean="0"/>
              <a:t>уже занимал всю верхнюю часть холма, имевшую форму неправильного треугольника. В 1156 г. по приказу князя Юрия Долгорукого был построен «град» – деревянная крепость, окружённая рвом и валом. В 1237 г. Кремль был сожжён монголо-татарами. Дальнейшее его развитие связано с возвышением Москвы как столицы Московского княжества, а позднее – Русского государства. При Иване Калите были возведены дубовые стены и башни (1339), при Дмитрии Донском – белокаменные (1367). В кон. 13 – нач. 14 в. на месте нынешней Соборной площади были заложены первые каменные соборы (древнейший – собор Спаса на Бору, 1380). </a:t>
            </a:r>
            <a:br>
              <a:rPr lang="ru-RU" sz="14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75270288_Fans_B19_065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572925"/>
            <a:ext cx="4038600" cy="2342388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Русский город Кострома</a:t>
            </a:r>
          </a:p>
          <a:p>
            <a:r>
              <a:rPr lang="ru-RU" dirty="0" smtClean="0"/>
              <a:t>С проектирован по принципу веера</a:t>
            </a:r>
          </a:p>
          <a:p>
            <a:r>
              <a:rPr lang="ru-RU" dirty="0" smtClean="0"/>
              <a:t>Существует легенда, что Екатерина II на вопрос, какой бы она хотела видеть Кострому, развернула свой веер. Кострома действительно спланирована по веерной системе. Центр города образовала обращенная к Волге площадь, к которой сходились улицы радиальных направлений. 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Система веера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45495.jpg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280" y="2569946"/>
            <a:ext cx="3520440" cy="2348345"/>
          </a:xfrm>
        </p:spPr>
      </p:pic>
      <p:pic>
        <p:nvPicPr>
          <p:cNvPr id="6" name="Содержимое 5" descr="1804664599.jpg"/>
          <p:cNvPicPr>
            <a:picLocks noGrp="1" noChangeAspect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7280" y="2399535"/>
            <a:ext cx="3520440" cy="268916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Кострома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73178764_06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400022"/>
            <a:ext cx="4038600" cy="2688193"/>
          </a:xfrm>
        </p:spPr>
      </p:pic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Первые города появились еще в 4 тыс. – 3 тыс. годах до н. э. в местности Мессопотамия. Это были центры проживания племен и общин. 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Первые города мира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f7b5e67691eb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5912" y="1481138"/>
            <a:ext cx="6512176" cy="452596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err="1" smtClean="0"/>
              <a:t>Гипподамова</a:t>
            </a:r>
            <a:r>
              <a:rPr lang="ru-RU" sz="3200" dirty="0" smtClean="0"/>
              <a:t> сетка используется во все времена</a:t>
            </a:r>
            <a:br>
              <a:rPr lang="ru-RU" sz="3200" dirty="0" smtClean="0"/>
            </a:br>
            <a:r>
              <a:rPr lang="ru-RU" sz="3200" dirty="0" smtClean="0"/>
              <a:t> и эпохи</a:t>
            </a:r>
            <a:endParaRPr lang="ru-RU" sz="3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555776" y="6093296"/>
            <a:ext cx="385874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spcBef>
                <a:spcPts val="600"/>
              </a:spcBef>
              <a:buClr>
                <a:srgbClr val="B13F9A"/>
              </a:buClr>
              <a:buSzPct val="73000"/>
              <a:buFont typeface="Wingdings 2"/>
              <a:buChar char=""/>
            </a:pPr>
            <a:r>
              <a:rPr lang="ru-RU" sz="2600" dirty="0" smtClean="0">
                <a:solidFill>
                  <a:prstClr val="black"/>
                </a:solidFill>
              </a:rPr>
              <a:t>г. Париж, 21век</a:t>
            </a:r>
            <a:endParaRPr lang="ru-RU" sz="26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15-1615_Merian1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280" y="2000524"/>
            <a:ext cx="3520440" cy="3487189"/>
          </a:xfrm>
        </p:spPr>
      </p:pic>
      <p:pic>
        <p:nvPicPr>
          <p:cNvPr id="6" name="Содержимое 5" descr="207a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2334178"/>
            <a:ext cx="4038600" cy="281988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Париж </a:t>
            </a:r>
            <a:br>
              <a:rPr lang="ru-RU" sz="3600" dirty="0" smtClean="0"/>
            </a:br>
            <a:r>
              <a:rPr lang="ru-RU" sz="3600" dirty="0" smtClean="0"/>
              <a:t>План –схема средневекового города и современного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Идеальный город</a:t>
            </a:r>
            <a:endParaRPr lang="ru-RU" sz="2800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Эпоха Возрождения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Современный город</a:t>
            </a:r>
            <a:endParaRPr lang="ru-RU" dirty="0"/>
          </a:p>
        </p:txBody>
      </p:sp>
      <p:pic>
        <p:nvPicPr>
          <p:cNvPr id="5" name="Содержимое 4" descr="0282862035.jpg"/>
          <p:cNvPicPr>
            <a:picLocks noGrp="1" noChangeAspect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985280"/>
            <a:ext cx="4040188" cy="2860453"/>
          </a:xfrm>
        </p:spPr>
      </p:pic>
      <p:pic>
        <p:nvPicPr>
          <p:cNvPr id="6" name="Содержимое 5" descr="0222527842.jpg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5025" y="2138305"/>
            <a:ext cx="4041775" cy="255440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 smtClean="0"/>
              <a:t>Выполнить</a:t>
            </a:r>
            <a:r>
              <a:rPr lang="ru-RU" dirty="0" smtClean="0"/>
              <a:t> на листе А 4 графическое </a:t>
            </a:r>
            <a:r>
              <a:rPr lang="ru-RU" b="1" dirty="0" smtClean="0"/>
              <a:t>изображение плана – схемы</a:t>
            </a:r>
            <a:r>
              <a:rPr lang="ru-RU" dirty="0" smtClean="0"/>
              <a:t>. </a:t>
            </a:r>
          </a:p>
          <a:p>
            <a:r>
              <a:rPr lang="ru-RU" sz="2400" i="1" dirty="0" smtClean="0"/>
              <a:t>Художественный материал по выбору.</a:t>
            </a:r>
            <a:endParaRPr lang="ru-RU" sz="2400" dirty="0" smtClean="0"/>
          </a:p>
          <a:p>
            <a:endParaRPr lang="ru-RU" i="1" dirty="0" smtClean="0"/>
          </a:p>
          <a:p>
            <a:r>
              <a:rPr lang="ru-RU" sz="2800" i="1" dirty="0" smtClean="0"/>
              <a:t>Передать   характерные  черты  средневекового  города </a:t>
            </a:r>
          </a:p>
          <a:p>
            <a:r>
              <a:rPr lang="ru-RU" sz="2800" i="1" dirty="0" smtClean="0"/>
              <a:t>русского </a:t>
            </a:r>
          </a:p>
          <a:p>
            <a:r>
              <a:rPr lang="ru-RU" sz="2800" i="1" dirty="0" smtClean="0"/>
              <a:t>европейского</a:t>
            </a:r>
          </a:p>
          <a:p>
            <a:r>
              <a:rPr lang="ru-RU" sz="2800" i="1" dirty="0" smtClean="0"/>
              <a:t>восточного   (по  выбору).</a:t>
            </a:r>
          </a:p>
          <a:p>
            <a:r>
              <a:rPr lang="ru-RU" sz="2800" i="1" dirty="0" smtClean="0"/>
              <a:t/>
            </a:r>
            <a:br>
              <a:rPr lang="ru-RU" sz="2800" i="1" dirty="0" smtClean="0"/>
            </a:b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задание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faiyum_1491321i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43050"/>
            <a:ext cx="3521075" cy="4286279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В Древнем Египте, Двуречье и других районах древнего мира применялись разбивка города на геометрически правильные кварталы, зонирование застройки по социально-имущественным признаку, выделялась главная улица, создавались простейшие системы водопровода и канализации. По свидетельствам письменных источников (трактат "Чжоу ли", III в. до н.э)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Древний Египет </a:t>
            </a:r>
            <a:br>
              <a:rPr lang="ru-RU" sz="3200" dirty="0" smtClean="0"/>
            </a:b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1311867454_004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571612"/>
            <a:ext cx="3657600" cy="4357718"/>
          </a:xfrm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Гражданская община и город не были синонимами у древних. Гражданская община была религиозный и политический союз семей и триб; город же был местом собраний, местом жительства и, главным образом, святилищем 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города  древней Греции 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Acropolis_Athens_Greece-1024x682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596" y="1643050"/>
            <a:ext cx="3521075" cy="3714776"/>
          </a:xfr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Афинский Акрополь </a:t>
            </a:r>
          </a:p>
          <a:p>
            <a:pPr>
              <a:buNone/>
            </a:pPr>
            <a:r>
              <a:rPr lang="ru-RU" sz="2400" dirty="0" smtClean="0"/>
              <a:t>политический, </a:t>
            </a:r>
          </a:p>
          <a:p>
            <a:pPr>
              <a:buNone/>
            </a:pPr>
            <a:r>
              <a:rPr lang="ru-RU" sz="2400" dirty="0" smtClean="0"/>
              <a:t> религиозный, </a:t>
            </a:r>
          </a:p>
          <a:p>
            <a:pPr>
              <a:buNone/>
            </a:pPr>
            <a:r>
              <a:rPr lang="ru-RU" sz="2400" dirty="0" smtClean="0"/>
              <a:t>культурный центр </a:t>
            </a:r>
          </a:p>
          <a:p>
            <a:pPr>
              <a:buNone/>
            </a:pPr>
            <a:r>
              <a:rPr lang="ru-RU" sz="2400" dirty="0" smtClean="0"/>
              <a:t>города. Он был </a:t>
            </a:r>
          </a:p>
          <a:p>
            <a:pPr>
              <a:buNone/>
            </a:pPr>
            <a:r>
              <a:rPr lang="ru-RU" sz="2400" dirty="0" smtClean="0"/>
              <a:t>ориентиром  среди </a:t>
            </a:r>
          </a:p>
          <a:p>
            <a:pPr>
              <a:buNone/>
            </a:pPr>
            <a:r>
              <a:rPr lang="ru-RU" sz="2400" dirty="0" smtClean="0"/>
              <a:t>располагавшейся</a:t>
            </a:r>
          </a:p>
          <a:p>
            <a:pPr>
              <a:buNone/>
            </a:pPr>
            <a:r>
              <a:rPr lang="ru-RU" sz="2400" dirty="0" smtClean="0"/>
              <a:t>внизу  прямоугольной  </a:t>
            </a:r>
          </a:p>
          <a:p>
            <a:pPr>
              <a:buNone/>
            </a:pPr>
            <a:r>
              <a:rPr lang="ru-RU" sz="2400" dirty="0" smtClean="0"/>
              <a:t>сетки улиц.</a:t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680068"/>
          </a:xfrm>
        </p:spPr>
        <p:txBody>
          <a:bodyPr>
            <a:normAutofit fontScale="90000"/>
          </a:bodyPr>
          <a:lstStyle/>
          <a:p>
            <a:r>
              <a:rPr lang="ru-RU" sz="4400" dirty="0" smtClean="0"/>
              <a:t>Афинский Акрополь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План местности Афинского акрополя"/>
          <p:cNvPicPr>
            <a:picLocks noGrp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57200" y="2438305"/>
            <a:ext cx="4038600" cy="2611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57752" y="1500174"/>
            <a:ext cx="4286248" cy="467202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В Античности на укрепленном холме строили</a:t>
            </a:r>
          </a:p>
          <a:p>
            <a:pPr>
              <a:buNone/>
            </a:pPr>
            <a:r>
              <a:rPr lang="ru-RU" dirty="0" smtClean="0"/>
              <a:t>храмовый комплекс посвященный богине Афине</a:t>
            </a:r>
          </a:p>
          <a:p>
            <a:pPr lvl="1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Храмовый комплекс Акрополя</a:t>
            </a:r>
            <a:endParaRPr lang="ru-RU" dirty="0"/>
          </a:p>
        </p:txBody>
      </p:sp>
      <p:pic>
        <p:nvPicPr>
          <p:cNvPr id="1026" name="Picture 2" descr="C:\Users\Мамуля\Pictures\171c - копия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472" y="2285992"/>
            <a:ext cx="3500462" cy="2643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colosseoarena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472" y="1643050"/>
            <a:ext cx="3714776" cy="392909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    Первой заботой основателя Рима являлся выбор места для нового города. Выбор этот — дело весьма важное; верили, что судьба народа зависит от него; поэтому он и предоставлялся всегда на решение богов.</a:t>
            </a:r>
            <a:r>
              <a:rPr lang="ru-RU" b="1" dirty="0" smtClean="0"/>
              <a:t> </a:t>
            </a:r>
          </a:p>
          <a:p>
            <a:pPr>
              <a:buNone/>
            </a:pPr>
            <a:r>
              <a:rPr lang="ru-RU" b="1" dirty="0" smtClean="0"/>
              <a:t>Рим </a:t>
            </a:r>
            <a:r>
              <a:rPr lang="ru-RU" dirty="0" smtClean="0"/>
              <a:t> Расположен на холмистой равнине вулканического происхождения, на обоих берегах р. </a:t>
            </a:r>
            <a:r>
              <a:rPr lang="ru-RU" i="1" u="sng" dirty="0" smtClean="0">
                <a:hlinkClick r:id="rId3"/>
              </a:rPr>
              <a:t>Тибр</a:t>
            </a:r>
            <a:r>
              <a:rPr lang="ru-RU" dirty="0" smtClean="0"/>
              <a:t>, в 27 км от его впадения в Тирренское море.  Рим  называют "вечным городом". Первые поселения появились здесь в IX–VIII вв. до н.э. Основан в 754 (или 753) г. до н. э. и назван по им. одного из своих мифических основателей – Ромула. Долгие годы был столицей Древнего Рима и достиг небывалого расцвета.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Рим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m-5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3042" y="1571612"/>
            <a:ext cx="1643074" cy="2357454"/>
          </a:xfrm>
        </p:spPr>
      </p:pic>
      <p:pic>
        <p:nvPicPr>
          <p:cNvPr id="8" name="Содержимое 7" descr="m-6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348" y="4214818"/>
            <a:ext cx="3643338" cy="2357454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Гипподамова сетка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1582341"/>
            <a:ext cx="400052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Гипподам Милетский</a:t>
            </a:r>
            <a:r>
              <a:rPr lang="ru-RU" dirty="0" smtClean="0"/>
              <a:t> (</a:t>
            </a:r>
            <a:r>
              <a:rPr lang="ru-RU" u="sng" dirty="0" smtClean="0">
                <a:hlinkClick r:id="rId4"/>
              </a:rPr>
              <a:t>498 год до н. э.</a:t>
            </a:r>
            <a:r>
              <a:rPr lang="ru-RU" dirty="0" smtClean="0"/>
              <a:t> — ок.</a:t>
            </a:r>
            <a:r>
              <a:rPr lang="ru-RU" u="sng" dirty="0" smtClean="0">
                <a:hlinkClick r:id="rId5"/>
              </a:rPr>
              <a:t>408 года до н. э.</a:t>
            </a:r>
            <a:r>
              <a:rPr lang="ru-RU" dirty="0" smtClean="0"/>
              <a:t>) — </a:t>
            </a:r>
            <a:r>
              <a:rPr lang="ru-RU" u="sng" dirty="0" smtClean="0">
                <a:hlinkClick r:id="rId6"/>
              </a:rPr>
              <a:t>древнегреческий</a:t>
            </a:r>
            <a:r>
              <a:rPr lang="ru-RU" dirty="0" smtClean="0"/>
              <a:t>архитектор-</a:t>
            </a:r>
            <a:r>
              <a:rPr lang="ru-RU" u="sng" dirty="0" smtClean="0">
                <a:hlinkClick r:id="rId7"/>
              </a:rPr>
              <a:t>градостроитель</a:t>
            </a:r>
            <a:r>
              <a:rPr lang="ru-RU" dirty="0" smtClean="0"/>
              <a:t>, </a:t>
            </a:r>
            <a:r>
              <a:rPr lang="ru-RU" u="sng" dirty="0" smtClean="0">
                <a:hlinkClick r:id="rId8"/>
              </a:rPr>
              <a:t>метеоролог</a:t>
            </a:r>
            <a:r>
              <a:rPr lang="ru-RU" dirty="0" smtClean="0"/>
              <a:t>, </a:t>
            </a:r>
            <a:r>
              <a:rPr lang="ru-RU" u="sng" dirty="0" smtClean="0">
                <a:hlinkClick r:id="rId9"/>
              </a:rPr>
              <a:t>философ</a:t>
            </a:r>
            <a:r>
              <a:rPr lang="ru-RU" dirty="0" smtClean="0"/>
              <a:t>. Родился в семье </a:t>
            </a:r>
            <a:r>
              <a:rPr lang="ru-RU" u="sng" dirty="0" smtClean="0">
                <a:hlinkClick r:id="rId10"/>
              </a:rPr>
              <a:t>милетца</a:t>
            </a:r>
            <a:r>
              <a:rPr lang="ru-RU" dirty="0" smtClean="0"/>
              <a:t> Еврифонта, впоследствии жил в Фуриях и в </a:t>
            </a:r>
            <a:r>
              <a:rPr lang="ru-RU" u="sng" dirty="0" smtClean="0">
                <a:hlinkClick r:id="rId11"/>
              </a:rPr>
              <a:t>Пирее</a:t>
            </a:r>
            <a:r>
              <a:rPr lang="ru-RU" dirty="0" smtClean="0"/>
              <a:t>, куда приехал по приглашению </a:t>
            </a:r>
            <a:r>
              <a:rPr lang="ru-RU" u="sng" dirty="0" smtClean="0">
                <a:hlinkClick r:id="rId12"/>
              </a:rPr>
              <a:t>Перикла</a:t>
            </a:r>
            <a:r>
              <a:rPr lang="ru-RU" dirty="0" smtClean="0"/>
              <a:t>. Известность архитектору принесло создание </a:t>
            </a:r>
            <a:r>
              <a:rPr lang="ru-RU" u="sng" dirty="0" smtClean="0">
                <a:hlinkClick r:id="rId13"/>
              </a:rPr>
              <a:t>градостроительной системы</a:t>
            </a:r>
            <a:r>
              <a:rPr lang="ru-RU" dirty="0" smtClean="0"/>
              <a:t>, использующейся по сей день.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04259-pic_3.pn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500175"/>
            <a:ext cx="4329114" cy="1571636"/>
          </a:xfrm>
        </p:spPr>
      </p:pic>
      <p:pic>
        <p:nvPicPr>
          <p:cNvPr id="6" name="Содержимое 5" descr="104259-pic_4.pn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596" y="3429000"/>
            <a:ext cx="4324352" cy="1071570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Как возникли города средневековья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286380" y="1071546"/>
            <a:ext cx="335758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Классическая схема формирования средневекового города: сначала замок на холме и небольшой посад, обслуживающий обитателей замка. Храм – внутри замка. Затем разрастание посада, сооружающего собственный храм и рыночную площадь, временными постройками отделенную от общего выгона. Затем сокращение участков, отведенных под сады и огороды, за счет строительства новых домов, храм перестраивается, вырастая в размерах, возникает первая ратуша. Наконец, обрастая дополнительными улицами, город огораживается собственными оборонительными стенами, тогда как замок приобретает функцию цитадели. Схема логичная, но неверная – города всегда проектировали по строгим правилам, и правила эти восходят к Античности.</a:t>
            </a:r>
          </a:p>
          <a:p>
            <a:r>
              <a:rPr lang="ru-RU" sz="1400" dirty="0" smtClean="0"/>
              <a:t> </a:t>
            </a:r>
            <a:endParaRPr lang="ru-RU" sz="1400" dirty="0"/>
          </a:p>
        </p:txBody>
      </p:sp>
      <p:pic>
        <p:nvPicPr>
          <p:cNvPr id="1026" name="Picture 2" descr="C:\Users\Мамуля\Pictures\градостроительство\104259-pic_5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9" y="4714884"/>
            <a:ext cx="4429156" cy="1857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526</TotalTime>
  <Words>436</Words>
  <Application>Microsoft Office PowerPoint</Application>
  <PresentationFormat>Экран (4:3)</PresentationFormat>
  <Paragraphs>83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Открытая</vt:lpstr>
      <vt:lpstr>Архитектура исторических городов</vt:lpstr>
      <vt:lpstr>Первые города мира</vt:lpstr>
      <vt:lpstr>Древний Египет  </vt:lpstr>
      <vt:lpstr> города  древней Греции </vt:lpstr>
      <vt:lpstr>Афинский Акрополь</vt:lpstr>
      <vt:lpstr> Храмовый комплекс Акрополя</vt:lpstr>
      <vt:lpstr>Рим</vt:lpstr>
      <vt:lpstr>Гипподамова сетка</vt:lpstr>
      <vt:lpstr>Как возникли города средневековья</vt:lpstr>
      <vt:lpstr>Западноевропейские города</vt:lpstr>
      <vt:lpstr>Административный и церковный центр городов</vt:lpstr>
      <vt:lpstr>Особенности западноевропейского города</vt:lpstr>
      <vt:lpstr>Презентация PowerPoint</vt:lpstr>
      <vt:lpstr>Средневековые русские города</vt:lpstr>
      <vt:lpstr>Особенность древнерусских городов</vt:lpstr>
      <vt:lpstr>Восточные города</vt:lpstr>
      <vt:lpstr>Московский кремль</vt:lpstr>
      <vt:lpstr>Система веера</vt:lpstr>
      <vt:lpstr>Кострома</vt:lpstr>
      <vt:lpstr>Гипподамова сетка используется во все времена  и эпохи</vt:lpstr>
      <vt:lpstr>Париж  План –схема средневекового города и современного</vt:lpstr>
      <vt:lpstr>Идеальный город</vt:lpstr>
      <vt:lpstr>задание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Архитектура исторических городов</dc:title>
  <dc:creator>Мамуля</dc:creator>
  <cp:lastModifiedBy>Анастасия Черепнева</cp:lastModifiedBy>
  <cp:revision>64</cp:revision>
  <dcterms:created xsi:type="dcterms:W3CDTF">2014-05-29T20:03:18Z</dcterms:created>
  <dcterms:modified xsi:type="dcterms:W3CDTF">2014-12-09T11:54:29Z</dcterms:modified>
</cp:coreProperties>
</file>