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72" r:id="rId2"/>
    <p:sldId id="271" r:id="rId3"/>
    <p:sldId id="273" r:id="rId4"/>
    <p:sldId id="256" r:id="rId5"/>
    <p:sldId id="257" r:id="rId6"/>
    <p:sldId id="259" r:id="rId7"/>
    <p:sldId id="260" r:id="rId8"/>
    <p:sldId id="274" r:id="rId9"/>
    <p:sldId id="276" r:id="rId10"/>
    <p:sldId id="275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6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20276-3612-478C-8E02-75064980DF47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78DD5-8A6D-49BD-9D89-2B4151488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90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9F64-8C1E-4803-833A-55979E3E631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452F-3A0C-449D-A7ED-61E6EDE8952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9F64-8C1E-4803-833A-55979E3E631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452F-3A0C-449D-A7ED-61E6EDE89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9F64-8C1E-4803-833A-55979E3E631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452F-3A0C-449D-A7ED-61E6EDE89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9F64-8C1E-4803-833A-55979E3E631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452F-3A0C-449D-A7ED-61E6EDE8952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9F64-8C1E-4803-833A-55979E3E631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452F-3A0C-449D-A7ED-61E6EDE89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9F64-8C1E-4803-833A-55979E3E631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452F-3A0C-449D-A7ED-61E6EDE8952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9F64-8C1E-4803-833A-55979E3E631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452F-3A0C-449D-A7ED-61E6EDE8952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9F64-8C1E-4803-833A-55979E3E631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452F-3A0C-449D-A7ED-61E6EDE89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9F64-8C1E-4803-833A-55979E3E631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452F-3A0C-449D-A7ED-61E6EDE89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9F64-8C1E-4803-833A-55979E3E631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452F-3A0C-449D-A7ED-61E6EDE89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9F64-8C1E-4803-833A-55979E3E631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452F-3A0C-449D-A7ED-61E6EDE8952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209F64-8C1E-4803-833A-55979E3E631D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49E452F-3A0C-449D-A7ED-61E6EDE8952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5400" dirty="0" smtClean="0">
                <a:latin typeface="Monotype Corsiva" panose="03010101010201010101" pitchFamily="66" charset="0"/>
              </a:rPr>
              <a:t>Воспитание будущего читателя </a:t>
            </a:r>
            <a:endParaRPr lang="ru-RU" sz="5400" dirty="0">
              <a:latin typeface="Monotype Corsiva" panose="03010101010201010101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22438" y="4607510"/>
            <a:ext cx="5970494" cy="1413777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Выступающий: </a:t>
            </a:r>
          </a:p>
          <a:p>
            <a:r>
              <a:rPr lang="ru-RU" b="1" dirty="0" smtClean="0">
                <a:latin typeface="Monotype Corsiva" panose="03010101010201010101" pitchFamily="66" charset="0"/>
              </a:rPr>
              <a:t>Марголина А.В.</a:t>
            </a:r>
          </a:p>
          <a:p>
            <a:r>
              <a:rPr lang="ru-RU" b="1" dirty="0">
                <a:latin typeface="Monotype Corsiva" panose="03010101010201010101" pitchFamily="66" charset="0"/>
              </a:rPr>
              <a:t>в</a:t>
            </a:r>
            <a:r>
              <a:rPr lang="ru-RU" b="1" dirty="0" smtClean="0">
                <a:latin typeface="Monotype Corsiva" panose="03010101010201010101" pitchFamily="66" charset="0"/>
              </a:rPr>
              <a:t>оспитатель подготовительной к школе группы</a:t>
            </a:r>
            <a:endParaRPr lang="ru-RU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95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3289" y="4797152"/>
            <a:ext cx="6512511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latin typeface="Monotype Corsiva" panose="03010101010201010101" pitchFamily="66" charset="0"/>
              </a:rPr>
              <a:t>Аксаков С.Т. </a:t>
            </a:r>
            <a:br>
              <a:rPr lang="ru-RU" sz="3600" dirty="0" smtClean="0">
                <a:latin typeface="Monotype Corsiva" panose="03010101010201010101" pitchFamily="66" charset="0"/>
              </a:rPr>
            </a:br>
            <a:r>
              <a:rPr lang="ru-RU" sz="3600" dirty="0" smtClean="0">
                <a:latin typeface="Monotype Corsiva" panose="03010101010201010101" pitchFamily="66" charset="0"/>
              </a:rPr>
              <a:t>«Аленький цветочек»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8" name="Содержимое 3" descr="ill1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9792" y="332656"/>
            <a:ext cx="3140726" cy="4464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5" descr="ill13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679" y="27282"/>
            <a:ext cx="3302472" cy="4409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ill0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58" y="27282"/>
            <a:ext cx="2858666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90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3289" y="5186560"/>
            <a:ext cx="6512511" cy="14828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latin typeface="Monotype Corsiva" panose="03010101010201010101" pitchFamily="66" charset="0"/>
              </a:rPr>
              <a:t>Перро Ш. </a:t>
            </a:r>
            <a:br>
              <a:rPr lang="ru-RU" sz="4400" dirty="0" smtClean="0">
                <a:latin typeface="Monotype Corsiva" panose="03010101010201010101" pitchFamily="66" charset="0"/>
              </a:rPr>
            </a:br>
            <a:r>
              <a:rPr lang="ru-RU" sz="4400" dirty="0" smtClean="0">
                <a:latin typeface="Monotype Corsiva" panose="03010101010201010101" pitchFamily="66" charset="0"/>
              </a:rPr>
              <a:t>«Кот в сапогах»</a:t>
            </a:r>
            <a:endParaRPr lang="ru-RU" sz="4400" dirty="0">
              <a:latin typeface="Monotype Corsiva" panose="03010101010201010101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7"/>
            <a:ext cx="3810000" cy="4925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341" y="2852936"/>
            <a:ext cx="3810000" cy="2333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3810000" cy="2371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263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7504" y="4509120"/>
            <a:ext cx="475252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latin typeface="Monotype Corsiva" panose="03010101010201010101" pitchFamily="66" charset="0"/>
              </a:rPr>
              <a:t>Чуковский К.И. «</a:t>
            </a:r>
            <a:r>
              <a:rPr lang="ru-RU" sz="4400" dirty="0" err="1" smtClean="0">
                <a:latin typeface="Monotype Corsiva" panose="03010101010201010101" pitchFamily="66" charset="0"/>
              </a:rPr>
              <a:t>Мойдодыр</a:t>
            </a:r>
            <a:r>
              <a:rPr lang="ru-RU" sz="4400" dirty="0" smtClean="0">
                <a:latin typeface="Monotype Corsiva" panose="03010101010201010101" pitchFamily="66" charset="0"/>
              </a:rPr>
              <a:t>»</a:t>
            </a:r>
            <a:endParaRPr lang="ru-RU" sz="4400" dirty="0">
              <a:latin typeface="Monotype Corsiva" panose="03010101010201010101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999" y="3068960"/>
            <a:ext cx="4322001" cy="3589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4866747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151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97152"/>
            <a:ext cx="41044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Monotype Corsiva" panose="03010101010201010101" pitchFamily="66" charset="0"/>
              </a:rPr>
              <a:t>Андерсен Г.Х. «</a:t>
            </a:r>
            <a:r>
              <a:rPr lang="ru-RU" sz="4400" dirty="0" err="1" smtClean="0">
                <a:latin typeface="Monotype Corsiva" panose="03010101010201010101" pitchFamily="66" charset="0"/>
              </a:rPr>
              <a:t>Дюймовочка</a:t>
            </a:r>
            <a:r>
              <a:rPr lang="ru-RU" sz="4400" dirty="0" smtClean="0">
                <a:latin typeface="Monotype Corsiva" panose="03010101010201010101" pitchFamily="66" charset="0"/>
              </a:rPr>
              <a:t>»</a:t>
            </a:r>
            <a:endParaRPr lang="ru-RU" sz="4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104456" cy="3248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83267"/>
            <a:ext cx="4314825" cy="3189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5009"/>
            <a:ext cx="4314825" cy="3248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40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526" y="4835363"/>
            <a:ext cx="44953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Monotype Corsiva" panose="03010101010201010101" pitchFamily="66" charset="0"/>
              </a:rPr>
              <a:t>Андерсен Г.Х. </a:t>
            </a:r>
            <a:r>
              <a:rPr lang="ru-RU" sz="4400" dirty="0" smtClean="0">
                <a:latin typeface="Monotype Corsiva" panose="03010101010201010101" pitchFamily="66" charset="0"/>
              </a:rPr>
              <a:t>«Снежная королева»</a:t>
            </a:r>
            <a:endParaRPr lang="ru-RU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05" y="28599"/>
            <a:ext cx="4464495" cy="3365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7" y="1268760"/>
            <a:ext cx="4484340" cy="3363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05" y="3513862"/>
            <a:ext cx="4464495" cy="3344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477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3096344" cy="5294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58906" y="5236446"/>
            <a:ext cx="46265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smtClean="0">
                <a:latin typeface="Monotype Corsiva" panose="03010101010201010101" pitchFamily="66" charset="0"/>
              </a:rPr>
              <a:t>Перро Ш. «Золушка»</a:t>
            </a:r>
            <a:endParaRPr lang="ru-RU" sz="4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640" y="1484785"/>
            <a:ext cx="5113289" cy="3397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426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6329" y="6021288"/>
            <a:ext cx="9151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Пушкин А.С. «Сказка о царе </a:t>
            </a:r>
            <a:r>
              <a:rPr lang="ru-RU" sz="3600" dirty="0" err="1" smtClean="0">
                <a:solidFill>
                  <a:prstClr val="black"/>
                </a:solidFill>
                <a:latin typeface="Monotype Corsiva" panose="03010101010201010101" pitchFamily="66" charset="0"/>
              </a:rPr>
              <a:t>Салтане</a:t>
            </a:r>
            <a:r>
              <a:rPr lang="ru-RU" sz="36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»</a:t>
            </a:r>
            <a:endParaRPr lang="ru-RU" sz="3600" dirty="0">
              <a:solidFill>
                <a:prstClr val="black"/>
              </a:solidFill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32656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608" y="332656"/>
            <a:ext cx="3623974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3146565"/>
            <a:ext cx="3771545" cy="2847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104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60499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6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Андерсен Г.Х. «Огниво»</a:t>
            </a:r>
            <a:endParaRPr lang="ru-RU" sz="3600" dirty="0">
              <a:solidFill>
                <a:prstClr val="black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08920"/>
            <a:ext cx="3672407" cy="3449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459" y="260648"/>
            <a:ext cx="3410892" cy="3410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2880320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421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3200" b="1" dirty="0">
                <a:latin typeface="Monotype Corsiva" panose="03010101010201010101" pitchFamily="66" charset="0"/>
              </a:rPr>
              <a:t>Не отказывайте ребенку почитать, читайте вместе с ним. Читайте по очереди. Возвращайтесь к прочитанному через некоторое время.  Переживайте вместе с ним судьбу героя, поощряйте ребенка своим вниманием. </a:t>
            </a:r>
            <a:r>
              <a:rPr lang="ru-RU" sz="3200" b="1" u="sng" dirty="0">
                <a:latin typeface="Monotype Corsiva" panose="03010101010201010101" pitchFamily="66" charset="0"/>
              </a:rPr>
              <a:t>И вы увидите какое это удовольствие читать книги. Как меняется ваш ребенок.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02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етски\Desktop\100CASIO\CIMG93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872875" cy="5904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047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620688"/>
            <a:ext cx="77048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Monotype Corsiva" panose="03010101010201010101" pitchFamily="66" charset="0"/>
                <a:ea typeface="Batang" pitchFamily="18" charset="-127"/>
              </a:rPr>
              <a:t>Детская </a:t>
            </a:r>
            <a:r>
              <a:rPr lang="ru-RU" sz="3200" dirty="0">
                <a:latin typeface="Monotype Corsiva" panose="03010101010201010101" pitchFamily="66" charset="0"/>
                <a:ea typeface="Batang" pitchFamily="18" charset="-127"/>
              </a:rPr>
              <a:t>книга при всей ее внешней простоватости –</a:t>
            </a:r>
          </a:p>
          <a:p>
            <a:pPr algn="ctr"/>
            <a:r>
              <a:rPr lang="ru-RU" sz="3200" dirty="0">
                <a:latin typeface="Monotype Corsiva" panose="03010101010201010101" pitchFamily="66" charset="0"/>
                <a:ea typeface="Batang" pitchFamily="18" charset="-127"/>
              </a:rPr>
              <a:t>вещь исключительно тонкая и не поверхностная,</a:t>
            </a:r>
          </a:p>
          <a:p>
            <a:pPr algn="ctr"/>
            <a:r>
              <a:rPr lang="ru-RU" sz="3200" dirty="0">
                <a:latin typeface="Monotype Corsiva" panose="03010101010201010101" pitchFamily="66" charset="0"/>
                <a:ea typeface="Batang" pitchFamily="18" charset="-127"/>
              </a:rPr>
              <a:t>лишь гениальному взгляду ребенка, лишь мудрому терпению взрослого</a:t>
            </a:r>
          </a:p>
          <a:p>
            <a:pPr algn="ctr"/>
            <a:r>
              <a:rPr lang="ru-RU" sz="3200" dirty="0">
                <a:latin typeface="Monotype Corsiva" panose="03010101010201010101" pitchFamily="66" charset="0"/>
                <a:ea typeface="Batang" pitchFamily="18" charset="-127"/>
              </a:rPr>
              <a:t>доступны ее вершины. </a:t>
            </a:r>
            <a:endParaRPr lang="ru-RU" sz="3200" dirty="0" smtClean="0">
              <a:latin typeface="Monotype Corsiva" panose="03010101010201010101" pitchFamily="66" charset="0"/>
              <a:ea typeface="Batang" pitchFamily="18" charset="-127"/>
            </a:endParaRPr>
          </a:p>
          <a:p>
            <a:pPr algn="ctr"/>
            <a:r>
              <a:rPr lang="ru-RU" sz="3200" dirty="0" smtClean="0">
                <a:latin typeface="Monotype Corsiva" panose="03010101010201010101" pitchFamily="66" charset="0"/>
                <a:ea typeface="Batang" pitchFamily="18" charset="-127"/>
              </a:rPr>
              <a:t>Удивительное </a:t>
            </a:r>
            <a:r>
              <a:rPr lang="ru-RU" sz="3200" dirty="0">
                <a:latin typeface="Monotype Corsiva" panose="03010101010201010101" pitchFamily="66" charset="0"/>
                <a:ea typeface="Batang" pitchFamily="18" charset="-127"/>
              </a:rPr>
              <a:t>искусство – детская книжка</a:t>
            </a:r>
            <a:r>
              <a:rPr lang="ru-RU" sz="3200" dirty="0" smtClean="0">
                <a:latin typeface="Monotype Corsiva" panose="03010101010201010101" pitchFamily="66" charset="0"/>
                <a:ea typeface="Batang" pitchFamily="18" charset="-127"/>
              </a:rPr>
              <a:t>!</a:t>
            </a:r>
            <a:endParaRPr lang="ru-RU" sz="3200" dirty="0">
              <a:latin typeface="Monotype Corsiva" panose="03010101010201010101" pitchFamily="66" charset="0"/>
              <a:ea typeface="Batang" pitchFamily="18" charset="-127"/>
            </a:endParaRPr>
          </a:p>
          <a:p>
            <a:pPr algn="ctr"/>
            <a:r>
              <a:rPr lang="ru-RU" sz="3200" i="1" dirty="0" smtClean="0">
                <a:latin typeface="Monotype Corsiva" panose="03010101010201010101" pitchFamily="66" charset="0"/>
                <a:ea typeface="Batang" pitchFamily="18" charset="-127"/>
              </a:rPr>
              <a:t>                                    </a:t>
            </a:r>
            <a:endParaRPr lang="ru-RU" sz="3200" i="1" dirty="0" smtClean="0">
              <a:latin typeface="Monotype Corsiva" panose="03010101010201010101" pitchFamily="66" charset="0"/>
              <a:ea typeface="Batang" pitchFamily="18" charset="-127"/>
            </a:endParaRPr>
          </a:p>
          <a:p>
            <a:pPr algn="ctr"/>
            <a:endParaRPr lang="ru-RU" sz="3200" i="1" dirty="0">
              <a:latin typeface="Monotype Corsiva" panose="03010101010201010101" pitchFamily="66" charset="0"/>
              <a:ea typeface="Batang" pitchFamily="18" charset="-127"/>
            </a:endParaRPr>
          </a:p>
          <a:p>
            <a:pPr algn="r"/>
            <a:r>
              <a:rPr lang="ru-RU" sz="3200" i="1" dirty="0" err="1" smtClean="0">
                <a:latin typeface="Monotype Corsiva" panose="03010101010201010101" pitchFamily="66" charset="0"/>
                <a:ea typeface="Batang" pitchFamily="18" charset="-127"/>
              </a:rPr>
              <a:t>Л.Токмаков</a:t>
            </a:r>
            <a:endParaRPr lang="ru-RU" sz="3200" dirty="0">
              <a:latin typeface="Monotype Corsiva" panose="03010101010201010101" pitchFamily="66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284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2204864"/>
            <a:ext cx="626469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 smtClean="0">
                <a:latin typeface="Monotype Corsiva" panose="03010101010201010101" pitchFamily="66" charset="0"/>
              </a:rPr>
              <a:t>СПАСИБО ЗА ВНИМАНИЕ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262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548680"/>
            <a:ext cx="8617702" cy="532859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dirty="0" smtClean="0">
                <a:latin typeface="Monotype Corsiva" panose="03010101010201010101" pitchFamily="66" charset="0"/>
              </a:rPr>
              <a:t>Изучая </a:t>
            </a:r>
            <a:r>
              <a:rPr lang="ru-RU" sz="2800" dirty="0">
                <a:latin typeface="Monotype Corsiva" panose="03010101010201010101" pitchFamily="66" charset="0"/>
              </a:rPr>
              <a:t>проблему и </a:t>
            </a:r>
            <a:endParaRPr lang="ru-RU" sz="2800" dirty="0" smtClean="0">
              <a:latin typeface="Monotype Corsiva" panose="03010101010201010101" pitchFamily="66" charset="0"/>
            </a:endParaRPr>
          </a:p>
          <a:p>
            <a:pPr marL="45720" indent="0">
              <a:buNone/>
            </a:pPr>
            <a:r>
              <a:rPr lang="ru-RU" sz="2800" dirty="0" smtClean="0">
                <a:latin typeface="Monotype Corsiva" panose="03010101010201010101" pitchFamily="66" charset="0"/>
              </a:rPr>
              <a:t>актуальность </a:t>
            </a:r>
            <a:r>
              <a:rPr lang="ru-RU" sz="2800" dirty="0">
                <a:latin typeface="Monotype Corsiva" panose="03010101010201010101" pitchFamily="66" charset="0"/>
              </a:rPr>
              <a:t>семейного </a:t>
            </a:r>
            <a:endParaRPr lang="ru-RU" sz="2800" dirty="0" smtClean="0">
              <a:latin typeface="Monotype Corsiva" panose="03010101010201010101" pitchFamily="66" charset="0"/>
            </a:endParaRPr>
          </a:p>
          <a:p>
            <a:pPr marL="45720" indent="0">
              <a:buNone/>
            </a:pPr>
            <a:r>
              <a:rPr lang="ru-RU" sz="2800" dirty="0" smtClean="0">
                <a:latin typeface="Monotype Corsiva" panose="03010101010201010101" pitchFamily="66" charset="0"/>
              </a:rPr>
              <a:t>чтения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smtClean="0">
                <a:latin typeface="Monotype Corsiva" panose="03010101010201010101" pitchFamily="66" charset="0"/>
              </a:rPr>
              <a:t>появилась </a:t>
            </a:r>
            <a:r>
              <a:rPr lang="ru-RU" sz="2800" u="sng" dirty="0">
                <a:latin typeface="Monotype Corsiva" panose="03010101010201010101" pitchFamily="66" charset="0"/>
              </a:rPr>
              <a:t>идея </a:t>
            </a:r>
            <a:endParaRPr lang="ru-RU" sz="2800" u="sng" dirty="0" smtClean="0">
              <a:latin typeface="Monotype Corsiva" panose="03010101010201010101" pitchFamily="66" charset="0"/>
            </a:endParaRPr>
          </a:p>
          <a:p>
            <a:pPr marL="45720" indent="0">
              <a:buNone/>
            </a:pPr>
            <a:r>
              <a:rPr lang="ru-RU" sz="2800" u="sng" dirty="0" smtClean="0">
                <a:latin typeface="Monotype Corsiva" panose="03010101010201010101" pitchFamily="66" charset="0"/>
              </a:rPr>
              <a:t>не </a:t>
            </a:r>
            <a:r>
              <a:rPr lang="ru-RU" sz="2800" u="sng" dirty="0">
                <a:latin typeface="Monotype Corsiva" panose="03010101010201010101" pitchFamily="66" charset="0"/>
              </a:rPr>
              <a:t>только  </a:t>
            </a:r>
            <a:r>
              <a:rPr lang="ru-RU" sz="2800" u="sng" dirty="0">
                <a:latin typeface="Monotype Corsiva" panose="03010101010201010101" pitchFamily="66" charset="0"/>
              </a:rPr>
              <a:t>о</a:t>
            </a:r>
            <a:r>
              <a:rPr lang="ru-RU" sz="2800" u="sng" dirty="0" smtClean="0">
                <a:latin typeface="Monotype Corsiva" panose="03010101010201010101" pitchFamily="66" charset="0"/>
              </a:rPr>
              <a:t>казать </a:t>
            </a:r>
          </a:p>
          <a:p>
            <a:pPr marL="45720" indent="0">
              <a:buNone/>
            </a:pPr>
            <a:r>
              <a:rPr lang="ru-RU" sz="2800" u="sng" dirty="0" smtClean="0">
                <a:latin typeface="Monotype Corsiva" panose="03010101010201010101" pitchFamily="66" charset="0"/>
              </a:rPr>
              <a:t>родителям </a:t>
            </a:r>
            <a:r>
              <a:rPr lang="ru-RU" sz="2800" u="sng" dirty="0">
                <a:latin typeface="Monotype Corsiva" panose="03010101010201010101" pitchFamily="66" charset="0"/>
              </a:rPr>
              <a:t>помощь </a:t>
            </a:r>
            <a:endParaRPr lang="ru-RU" sz="2800" u="sng" dirty="0" smtClean="0">
              <a:latin typeface="Monotype Corsiva" panose="03010101010201010101" pitchFamily="66" charset="0"/>
            </a:endParaRPr>
          </a:p>
          <a:p>
            <a:pPr marL="45720" indent="0">
              <a:buNone/>
            </a:pPr>
            <a:r>
              <a:rPr lang="ru-RU" sz="2800" dirty="0" smtClean="0">
                <a:latin typeface="Monotype Corsiva" panose="03010101010201010101" pitchFamily="66" charset="0"/>
              </a:rPr>
              <a:t>при ознакомлении </a:t>
            </a:r>
            <a:r>
              <a:rPr lang="ru-RU" sz="2800" dirty="0">
                <a:latin typeface="Monotype Corsiva" panose="03010101010201010101" pitchFamily="66" charset="0"/>
              </a:rPr>
              <a:t>детей </a:t>
            </a:r>
            <a:r>
              <a:rPr lang="ru-RU" sz="2800" dirty="0" smtClean="0">
                <a:latin typeface="Monotype Corsiva" panose="03010101010201010101" pitchFamily="66" charset="0"/>
              </a:rPr>
              <a:t>с </a:t>
            </a:r>
          </a:p>
          <a:p>
            <a:pPr marL="45720" indent="0">
              <a:buNone/>
            </a:pPr>
            <a:r>
              <a:rPr lang="ru-RU" sz="2800" dirty="0" smtClean="0">
                <a:latin typeface="Monotype Corsiva" panose="03010101010201010101" pitchFamily="66" charset="0"/>
              </a:rPr>
              <a:t>художественной литературой, </a:t>
            </a:r>
            <a:r>
              <a:rPr lang="ru-RU" sz="2800" u="sng" dirty="0">
                <a:latin typeface="Monotype Corsiva" panose="03010101010201010101" pitchFamily="66" charset="0"/>
              </a:rPr>
              <a:t>но и помочь взрослым </a:t>
            </a:r>
            <a:endParaRPr lang="ru-RU" sz="2800" u="sng" dirty="0" smtClean="0">
              <a:latin typeface="Monotype Corsiva" panose="03010101010201010101" pitchFamily="66" charset="0"/>
            </a:endParaRPr>
          </a:p>
          <a:p>
            <a:pPr marL="45720" indent="0">
              <a:buNone/>
            </a:pPr>
            <a:r>
              <a:rPr lang="ru-RU" sz="2800" u="sng" dirty="0" smtClean="0">
                <a:latin typeface="Monotype Corsiva" panose="03010101010201010101" pitchFamily="66" charset="0"/>
              </a:rPr>
              <a:t>овладеть </a:t>
            </a:r>
            <a:r>
              <a:rPr lang="ru-RU" sz="2800" u="sng" dirty="0">
                <a:latin typeface="Monotype Corsiva" panose="03010101010201010101" pitchFamily="66" charset="0"/>
              </a:rPr>
              <a:t>основными навыками художественного чтения и </a:t>
            </a:r>
            <a:endParaRPr lang="ru-RU" sz="2800" u="sng" dirty="0" smtClean="0">
              <a:latin typeface="Monotype Corsiva" panose="03010101010201010101" pitchFamily="66" charset="0"/>
            </a:endParaRPr>
          </a:p>
          <a:p>
            <a:pPr marL="45720" indent="0">
              <a:buNone/>
            </a:pPr>
            <a:r>
              <a:rPr lang="ru-RU" sz="2800" u="sng" dirty="0" smtClean="0">
                <a:latin typeface="Monotype Corsiva" panose="03010101010201010101" pitchFamily="66" charset="0"/>
              </a:rPr>
              <a:t>рассказывания</a:t>
            </a:r>
            <a:r>
              <a:rPr lang="ru-RU" sz="2800" u="sng" dirty="0">
                <a:latin typeface="Monotype Corsiva" panose="03010101010201010101" pitchFamily="66" charset="0"/>
              </a:rPr>
              <a:t>,</a:t>
            </a:r>
            <a:r>
              <a:rPr lang="ru-RU" sz="2800" dirty="0">
                <a:latin typeface="Monotype Corsiva" panose="03010101010201010101" pitchFamily="66" charset="0"/>
              </a:rPr>
              <a:t> а так же умению анализировать </a:t>
            </a:r>
            <a:endParaRPr lang="ru-RU" sz="2800" dirty="0" smtClean="0">
              <a:latin typeface="Monotype Corsiva" panose="03010101010201010101" pitchFamily="66" charset="0"/>
            </a:endParaRPr>
          </a:p>
          <a:p>
            <a:pPr marL="45720" indent="0">
              <a:buNone/>
            </a:pPr>
            <a:r>
              <a:rPr lang="ru-RU" sz="2800" dirty="0" smtClean="0">
                <a:latin typeface="Monotype Corsiva" panose="03010101010201010101" pitchFamily="66" charset="0"/>
              </a:rPr>
              <a:t>произведение</a:t>
            </a:r>
            <a:r>
              <a:rPr lang="ru-RU" sz="2800" dirty="0">
                <a:latin typeface="Monotype Corsiva" panose="03010101010201010101" pitchFamily="66" charset="0"/>
              </a:rPr>
              <a:t>.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260648"/>
            <a:ext cx="4786721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844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1"/>
            <a:ext cx="7772400" cy="115212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latin typeface="Monotype Corsiva" panose="03010101010201010101" pitchFamily="66" charset="0"/>
              </a:rPr>
              <a:t>Узбекская народная сказка «</a:t>
            </a:r>
            <a:r>
              <a:rPr lang="ru-RU" sz="3600" dirty="0" smtClean="0">
                <a:latin typeface="Monotype Corsiva" panose="03010101010201010101" pitchFamily="66" charset="0"/>
              </a:rPr>
              <a:t>Упрямые козы»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http://www.weblancer.net/files/portfolio/1302/130204/3075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128792" cy="5328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509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5534" y="548680"/>
            <a:ext cx="390044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800" b="1" dirty="0">
                <a:latin typeface="Monotype Corsiva" panose="03010101010201010101" pitchFamily="66" charset="0"/>
                <a:cs typeface="Aharoni" pitchFamily="2" charset="-79"/>
              </a:rPr>
              <a:t>«В чудной стране</a:t>
            </a:r>
            <a:r>
              <a:rPr lang="ru-RU" sz="2800" b="1" dirty="0" smtClean="0">
                <a:latin typeface="Monotype Corsiva" panose="03010101010201010101" pitchFamily="66" charset="0"/>
                <a:cs typeface="Aharoni" pitchFamily="2" charset="-79"/>
              </a:rPr>
              <a:t>»</a:t>
            </a:r>
          </a:p>
          <a:p>
            <a:pPr algn="ctr"/>
            <a:endParaRPr lang="ru-RU" dirty="0">
              <a:cs typeface="Aharoni" pitchFamily="2" charset="-79"/>
            </a:endParaRPr>
          </a:p>
          <a:p>
            <a:pPr algn="ctr"/>
            <a:r>
              <a:rPr lang="ru-RU" dirty="0">
                <a:cs typeface="Aharoni" pitchFamily="2" charset="-79"/>
              </a:rPr>
              <a:t>В одной стране,</a:t>
            </a:r>
          </a:p>
          <a:p>
            <a:pPr algn="ctr"/>
            <a:r>
              <a:rPr lang="ru-RU" dirty="0">
                <a:cs typeface="Aharoni" pitchFamily="2" charset="-79"/>
              </a:rPr>
              <a:t>В чудной стране,</a:t>
            </a:r>
          </a:p>
          <a:p>
            <a:pPr algn="ctr"/>
            <a:r>
              <a:rPr lang="ru-RU" dirty="0">
                <a:cs typeface="Aharoni" pitchFamily="2" charset="-79"/>
              </a:rPr>
              <a:t>Где не бывать</a:t>
            </a:r>
          </a:p>
          <a:p>
            <a:pPr algn="ctr"/>
            <a:r>
              <a:rPr lang="ru-RU" dirty="0">
                <a:cs typeface="Aharoni" pitchFamily="2" charset="-79"/>
              </a:rPr>
              <a:t>Тебе и мне,</a:t>
            </a:r>
          </a:p>
          <a:p>
            <a:pPr algn="ctr"/>
            <a:r>
              <a:rPr lang="ru-RU" dirty="0">
                <a:cs typeface="Aharoni" pitchFamily="2" charset="-79"/>
              </a:rPr>
              <a:t>Ботинок черный язычком</a:t>
            </a:r>
          </a:p>
          <a:p>
            <a:pPr algn="ctr"/>
            <a:r>
              <a:rPr lang="ru-RU" dirty="0">
                <a:cs typeface="Aharoni" pitchFamily="2" charset="-79"/>
              </a:rPr>
              <a:t>С утра лакает молочко</a:t>
            </a:r>
          </a:p>
          <a:p>
            <a:pPr algn="ctr"/>
            <a:r>
              <a:rPr lang="ru-RU" dirty="0">
                <a:cs typeface="Aharoni" pitchFamily="2" charset="-79"/>
              </a:rPr>
              <a:t>И целый день в окошко</a:t>
            </a:r>
          </a:p>
          <a:p>
            <a:pPr algn="ctr"/>
            <a:r>
              <a:rPr lang="ru-RU" dirty="0">
                <a:cs typeface="Aharoni" pitchFamily="2" charset="-79"/>
              </a:rPr>
              <a:t>Глазком глядит картошка.</a:t>
            </a:r>
          </a:p>
          <a:p>
            <a:pPr algn="ctr"/>
            <a:r>
              <a:rPr lang="ru-RU" dirty="0">
                <a:cs typeface="Aharoni" pitchFamily="2" charset="-79"/>
              </a:rPr>
              <a:t>Бутылка горлышком поет,</a:t>
            </a:r>
          </a:p>
          <a:p>
            <a:pPr algn="ctr"/>
            <a:r>
              <a:rPr lang="ru-RU" dirty="0">
                <a:cs typeface="Aharoni" pitchFamily="2" charset="-79"/>
              </a:rPr>
              <a:t>Концерты вечером дает,</a:t>
            </a:r>
          </a:p>
          <a:p>
            <a:pPr algn="ctr"/>
            <a:r>
              <a:rPr lang="ru-RU" dirty="0">
                <a:cs typeface="Aharoni" pitchFamily="2" charset="-79"/>
              </a:rPr>
              <a:t>А стул на гнутых ножках</a:t>
            </a:r>
          </a:p>
          <a:p>
            <a:pPr algn="ctr"/>
            <a:r>
              <a:rPr lang="ru-RU" dirty="0">
                <a:cs typeface="Aharoni" pitchFamily="2" charset="-79"/>
              </a:rPr>
              <a:t>Танцует под гармошку.</a:t>
            </a:r>
          </a:p>
          <a:p>
            <a:pPr algn="ctr"/>
            <a:r>
              <a:rPr lang="ru-RU" dirty="0">
                <a:cs typeface="Aharoni" pitchFamily="2" charset="-79"/>
              </a:rPr>
              <a:t>В одной стране,</a:t>
            </a:r>
          </a:p>
          <a:p>
            <a:pPr algn="ctr"/>
            <a:r>
              <a:rPr lang="ru-RU" dirty="0">
                <a:cs typeface="Aharoni" pitchFamily="2" charset="-79"/>
              </a:rPr>
              <a:t>В чудной стране...</a:t>
            </a:r>
          </a:p>
          <a:p>
            <a:pPr algn="ctr"/>
            <a:r>
              <a:rPr lang="ru-RU" dirty="0">
                <a:cs typeface="Aharoni" pitchFamily="2" charset="-79"/>
              </a:rPr>
              <a:t>Ты почему не веришь мне?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90434" y="548680"/>
            <a:ext cx="444606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800" b="1" dirty="0" smtClean="0">
                <a:latin typeface="Monotype Corsiva" panose="03010101010201010101" pitchFamily="66" charset="0"/>
              </a:rPr>
              <a:t>«</a:t>
            </a:r>
            <a:r>
              <a:rPr lang="ru-RU" sz="2800" b="1" dirty="0">
                <a:latin typeface="Monotype Corsiva" panose="03010101010201010101" pitchFamily="66" charset="0"/>
              </a:rPr>
              <a:t>Письмо</a:t>
            </a:r>
            <a:r>
              <a:rPr lang="ru-RU" sz="2800" b="1" dirty="0" smtClean="0">
                <a:latin typeface="Monotype Corsiva" panose="03010101010201010101" pitchFamily="66" charset="0"/>
              </a:rPr>
              <a:t>»</a:t>
            </a:r>
          </a:p>
          <a:p>
            <a:pPr algn="ctr"/>
            <a:endParaRPr lang="ru-RU" b="1" dirty="0"/>
          </a:p>
          <a:p>
            <a:pPr algn="ctr"/>
            <a:r>
              <a:rPr lang="ru-RU" dirty="0">
                <a:cs typeface="Aharoni" pitchFamily="2" charset="-79"/>
              </a:rPr>
              <a:t>Вы знаете, а сочинить письмо</a:t>
            </a:r>
          </a:p>
          <a:p>
            <a:pPr algn="ctr"/>
            <a:r>
              <a:rPr lang="ru-RU" dirty="0">
                <a:cs typeface="Aharoni" pitchFamily="2" charset="-79"/>
              </a:rPr>
              <a:t>Не так-то просто.</a:t>
            </a:r>
          </a:p>
          <a:p>
            <a:pPr algn="ctr"/>
            <a:r>
              <a:rPr lang="ru-RU" dirty="0">
                <a:cs typeface="Aharoni" pitchFamily="2" charset="-79"/>
              </a:rPr>
              <a:t>Я пробовал сегодня.</a:t>
            </a:r>
          </a:p>
          <a:p>
            <a:pPr algn="ctr"/>
            <a:r>
              <a:rPr lang="ru-RU" dirty="0">
                <a:cs typeface="Aharoni" pitchFamily="2" charset="-79"/>
              </a:rPr>
              <a:t>Написал:</a:t>
            </a:r>
          </a:p>
          <a:p>
            <a:pPr algn="ctr"/>
            <a:r>
              <a:rPr lang="ru-RU" dirty="0">
                <a:cs typeface="Aharoni" pitchFamily="2" charset="-79"/>
              </a:rPr>
              <a:t>«Дедуля, здравствуй, </a:t>
            </a:r>
          </a:p>
          <a:p>
            <a:pPr algn="ctr"/>
            <a:r>
              <a:rPr lang="ru-RU" dirty="0">
                <a:cs typeface="Aharoni" pitchFamily="2" charset="-79"/>
              </a:rPr>
              <a:t>Как ты поживаешь?»</a:t>
            </a:r>
          </a:p>
          <a:p>
            <a:pPr algn="ctr"/>
            <a:r>
              <a:rPr lang="ru-RU" dirty="0">
                <a:cs typeface="Aharoni" pitchFamily="2" charset="-79"/>
              </a:rPr>
              <a:t>И подписал «Алеша».</a:t>
            </a:r>
          </a:p>
          <a:p>
            <a:pPr algn="ctr"/>
            <a:r>
              <a:rPr lang="ru-RU" dirty="0">
                <a:cs typeface="Aharoni" pitchFamily="2" charset="-79"/>
              </a:rPr>
              <a:t>Придумать больше </a:t>
            </a:r>
          </a:p>
          <a:p>
            <a:pPr algn="ctr"/>
            <a:r>
              <a:rPr lang="ru-RU" dirty="0">
                <a:cs typeface="Aharoni" pitchFamily="2" charset="-79"/>
              </a:rPr>
              <a:t>Ничего не мог.</a:t>
            </a:r>
          </a:p>
          <a:p>
            <a:pPr algn="ctr"/>
            <a:r>
              <a:rPr lang="ru-RU" dirty="0">
                <a:cs typeface="Aharoni" pitchFamily="2" charset="-79"/>
              </a:rPr>
              <a:t>А вы писали письма?</a:t>
            </a:r>
          </a:p>
          <a:p>
            <a:pPr algn="ctr"/>
            <a:r>
              <a:rPr lang="ru-RU" dirty="0">
                <a:cs typeface="Aharoni" pitchFamily="2" charset="-79"/>
              </a:rPr>
              <a:t>Правда трудно</a:t>
            </a:r>
            <a:r>
              <a:rPr lang="ru-RU" dirty="0" smtClean="0">
                <a:cs typeface="Aharoni" pitchFamily="2" charset="-79"/>
              </a:rPr>
              <a:t>?</a:t>
            </a:r>
          </a:p>
          <a:p>
            <a:pPr algn="ctr"/>
            <a:endParaRPr lang="ru-RU" dirty="0" smtClean="0">
              <a:cs typeface="Aharoni" pitchFamily="2" charset="-79"/>
            </a:endParaRPr>
          </a:p>
          <a:p>
            <a:pPr algn="ctr"/>
            <a:endParaRPr lang="ru-RU" dirty="0">
              <a:cs typeface="Aharoni" pitchFamily="2" charset="-79"/>
            </a:endParaRPr>
          </a:p>
          <a:p>
            <a:pPr algn="ctr"/>
            <a:endParaRPr lang="ru-RU" dirty="0" smtClean="0">
              <a:cs typeface="Aharoni" pitchFamily="2" charset="-79"/>
            </a:endParaRPr>
          </a:p>
          <a:p>
            <a:pPr algn="ctr"/>
            <a:endParaRPr lang="ru-RU" dirty="0">
              <a:cs typeface="Aharoni" pitchFamily="2" charset="-79"/>
            </a:endParaRPr>
          </a:p>
          <a:p>
            <a:pPr algn="ctr"/>
            <a:endParaRPr lang="ru-RU" dirty="0" smtClean="0">
              <a:cs typeface="Aharoni" pitchFamily="2" charset="-79"/>
            </a:endParaRPr>
          </a:p>
          <a:p>
            <a:pPr algn="ctr"/>
            <a:endParaRPr lang="ru-RU" dirty="0">
              <a:cs typeface="Aharoni" pitchFamily="2" charset="-79"/>
            </a:endParaRPr>
          </a:p>
          <a:p>
            <a:pPr algn="ctr"/>
            <a:endParaRPr lang="ru-RU" dirty="0" smtClean="0">
              <a:cs typeface="Aharoni" pitchFamily="2" charset="-79"/>
            </a:endParaRPr>
          </a:p>
          <a:p>
            <a:pPr algn="ctr"/>
            <a:r>
              <a:rPr lang="ru-RU" dirty="0" smtClean="0">
                <a:cs typeface="Aharoni" pitchFamily="2" charset="-79"/>
              </a:rPr>
              <a:t>                                  Ирина </a:t>
            </a:r>
            <a:r>
              <a:rPr lang="ru-RU" dirty="0" err="1" smtClean="0">
                <a:cs typeface="Aharoni" pitchFamily="2" charset="-79"/>
              </a:rPr>
              <a:t>Токмакова</a:t>
            </a:r>
            <a:endParaRPr lang="ru-RU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10986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gala.com.ua/js/jquery/highslide/images/9785699217649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850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barius.ru/biblioteka/pages/229/0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3254"/>
            <a:ext cx="5328592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2558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569688"/>
          </a:xfrm>
        </p:spPr>
        <p:txBody>
          <a:bodyPr/>
          <a:lstStyle/>
          <a:p>
            <a:pPr marL="365760" lvl="1" indent="0" algn="ctr">
              <a:buNone/>
            </a:pPr>
            <a:r>
              <a:rPr lang="ru-RU" sz="3400" b="1" dirty="0">
                <a:latin typeface="Monotype Corsiva" panose="03010101010201010101" pitchFamily="66" charset="0"/>
              </a:rPr>
              <a:t>Нам кажется, что </a:t>
            </a:r>
            <a:endParaRPr lang="ru-RU" sz="3400" b="1" dirty="0" smtClean="0">
              <a:latin typeface="Monotype Corsiva" panose="03010101010201010101" pitchFamily="66" charset="0"/>
            </a:endParaRPr>
          </a:p>
          <a:p>
            <a:pPr marL="365760" lvl="1" indent="0" algn="ctr">
              <a:buNone/>
            </a:pPr>
            <a:r>
              <a:rPr lang="ru-RU" sz="3400" b="1" dirty="0" smtClean="0">
                <a:latin typeface="Monotype Corsiva" panose="03010101010201010101" pitchFamily="66" charset="0"/>
              </a:rPr>
              <a:t>детская </a:t>
            </a:r>
            <a:r>
              <a:rPr lang="ru-RU" sz="3400" b="1" dirty="0">
                <a:latin typeface="Monotype Corsiva" panose="03010101010201010101" pitchFamily="66" charset="0"/>
              </a:rPr>
              <a:t>поэзия это развлечение, </a:t>
            </a:r>
            <a:endParaRPr lang="ru-RU" sz="3400" b="1" dirty="0" smtClean="0">
              <a:latin typeface="Monotype Corsiva" panose="03010101010201010101" pitchFamily="66" charset="0"/>
            </a:endParaRPr>
          </a:p>
          <a:p>
            <a:pPr marL="365760" lvl="1" indent="0" algn="ctr">
              <a:buNone/>
            </a:pPr>
            <a:r>
              <a:rPr lang="ru-RU" sz="3400" b="1" dirty="0" smtClean="0">
                <a:latin typeface="Monotype Corsiva" panose="03010101010201010101" pitchFamily="66" charset="0"/>
              </a:rPr>
              <a:t>на </a:t>
            </a:r>
            <a:r>
              <a:rPr lang="ru-RU" sz="3400" b="1" dirty="0">
                <a:latin typeface="Monotype Corsiva" panose="03010101010201010101" pitchFamily="66" charset="0"/>
              </a:rPr>
              <a:t>самом деле в ней заложен глубокий смысл </a:t>
            </a:r>
            <a:endParaRPr lang="ru-RU" sz="3400" b="1" dirty="0" smtClean="0">
              <a:latin typeface="Monotype Corsiva" panose="03010101010201010101" pitchFamily="66" charset="0"/>
            </a:endParaRPr>
          </a:p>
          <a:p>
            <a:pPr marL="365760" lvl="1" indent="0" algn="ctr">
              <a:buNone/>
            </a:pPr>
            <a:r>
              <a:rPr lang="ru-RU" sz="3400" b="1" dirty="0" smtClean="0">
                <a:latin typeface="Monotype Corsiva" panose="03010101010201010101" pitchFamily="66" charset="0"/>
              </a:rPr>
              <a:t>и </a:t>
            </a:r>
          </a:p>
          <a:p>
            <a:pPr marL="365760" lvl="1" indent="0" algn="ctr">
              <a:buNone/>
            </a:pPr>
            <a:r>
              <a:rPr lang="ru-RU" sz="3400" b="1" dirty="0" smtClean="0">
                <a:latin typeface="Monotype Corsiva" panose="03010101010201010101" pitchFamily="66" charset="0"/>
              </a:rPr>
              <a:t>очень </a:t>
            </a:r>
            <a:r>
              <a:rPr lang="ru-RU" sz="3400" b="1" dirty="0">
                <a:latin typeface="Monotype Corsiva" panose="03010101010201010101" pitchFamily="66" charset="0"/>
              </a:rPr>
              <a:t>трудно его почувствовать, осмыслить.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3921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42088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6000" dirty="0" smtClean="0">
                <a:latin typeface="Monotype Corsiva" panose="03010101010201010101" pitchFamily="66" charset="0"/>
              </a:rPr>
              <a:t>Викторина для родителей.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184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438</TotalTime>
  <Words>340</Words>
  <Application>Microsoft Office PowerPoint</Application>
  <PresentationFormat>Экран (4:3)</PresentationFormat>
  <Paragraphs>77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Воспитание будущего читателя </vt:lpstr>
      <vt:lpstr>Презентация PowerPoint</vt:lpstr>
      <vt:lpstr>Презентация PowerPoint</vt:lpstr>
      <vt:lpstr>Узбекская народная сказка «Упрямые козы»</vt:lpstr>
      <vt:lpstr>Презентация PowerPoint</vt:lpstr>
      <vt:lpstr>Презентация PowerPoint</vt:lpstr>
      <vt:lpstr>Презентация PowerPoint</vt:lpstr>
      <vt:lpstr>Презентация PowerPoint</vt:lpstr>
      <vt:lpstr>Викторина для родителей.</vt:lpstr>
      <vt:lpstr>Аксаков С.Т.  «Аленький цветочек»</vt:lpstr>
      <vt:lpstr>Перро Ш.  «Кот в сапогах»</vt:lpstr>
      <vt:lpstr>Чуковский К.И. «Мойдодыр»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Детски</cp:lastModifiedBy>
  <cp:revision>31</cp:revision>
  <dcterms:created xsi:type="dcterms:W3CDTF">2013-12-05T16:55:35Z</dcterms:created>
  <dcterms:modified xsi:type="dcterms:W3CDTF">2013-12-09T12:15:28Z</dcterms:modified>
</cp:coreProperties>
</file>