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58" r:id="rId4"/>
    <p:sldId id="265" r:id="rId5"/>
    <p:sldId id="259" r:id="rId6"/>
    <p:sldId id="282" r:id="rId7"/>
    <p:sldId id="266" r:id="rId8"/>
    <p:sldId id="268" r:id="rId9"/>
    <p:sldId id="267" r:id="rId10"/>
    <p:sldId id="260" r:id="rId11"/>
    <p:sldId id="269" r:id="rId12"/>
    <p:sldId id="276" r:id="rId13"/>
    <p:sldId id="277" r:id="rId14"/>
    <p:sldId id="278" r:id="rId15"/>
    <p:sldId id="280" r:id="rId16"/>
    <p:sldId id="261" r:id="rId17"/>
    <p:sldId id="281" r:id="rId18"/>
    <p:sldId id="262" r:id="rId19"/>
    <p:sldId id="270" r:id="rId20"/>
    <p:sldId id="272" r:id="rId21"/>
    <p:sldId id="263" r:id="rId22"/>
    <p:sldId id="271" r:id="rId23"/>
    <p:sldId id="273" r:id="rId24"/>
    <p:sldId id="274" r:id="rId25"/>
    <p:sldId id="279" r:id="rId26"/>
    <p:sldId id="283" r:id="rId27"/>
    <p:sldId id="264" r:id="rId28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95" autoAdjust="0"/>
  </p:normalViewPr>
  <p:slideViewPr>
    <p:cSldViewPr>
      <p:cViewPr>
        <p:scale>
          <a:sx n="50" d="100"/>
          <a:sy n="50" d="100"/>
        </p:scale>
        <p:origin x="-10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 14 лет</c:v>
                </c:pt>
                <c:pt idx="1">
                  <c:v>с 14 до 18 лет</c:v>
                </c:pt>
                <c:pt idx="2">
                  <c:v>после  18 лет</c:v>
                </c:pt>
                <c:pt idx="3">
                  <c:v>после вступления в брак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34</c:v>
                </c:pt>
                <c:pt idx="2">
                  <c:v>42</c:v>
                </c:pt>
                <c:pt idx="3">
                  <c:v>17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985009950161482"/>
          <c:y val="0.17068018807703114"/>
          <c:w val="0.28086730616676131"/>
          <c:h val="0.59287480298799256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8272507603216293E-2"/>
          <c:w val="0.75777935744143221"/>
          <c:h val="0.905866663072588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Лист1!$A$2:$A$7</c:f>
              <c:strCache>
                <c:ptCount val="5"/>
                <c:pt idx="0">
                  <c:v>друзья</c:v>
                </c:pt>
                <c:pt idx="1">
                  <c:v>интернет </c:v>
                </c:pt>
                <c:pt idx="2">
                  <c:v>родители</c:v>
                </c:pt>
                <c:pt idx="3">
                  <c:v>учителя</c:v>
                </c:pt>
                <c:pt idx="4">
                  <c:v>литература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0.44500000000000001</c:v>
                </c:pt>
                <c:pt idx="1">
                  <c:v>0.20700000000000016</c:v>
                </c:pt>
                <c:pt idx="2">
                  <c:v>0.19600000000000001</c:v>
                </c:pt>
                <c:pt idx="3">
                  <c:v>0.10400000000000002</c:v>
                </c:pt>
                <c:pt idx="4">
                  <c:v>4.8000000000000001E-2</c:v>
                </c:pt>
              </c:numCache>
            </c:numRef>
          </c:val>
        </c:ser>
      </c:pie3DChart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75575851094217894"/>
          <c:y val="0.13412703550603491"/>
          <c:w val="0.22417975166655207"/>
          <c:h val="0.6672071777873565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положительно</c:v>
                </c:pt>
                <c:pt idx="1">
                  <c:v>отрицательно</c:v>
                </c:pt>
                <c:pt idx="2">
                  <c:v>боюсь</c:v>
                </c:pt>
                <c:pt idx="3">
                  <c:v>не задумывался(ась)</c:v>
                </c:pt>
                <c:pt idx="4">
                  <c:v>мне это не грозит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44</c:v>
                </c:pt>
                <c:pt idx="2">
                  <c:v>11</c:v>
                </c:pt>
                <c:pt idx="3">
                  <c:v>10</c:v>
                </c:pt>
                <c:pt idx="4">
                  <c:v>27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к маме</c:v>
                </c:pt>
                <c:pt idx="1">
                  <c:v>все решу сама</c:v>
                </c:pt>
                <c:pt idx="2">
                  <c:v>к старшей сестре или другим родственникам</c:v>
                </c:pt>
                <c:pt idx="3">
                  <c:v>к друзьям</c:v>
                </c:pt>
                <c:pt idx="4">
                  <c:v>в службу доверия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</c:v>
                </c:pt>
                <c:pt idx="1">
                  <c:v>14</c:v>
                </c:pt>
                <c:pt idx="2">
                  <c:v>10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7882346156203011"/>
          <c:h val="0.92261925592634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девушка и юноша</c:v>
                </c:pt>
                <c:pt idx="1">
                  <c:v>девушка</c:v>
                </c:pt>
                <c:pt idx="2">
                  <c:v>юноша</c:v>
                </c:pt>
                <c:pt idx="3">
                  <c:v>родители</c:v>
                </c:pt>
                <c:pt idx="4">
                  <c:v>учебное заведение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24</c:v>
                </c:pt>
                <c:pt idx="2">
                  <c:v>11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081053576341867"/>
          <c:y val="0.13580531600216644"/>
          <c:w val="0.29003399059701618"/>
          <c:h val="0.54055847185768446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98568283-4E5F-4359-99D0-C5949C794141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F23BBEA9-F2D9-41DF-984A-4BCD39371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0D30959-263F-4C93-8BFD-553CC9204DC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F6D6B6-F9CA-46E1-92F0-230525886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source=wiz&amp;img_url=http://img716.imageshack.us/img716/9476/tumblrl0yzft9igs1qbzmm7.jpg&amp;uinfo=sw-1007-sh-455-fw-782-fh-448-pd-1&amp;p=1&amp;text=%D0%BF%D0%BB%D0%B0%D1%87%D0%B5%D1%82%20%D0%B4%D0%B5%D0%B2%D1%83%D1%88%D0%BA%D0%B0&amp;noreask=1&amp;pos=37&amp;rpt=simage&amp;lr=191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1.bp.blogspot.com/_EqN-nzQofk8/S3hrDjVUvZI/AAAAAAAABMg/uOVptBGOjfE/s1600-h/samaya-bolshaya-oshibka-v-zhizni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836712"/>
            <a:ext cx="7272808" cy="480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20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ea typeface="Gungsuh" pitchFamily="18" charset="-127"/>
              </a:rPr>
              <a:t>Природа сказала женщине: будь прекрасной, если можешь, мудрой, если хочешь, но благоразумной ты должна быть непременно</a:t>
            </a:r>
            <a:r>
              <a:rPr lang="ru-RU" sz="52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ea typeface="Gungsuh" pitchFamily="18" charset="-127"/>
              </a:rPr>
              <a:t>.</a:t>
            </a:r>
          </a:p>
          <a:p>
            <a:pPr algn="r"/>
            <a:r>
              <a:rPr lang="ru-RU" dirty="0"/>
              <a:t/>
            </a:r>
            <a:br>
              <a:rPr lang="ru-RU" dirty="0"/>
            </a:br>
            <a:r>
              <a:rPr lang="ru-RU" sz="3300" dirty="0">
                <a:solidFill>
                  <a:schemeClr val="accent2">
                    <a:lumMod val="75000"/>
                  </a:schemeClr>
                </a:solidFill>
              </a:rPr>
              <a:t>Пьер Огюстен Бомарше</a:t>
            </a:r>
            <a:br>
              <a:rPr lang="ru-RU" sz="3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320"/>
            <a:ext cx="4361688" cy="53149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C00000"/>
                </a:solidFill>
                <a:effectLst/>
                <a:latin typeface="Gungsuh" pitchFamily="18" charset="-127"/>
                <a:ea typeface="Gungsuh" pitchFamily="18" charset="-127"/>
              </a:rPr>
              <a:t>Ранняя беременность</a:t>
            </a:r>
            <a:r>
              <a:rPr lang="ru-RU" sz="3600" smtClean="0">
                <a:solidFill>
                  <a:srgbClr val="C00000"/>
                </a:solidFill>
                <a:effectLst/>
                <a:latin typeface="Gungsuh" pitchFamily="18" charset="-127"/>
                <a:ea typeface="Gungsuh" pitchFamily="18" charset="-127"/>
              </a:rPr>
              <a:t>, </a:t>
            </a:r>
            <a:r>
              <a:rPr lang="ru-RU" sz="3600" smtClean="0">
                <a:solidFill>
                  <a:srgbClr val="C00000"/>
                </a:solidFill>
                <a:effectLst/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smtClean="0">
                <a:solidFill>
                  <a:srgbClr val="C00000"/>
                </a:solidFill>
                <a:effectLst/>
                <a:latin typeface="Gungsuh" pitchFamily="18" charset="-127"/>
                <a:ea typeface="Gungsuh" pitchFamily="18" charset="-127"/>
              </a:rPr>
            </a:br>
            <a:r>
              <a:rPr lang="ru-RU" sz="3600" smtClean="0">
                <a:solidFill>
                  <a:srgbClr val="C00000"/>
                </a:solidFill>
                <a:effectLst/>
                <a:latin typeface="Gungsuh" pitchFamily="18" charset="-127"/>
                <a:ea typeface="Gungsuh" pitchFamily="18" charset="-127"/>
              </a:rPr>
              <a:t>если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ungsuh" pitchFamily="18" charset="-127"/>
                <a:ea typeface="Gungsuh" pitchFamily="18" charset="-127"/>
              </a:rPr>
              <a:t>это случилось…???</a:t>
            </a:r>
            <a:endParaRPr lang="ru-RU" sz="3600" dirty="0">
              <a:solidFill>
                <a:srgbClr val="C00000"/>
              </a:solidFill>
              <a:effectLst/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Содержимое 3" descr="http://poxe.ru/uploads/posts/2008-06/1214068399_a17ae3db3d68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259632" y="764704"/>
            <a:ext cx="3245662" cy="46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Проблемы ранней беременности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619672" y="2204864"/>
            <a:ext cx="273630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Здоровье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52120" y="2204864"/>
            <a:ext cx="28083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Психологи-ческая</a:t>
            </a:r>
            <a:endParaRPr lang="ru-RU" sz="2000" dirty="0" smtClean="0">
              <a:latin typeface="Gungsuh" pitchFamily="18" charset="-127"/>
              <a:ea typeface="Gungsuh" pitchFamily="18" charset="-127"/>
            </a:endParaRPr>
          </a:p>
          <a:p>
            <a:pPr algn="ctr"/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проблема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47864" y="4365104"/>
            <a:ext cx="2880320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Социальная проблема    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591163">
            <a:off x="3447799" y="1365786"/>
            <a:ext cx="484632" cy="904729"/>
          </a:xfrm>
          <a:prstGeom prst="downArrow">
            <a:avLst>
              <a:gd name="adj1" fmla="val 41769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223847">
            <a:off x="6280930" y="1410806"/>
            <a:ext cx="466750" cy="78538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716016" y="1628800"/>
            <a:ext cx="484632" cy="158417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501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Проблема здоровья при ранней беременности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47800"/>
            <a:ext cx="861016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Анемия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Гипертония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Токсикоз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Выкидыш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Осложнения в течение родов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Недоношенность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Родовые травмы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Предрасположенность новорожденного к отставанию в умственном и физическом развитии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Психологическая проблема при ранней беременности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4800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Шок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Паника 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Подавленность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Чувство вины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Страх 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Трудности в межличностных отношениях будущих родителей или полное их отсутствие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Уход в себя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Социальная проблема при ранней беременности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/>
          <a:lstStyle/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Осуждение окружающих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Сложности с образовательной и профессиональной состоятельностью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Отсутствие достаточного количества денег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Проблемы с социальной адаптацией в роли матери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Социальное сиротство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Что делать?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одростковая беременность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84076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Что делать?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764704"/>
            <a:ext cx="4073656" cy="5422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  </a:t>
            </a:r>
          </a:p>
          <a:p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Все против</a:t>
            </a:r>
          </a:p>
          <a:p>
            <a:endParaRPr lang="ru-RU" sz="3200" dirty="0" smtClean="0">
              <a:latin typeface="Gungsuh" pitchFamily="18" charset="-127"/>
              <a:ea typeface="Gungsuh" pitchFamily="18" charset="-127"/>
            </a:endParaRPr>
          </a:p>
          <a:p>
            <a:pPr>
              <a:buNone/>
            </a:pPr>
            <a:endParaRPr lang="ru-RU" sz="3200" dirty="0" smtClean="0">
              <a:latin typeface="Gungsuh" pitchFamily="18" charset="-127"/>
              <a:ea typeface="Gungsuh" pitchFamily="18" charset="-127"/>
            </a:endParaRPr>
          </a:p>
          <a:p>
            <a:pPr>
              <a:buNone/>
            </a:pPr>
            <a:endParaRPr lang="ru-RU" sz="32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Аборт </a:t>
            </a:r>
          </a:p>
          <a:p>
            <a:endParaRPr lang="ru-RU" sz="3200" dirty="0" smtClean="0">
              <a:latin typeface="Gungsuh" pitchFamily="18" charset="-127"/>
              <a:ea typeface="Gungsuh" pitchFamily="18" charset="-127"/>
            </a:endParaRPr>
          </a:p>
          <a:p>
            <a:endParaRPr lang="ru-RU" sz="3200" dirty="0" smtClean="0">
              <a:latin typeface="Gungsuh" pitchFamily="18" charset="-127"/>
              <a:ea typeface="Gungsuh" pitchFamily="18" charset="-127"/>
            </a:endParaRPr>
          </a:p>
          <a:p>
            <a:endParaRPr lang="ru-RU" sz="3200" dirty="0" smtClean="0">
              <a:latin typeface="Gungsuh" pitchFamily="18" charset="-127"/>
              <a:ea typeface="Gungsuh" pitchFamily="18" charset="-127"/>
            </a:endParaRPr>
          </a:p>
          <a:p>
            <a:endParaRPr lang="ru-RU" sz="3200" dirty="0" smtClean="0">
              <a:latin typeface="Gungsuh" pitchFamily="18" charset="-127"/>
              <a:ea typeface="Gungsuh" pitchFamily="18" charset="-127"/>
            </a:endParaRPr>
          </a:p>
          <a:p>
            <a:pPr>
              <a:buNone/>
            </a:pPr>
            <a:endParaRPr lang="ru-RU" sz="3200" dirty="0" smtClean="0">
              <a:latin typeface="Gungsuh" pitchFamily="18" charset="-127"/>
              <a:ea typeface="Gungsuh" pitchFamily="18" charset="-127"/>
            </a:endParaRPr>
          </a:p>
          <a:p>
            <a:endParaRPr lang="ru-RU" sz="32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" name="Рисунок 9" descr="http://raionka.perm.ru/_res/fs/file237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2232248" cy="1587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Свадьба</a:t>
            </a:r>
          </a:p>
          <a:p>
            <a:pPr>
              <a:buNone/>
            </a:pPr>
            <a:r>
              <a:rPr lang="ru-RU" dirty="0" smtClean="0">
                <a:latin typeface="Gungsuh" pitchFamily="18" charset="-127"/>
                <a:ea typeface="Gungsuh" pitchFamily="18" charset="-127"/>
              </a:rPr>
              <a:t>  </a:t>
            </a:r>
          </a:p>
          <a:p>
            <a:pPr>
              <a:buNone/>
            </a:pPr>
            <a:endParaRPr lang="ru-RU" dirty="0" smtClean="0">
              <a:latin typeface="Gungsuh" pitchFamily="18" charset="-127"/>
              <a:ea typeface="Gungsuh" pitchFamily="18" charset="-127"/>
            </a:endParaRPr>
          </a:p>
          <a:p>
            <a:pPr>
              <a:buNone/>
            </a:pPr>
            <a:r>
              <a:rPr lang="ru-RU" dirty="0" smtClean="0">
                <a:latin typeface="Gungsuh" pitchFamily="18" charset="-127"/>
                <a:ea typeface="Gungsuh" pitchFamily="18" charset="-127"/>
              </a:rPr>
              <a:t> 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Мать –одиночка </a:t>
            </a:r>
          </a:p>
          <a:p>
            <a:endParaRPr lang="ru-RU" dirty="0"/>
          </a:p>
        </p:txBody>
      </p:sp>
      <p:pic>
        <p:nvPicPr>
          <p:cNvPr id="12" name="Рисунок 11" descr="http://img.board.com.ua/a/1042915619/wm/0-podarki-na-14-fevralya-podarok-na-23-fevralya-poda.jpg">
            <a:hlinkClick r:id="rId2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1943100" cy="142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s58.radikal.ru/i161/0811/12/c45de73b6ad6.jpg">
            <a:hlinkClick r:id="rId2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198373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0-tub-ru.yandex.net/i?id=381485437-61-72&amp;n=21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736304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5360b1d8075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0"/>
            <a:ext cx="7056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Сохраните ли Вы, если это произойдет, раннюю беременность?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Содержимое 3" descr="http://1.bp.blogspot.com/_EqN-nzQofk8/S3hrDjVUvZI/AAAAAAAABMg/uOVptBGOjfE/s200/samaya-bolshaya-oshibka-v-zhizni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187624" y="2924944"/>
            <a:ext cx="3528392" cy="26486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1524000"/>
            <a:ext cx="4145664" cy="466344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Да – 55</a:t>
            </a:r>
          </a:p>
          <a:p>
            <a:r>
              <a:rPr lang="ru-RU" sz="4800" dirty="0" smtClean="0"/>
              <a:t>Нет – 9</a:t>
            </a:r>
          </a:p>
          <a:p>
            <a:r>
              <a:rPr lang="ru-RU" sz="4800" dirty="0" smtClean="0">
                <a:solidFill>
                  <a:srgbClr val="00B050"/>
                </a:solidFill>
              </a:rPr>
              <a:t>Не знаю - 31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Как Вы относитесь к факту ранней беременности?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27584" y="1447800"/>
          <a:ext cx="784887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53.radikal.ru/i142/0910/10/4f5c6084613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1"/>
            <a:ext cx="3312368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46.radikal.ru/i111/1108/80/a394ae70285d.jpg">
            <a:hlinkClick r:id="rId2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33274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lawofattraction.ru/_fr/7/8190233.jpg">
            <a:hlinkClick r:id="rId2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35400"/>
            <a:ext cx="4013200" cy="30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К кому Вы обратитесь с новостью о вашей беременности?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447800"/>
          <a:ext cx="825088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Кто виноват в ранней беременности ?</a:t>
            </a:r>
            <a:endParaRPr lang="ru-RU" sz="4400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rebenok.by/pics/image/Domestic-violence-103.jpg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556792"/>
            <a:ext cx="7272808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Кто виноват в ранней беременности 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1110" y="1628800"/>
          <a:ext cx="832289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Знаете ли Вы противозачаточные средства?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Знаю – 100%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http://img.happy-giraffe.ru/thumbs/700x/10385/60ca92b4c3813d333ede52d19ecc864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2717800" cy="223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polit.ru/media/archive/31/63/72/thumbs/contraceptives.jpg.288x216_q85.jpg">
            <a:hlinkClick r:id="rId2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yahooeu.ru/uploads/posts/2011-12/1323964945_bb788264.jpg">
            <a:hlinkClick r:id="rId2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r="4347"/>
          <a:stretch/>
        </p:blipFill>
        <p:spPr bwMode="auto">
          <a:xfrm>
            <a:off x="2411760" y="4366270"/>
            <a:ext cx="2880320" cy="2491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21462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Знаете ли Вы, какие заболевания передаются половым путем?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  <a:ea typeface="Gungsuh" pitchFamily="18" charset="-127"/>
              </a:rPr>
              <a:t>Да – 100%</a:t>
            </a:r>
            <a:endParaRPr lang="ru-RU" sz="3600" dirty="0">
              <a:solidFill>
                <a:srgbClr val="C00000"/>
              </a:solidFill>
              <a:latin typeface="Arial Black" pitchFamily="34" charset="0"/>
              <a:ea typeface="Gungsuh" pitchFamily="18" charset="-127"/>
            </a:endParaRPr>
          </a:p>
        </p:txBody>
      </p:sp>
      <p:pic>
        <p:nvPicPr>
          <p:cNvPr id="7" name="Содержимое 6" descr="http://img1.liveinternet.ru/images/attach/b/3/14/63/14063430_4be633d112c9122fbb61b5573124b3571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6102" t="7273" r="3729" b="5908"/>
          <a:stretch/>
        </p:blipFill>
        <p:spPr bwMode="auto">
          <a:xfrm>
            <a:off x="2123728" y="2492896"/>
            <a:ext cx="5904656" cy="4077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8" name="Рисунок 7" descr="http://www.gorod.sumy.ua/image/users/5526/blog_00000001.jpg">
            <a:hlinkClick r:id="rId2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41168"/>
            <a:ext cx="1676400" cy="1347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4176464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      Доверительные отношения родителей с ребенком-подростком, включающие откровенные разговоры на «запретные» темы</a:t>
            </a: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     Половое воспитание подростков в школе и учебном заведении, демонстрация фильмов, проведение соответствующих лекций</a:t>
            </a:r>
          </a:p>
          <a:p>
            <a:r>
              <a:rPr lang="ru-RU" dirty="0" smtClean="0"/>
              <a:t>         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Предоставление разнообразной и полной информации о методах контрацепции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«Моей самой большой мечтой остается семья…»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Содержимое 3" descr="Беременна в 16.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475656" y="1772816"/>
            <a:ext cx="6768752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865744" cy="59626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itchFamily="34" charset="0"/>
                <a:ea typeface="Gungsuh" pitchFamily="18" charset="-127"/>
              </a:rPr>
              <a:t>«Мы не можем вырвать из нашей жизни ни одной страницы, но можем бросить в огонь всю книгу.»</a:t>
            </a:r>
            <a:r>
              <a:rPr lang="ru-RU" sz="4000" dirty="0" smtClean="0">
                <a:latin typeface="Impact" pitchFamily="34" charset="0"/>
                <a:ea typeface="Gungsuh" pitchFamily="18" charset="-127"/>
              </a:rPr>
              <a:t/>
            </a:r>
            <a:br>
              <a:rPr lang="ru-RU" sz="4000" dirty="0" smtClean="0">
                <a:latin typeface="Impact" pitchFamily="34" charset="0"/>
                <a:ea typeface="Gungsuh" pitchFamily="18" charset="-127"/>
              </a:rPr>
            </a:br>
            <a:r>
              <a:rPr lang="ru-RU" sz="4000" dirty="0" smtClean="0">
                <a:latin typeface="Gungsuh" pitchFamily="18" charset="-127"/>
                <a:ea typeface="Gungsuh" pitchFamily="18" charset="-127"/>
              </a:rPr>
              <a:t>                     </a:t>
            </a:r>
            <a:br>
              <a:rPr lang="ru-RU" sz="4000" dirty="0" smtClean="0">
                <a:latin typeface="Gungsuh" pitchFamily="18" charset="-127"/>
                <a:ea typeface="Gungsuh" pitchFamily="18" charset="-127"/>
              </a:rPr>
            </a:br>
            <a:r>
              <a:rPr lang="ru-RU" sz="3100" dirty="0" smtClean="0"/>
              <a:t>Жорж Санд (Аврора Дюпен)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8" name="Содержимое 7" descr="http://img0.liveinternet.ru/images/attach/c/1/51/128/51128880_30218587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995936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Ранняя беременность</a:t>
            </a:r>
            <a:endParaRPr lang="ru-RU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Содержимое 3" descr="http://www.ogo.ua/images/articles/1520/big/129742138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3574727" y="1447800"/>
            <a:ext cx="3220095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221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Какую беременность принято считать ранней?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Подростко́вая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бере́менность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— это состояние беременности у несовершеннолетней девочки-подростка (обычно, в возрасте 13-18 лет)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www.rastut-goda.ru/images/image/image1/33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3672408" cy="26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4847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Gungsuh" pitchFamily="18" charset="-127"/>
                <a:ea typeface="Gungsuh" pitchFamily="18" charset="-127"/>
              </a:rPr>
              <a:t>В каком возрасте, на ваш взгляд, можно начинать интимные отношения с противоположным полом?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933688" y="6165304"/>
            <a:ext cx="210312" cy="830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268760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8501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Типичные ситуации, которые могут привести к ранней беременности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47800"/>
            <a:ext cx="8538152" cy="48006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700808"/>
            <a:ext cx="3240360" cy="1274440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2000"/>
                  <a:satMod val="255000"/>
                </a:schemeClr>
              </a:gs>
              <a:gs pos="97000">
                <a:schemeClr val="accent1">
                  <a:tint val="53000"/>
                  <a:satMod val="260000"/>
                </a:schemeClr>
              </a:gs>
              <a:gs pos="100000">
                <a:schemeClr val="accent1">
                  <a:tint val="56000"/>
                  <a:satMod val="27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«Рискованное» поведение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1700808"/>
            <a:ext cx="3456384" cy="1274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Беременность «запланированная»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581128"/>
            <a:ext cx="3168352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Изнасилование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4653136"/>
            <a:ext cx="331236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Беременность по неведению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4-конечная звезда 8"/>
          <p:cNvSpPr/>
          <p:nvPr/>
        </p:nvSpPr>
        <p:spPr>
          <a:xfrm rot="2776181">
            <a:off x="3626060" y="2933883"/>
            <a:ext cx="1737533" cy="1676475"/>
          </a:xfrm>
          <a:prstGeom prst="star4">
            <a:avLst>
              <a:gd name="adj" fmla="val 14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От кого Вы получили информацию по вопросам интимных отношений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1447800"/>
          <a:ext cx="789084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56872" cy="5699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Что побуждает подростков к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раннему вступлению в интимные связи?</a:t>
            </a:r>
            <a:endParaRPr lang="ru-RU" sz="5400" dirty="0">
              <a:solidFill>
                <a:srgbClr val="C00000"/>
              </a:solidFill>
              <a:latin typeface="Gungsuh" pitchFamily="18" charset="-127"/>
              <a:ea typeface="Gungsuh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Что побуждает к раннему вступлению в интимные связи?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3924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Желание удержать любовь -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Потому, что все так делают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своего «Я» -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Демонстрация своей независимости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Желание стать популярной / популярным -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Чувство одиночества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 -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543</TotalTime>
  <Words>351</Words>
  <Application>Microsoft Office PowerPoint</Application>
  <PresentationFormat>Экран (4:3)</PresentationFormat>
  <Paragraphs>84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Слайд 1</vt:lpstr>
      <vt:lpstr>Слайд 2</vt:lpstr>
      <vt:lpstr>Ранняя беременность</vt:lpstr>
      <vt:lpstr>Какую беременность принято считать ранней? </vt:lpstr>
      <vt:lpstr>В каком возрасте, на ваш взгляд, можно начинать интимные отношения с противоположным полом?</vt:lpstr>
      <vt:lpstr>Типичные ситуации, которые могут привести к ранней беременности</vt:lpstr>
      <vt:lpstr>От кого Вы получили информацию по вопросам интимных отношений?</vt:lpstr>
      <vt:lpstr>Слайд 8</vt:lpstr>
      <vt:lpstr>Что побуждает к раннему вступлению в интимные связи?</vt:lpstr>
      <vt:lpstr>Ранняя беременность,  если это случилось…???</vt:lpstr>
      <vt:lpstr>Проблемы ранней беременности</vt:lpstr>
      <vt:lpstr>Проблема здоровья при ранней беременности</vt:lpstr>
      <vt:lpstr>Психологическая проблема при ранней беременности</vt:lpstr>
      <vt:lpstr>Социальная проблема при ранней беременности</vt:lpstr>
      <vt:lpstr>Что делать?</vt:lpstr>
      <vt:lpstr>Что делать?</vt:lpstr>
      <vt:lpstr>Слайд 17</vt:lpstr>
      <vt:lpstr>Сохраните ли Вы, если это произойдет, раннюю беременность?</vt:lpstr>
      <vt:lpstr>Как Вы относитесь к факту ранней беременности?</vt:lpstr>
      <vt:lpstr>К кому Вы обратитесь с новостью о вашей беременности?</vt:lpstr>
      <vt:lpstr>Кто виноват в ранней беременности ?</vt:lpstr>
      <vt:lpstr>Кто виноват в ранней беременности ?</vt:lpstr>
      <vt:lpstr>Знаете ли Вы противозачаточные средства?</vt:lpstr>
      <vt:lpstr>Знаете ли Вы, какие заболевания передаются половым путем? Да – 100%</vt:lpstr>
      <vt:lpstr>Слайд 25</vt:lpstr>
      <vt:lpstr>«Моей самой большой мечтой остается семья…»</vt:lpstr>
      <vt:lpstr> «Мы не можем вырвать из нашей жизни ни одной страницы, но можем бросить в огонь всю книгу.»                       Жорж Санд (Аврора Дюпен)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Александр</cp:lastModifiedBy>
  <cp:revision>67</cp:revision>
  <dcterms:created xsi:type="dcterms:W3CDTF">2013-03-30T15:23:09Z</dcterms:created>
  <dcterms:modified xsi:type="dcterms:W3CDTF">2013-04-04T17:34:14Z</dcterms:modified>
</cp:coreProperties>
</file>