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40"/>
  </p:notesMasterIdLst>
  <p:sldIdLst>
    <p:sldId id="297" r:id="rId5"/>
    <p:sldId id="298" r:id="rId6"/>
    <p:sldId id="301" r:id="rId7"/>
    <p:sldId id="300" r:id="rId8"/>
    <p:sldId id="274" r:id="rId9"/>
    <p:sldId id="273" r:id="rId10"/>
    <p:sldId id="275" r:id="rId11"/>
    <p:sldId id="276" r:id="rId12"/>
    <p:sldId id="261" r:id="rId13"/>
    <p:sldId id="277" r:id="rId14"/>
    <p:sldId id="267" r:id="rId15"/>
    <p:sldId id="257" r:id="rId16"/>
    <p:sldId id="289" r:id="rId17"/>
    <p:sldId id="271" r:id="rId18"/>
    <p:sldId id="272" r:id="rId19"/>
    <p:sldId id="278" r:id="rId20"/>
    <p:sldId id="269" r:id="rId21"/>
    <p:sldId id="270" r:id="rId22"/>
    <p:sldId id="305" r:id="rId23"/>
    <p:sldId id="287" r:id="rId24"/>
    <p:sldId id="308" r:id="rId25"/>
    <p:sldId id="306" r:id="rId26"/>
    <p:sldId id="307" r:id="rId27"/>
    <p:sldId id="302" r:id="rId28"/>
    <p:sldId id="310" r:id="rId29"/>
    <p:sldId id="303" r:id="rId30"/>
    <p:sldId id="282" r:id="rId31"/>
    <p:sldId id="283" r:id="rId32"/>
    <p:sldId id="284" r:id="rId33"/>
    <p:sldId id="288" r:id="rId34"/>
    <p:sldId id="304" r:id="rId35"/>
    <p:sldId id="285" r:id="rId36"/>
    <p:sldId id="309" r:id="rId37"/>
    <p:sldId id="286" r:id="rId38"/>
    <p:sldId id="311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076"/>
    <a:srgbClr val="FDBF63"/>
    <a:srgbClr val="FFDFD5"/>
    <a:srgbClr val="FCBD9A"/>
    <a:srgbClr val="F3C2A7"/>
    <a:srgbClr val="EDA47B"/>
    <a:srgbClr val="E36E2D"/>
    <a:srgbClr val="F3740B"/>
    <a:srgbClr val="E6DF50"/>
    <a:srgbClr val="FDCFB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55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C461AE-EE55-4144-9DE0-442AF6C8FDBD}" type="doc">
      <dgm:prSet loTypeId="urn:microsoft.com/office/officeart/2005/8/layout/default#1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E63C2EA-4714-4575-8B23-07ACE387A45C}">
      <dgm:prSet/>
      <dgm:spPr>
        <a:gradFill rotWithShape="0">
          <a:gsLst>
            <a:gs pos="25000">
              <a:schemeClr val="tx1">
                <a:lumMod val="50000"/>
                <a:lumOff val="50000"/>
              </a:schemeClr>
            </a:gs>
            <a:gs pos="100000">
              <a:schemeClr val="tx1">
                <a:alpha val="67000"/>
              </a:schemeClr>
            </a:gs>
            <a:gs pos="100000">
              <a:srgbClr val="5C0000"/>
            </a:gs>
          </a:gsLst>
          <a:path path="rect">
            <a:fillToRect l="100000" t="100000"/>
          </a:path>
        </a:gradFill>
      </dgm:spPr>
      <dgm:t>
        <a:bodyPr/>
        <a:lstStyle/>
        <a:p>
          <a:pPr rtl="0"/>
          <a:r>
            <a:rPr lang="ru-RU" b="1" dirty="0" smtClean="0"/>
            <a:t>Для приготовления пищи</a:t>
          </a:r>
          <a:endParaRPr lang="ru-RU" b="1" dirty="0"/>
        </a:p>
      </dgm:t>
    </dgm:pt>
    <dgm:pt modelId="{E729E42B-19E6-4275-A825-69C26761E60B}" type="parTrans" cxnId="{B410AB6F-FB5C-452A-ADE7-2DADB4C8DE83}">
      <dgm:prSet/>
      <dgm:spPr/>
      <dgm:t>
        <a:bodyPr/>
        <a:lstStyle/>
        <a:p>
          <a:endParaRPr lang="ru-RU"/>
        </a:p>
      </dgm:t>
    </dgm:pt>
    <dgm:pt modelId="{246F9F6A-E34E-4F97-83A1-36645C3775D6}" type="sibTrans" cxnId="{B410AB6F-FB5C-452A-ADE7-2DADB4C8DE83}">
      <dgm:prSet/>
      <dgm:spPr/>
      <dgm:t>
        <a:bodyPr/>
        <a:lstStyle/>
        <a:p>
          <a:endParaRPr lang="ru-RU"/>
        </a:p>
      </dgm:t>
    </dgm:pt>
    <dgm:pt modelId="{6AE83B50-841A-4E3F-9906-463B559766BD}">
      <dgm:prSet/>
      <dgm:spPr>
        <a:gradFill rotWithShape="0">
          <a:gsLst>
            <a:gs pos="25000">
              <a:schemeClr val="tx1">
                <a:lumMod val="50000"/>
                <a:lumOff val="50000"/>
              </a:schemeClr>
            </a:gs>
            <a:gs pos="100000">
              <a:schemeClr val="tx1">
                <a:alpha val="67000"/>
              </a:schemeClr>
            </a:gs>
            <a:gs pos="100000">
              <a:srgbClr val="5C0000"/>
            </a:gs>
          </a:gsLst>
          <a:path path="rect">
            <a:fillToRect l="100000" t="100000"/>
          </a:path>
        </a:gradFill>
      </dgm:spPr>
      <dgm:t>
        <a:bodyPr/>
        <a:lstStyle/>
        <a:p>
          <a:pPr rtl="0"/>
          <a:r>
            <a:rPr lang="ru-RU" b="1" dirty="0" smtClean="0"/>
            <a:t>Для дома</a:t>
          </a:r>
          <a:endParaRPr lang="ru-RU" b="1" dirty="0"/>
        </a:p>
      </dgm:t>
    </dgm:pt>
    <dgm:pt modelId="{ED0A5FB7-9E8E-4B1E-818B-720D2D796EE1}" type="parTrans" cxnId="{8F412753-D477-4AAB-8225-59FFBDDB0050}">
      <dgm:prSet/>
      <dgm:spPr/>
      <dgm:t>
        <a:bodyPr/>
        <a:lstStyle/>
        <a:p>
          <a:endParaRPr lang="ru-RU"/>
        </a:p>
      </dgm:t>
    </dgm:pt>
    <dgm:pt modelId="{210425D1-3BC8-4D02-A40F-582A79865526}" type="sibTrans" cxnId="{8F412753-D477-4AAB-8225-59FFBDDB0050}">
      <dgm:prSet/>
      <dgm:spPr/>
      <dgm:t>
        <a:bodyPr/>
        <a:lstStyle/>
        <a:p>
          <a:endParaRPr lang="ru-RU"/>
        </a:p>
      </dgm:t>
    </dgm:pt>
    <dgm:pt modelId="{5BB99FE4-18BD-4AE2-8F73-EC0E994F22DC}">
      <dgm:prSet/>
      <dgm:spPr>
        <a:gradFill rotWithShape="0">
          <a:gsLst>
            <a:gs pos="25000">
              <a:schemeClr val="tx1">
                <a:lumMod val="50000"/>
                <a:lumOff val="50000"/>
              </a:schemeClr>
            </a:gs>
            <a:gs pos="100000">
              <a:schemeClr val="tx1">
                <a:alpha val="67000"/>
              </a:schemeClr>
            </a:gs>
            <a:gs pos="100000">
              <a:srgbClr val="5C0000"/>
            </a:gs>
          </a:gsLst>
          <a:path path="rect">
            <a:fillToRect l="100000" t="100000"/>
          </a:path>
        </a:gradFill>
      </dgm:spPr>
      <dgm:t>
        <a:bodyPr/>
        <a:lstStyle/>
        <a:p>
          <a:pPr rtl="0"/>
          <a:r>
            <a:rPr lang="ru-RU" b="1" dirty="0" smtClean="0"/>
            <a:t>Для работы</a:t>
          </a:r>
          <a:endParaRPr lang="ru-RU" b="1" dirty="0"/>
        </a:p>
      </dgm:t>
    </dgm:pt>
    <dgm:pt modelId="{1425A137-F3D9-4E6B-B577-1A1BCE55FFF7}" type="parTrans" cxnId="{2E442B69-BB26-47AC-A100-06913873EC6B}">
      <dgm:prSet/>
      <dgm:spPr/>
      <dgm:t>
        <a:bodyPr/>
        <a:lstStyle/>
        <a:p>
          <a:endParaRPr lang="ru-RU"/>
        </a:p>
      </dgm:t>
    </dgm:pt>
    <dgm:pt modelId="{1E082624-665E-4631-9C59-68F06B4EBB32}" type="sibTrans" cxnId="{2E442B69-BB26-47AC-A100-06913873EC6B}">
      <dgm:prSet/>
      <dgm:spPr/>
      <dgm:t>
        <a:bodyPr/>
        <a:lstStyle/>
        <a:p>
          <a:endParaRPr lang="ru-RU"/>
        </a:p>
      </dgm:t>
    </dgm:pt>
    <dgm:pt modelId="{D6ADA366-FD9B-4616-94A7-3ACDF621B790}">
      <dgm:prSet/>
      <dgm:spPr>
        <a:gradFill rotWithShape="0">
          <a:gsLst>
            <a:gs pos="25000">
              <a:schemeClr val="tx1">
                <a:lumMod val="50000"/>
                <a:lumOff val="50000"/>
              </a:schemeClr>
            </a:gs>
            <a:gs pos="100000">
              <a:schemeClr val="tx1">
                <a:alpha val="67000"/>
              </a:schemeClr>
            </a:gs>
            <a:gs pos="100000">
              <a:srgbClr val="5C0000"/>
            </a:gs>
          </a:gsLst>
          <a:path path="rect">
            <a:fillToRect l="100000" t="100000"/>
          </a:path>
        </a:gradFill>
      </dgm:spPr>
      <dgm:t>
        <a:bodyPr/>
        <a:lstStyle/>
        <a:p>
          <a:pPr rtl="0"/>
          <a:r>
            <a:rPr lang="ru-RU" b="1" dirty="0" smtClean="0"/>
            <a:t>В магазине</a:t>
          </a:r>
          <a:endParaRPr lang="ru-RU" b="1" dirty="0"/>
        </a:p>
      </dgm:t>
    </dgm:pt>
    <dgm:pt modelId="{161D3603-1454-40CB-AA91-781680F05AAC}" type="parTrans" cxnId="{5AAF8438-9C39-4B02-B801-6672704360B0}">
      <dgm:prSet/>
      <dgm:spPr/>
      <dgm:t>
        <a:bodyPr/>
        <a:lstStyle/>
        <a:p>
          <a:endParaRPr lang="ru-RU"/>
        </a:p>
      </dgm:t>
    </dgm:pt>
    <dgm:pt modelId="{227B757B-47DC-418A-8A80-AB12C915A43D}" type="sibTrans" cxnId="{5AAF8438-9C39-4B02-B801-6672704360B0}">
      <dgm:prSet/>
      <dgm:spPr/>
      <dgm:t>
        <a:bodyPr/>
        <a:lstStyle/>
        <a:p>
          <a:endParaRPr lang="ru-RU"/>
        </a:p>
      </dgm:t>
    </dgm:pt>
    <dgm:pt modelId="{832DA72E-6829-4DDA-B74F-3437B5052F06}">
      <dgm:prSet/>
      <dgm:spPr>
        <a:gradFill rotWithShape="0">
          <a:gsLst>
            <a:gs pos="25000">
              <a:schemeClr val="tx1">
                <a:lumMod val="50000"/>
                <a:lumOff val="50000"/>
              </a:schemeClr>
            </a:gs>
            <a:gs pos="100000">
              <a:schemeClr val="tx1">
                <a:alpha val="67000"/>
              </a:schemeClr>
            </a:gs>
            <a:gs pos="100000">
              <a:srgbClr val="5C0000"/>
            </a:gs>
          </a:gsLst>
          <a:path path="rect">
            <a:fillToRect l="100000" t="100000"/>
          </a:path>
        </a:gradFill>
      </dgm:spPr>
      <dgm:t>
        <a:bodyPr/>
        <a:lstStyle/>
        <a:p>
          <a:pPr rtl="0"/>
          <a:r>
            <a:rPr lang="ru-RU" b="1" dirty="0" smtClean="0"/>
            <a:t>Для ремонта</a:t>
          </a:r>
          <a:endParaRPr lang="ru-RU" b="1" dirty="0"/>
        </a:p>
      </dgm:t>
    </dgm:pt>
    <dgm:pt modelId="{8BAE9333-7A8C-4F8A-A607-DF0E1FABD374}" type="parTrans" cxnId="{05D05B64-1F6A-40B6-B6D3-DCF9052C1E51}">
      <dgm:prSet/>
      <dgm:spPr/>
      <dgm:t>
        <a:bodyPr/>
        <a:lstStyle/>
        <a:p>
          <a:endParaRPr lang="ru-RU"/>
        </a:p>
      </dgm:t>
    </dgm:pt>
    <dgm:pt modelId="{63DF7447-B82E-498E-9192-245927F40B5C}" type="sibTrans" cxnId="{05D05B64-1F6A-40B6-B6D3-DCF9052C1E51}">
      <dgm:prSet/>
      <dgm:spPr/>
      <dgm:t>
        <a:bodyPr/>
        <a:lstStyle/>
        <a:p>
          <a:endParaRPr lang="ru-RU"/>
        </a:p>
      </dgm:t>
    </dgm:pt>
    <dgm:pt modelId="{59C70D84-B7EC-4309-8F52-8D0404C7C393}">
      <dgm:prSet/>
      <dgm:spPr>
        <a:gradFill rotWithShape="0">
          <a:gsLst>
            <a:gs pos="25000">
              <a:schemeClr val="tx1">
                <a:lumMod val="50000"/>
                <a:lumOff val="50000"/>
              </a:schemeClr>
            </a:gs>
            <a:gs pos="100000">
              <a:schemeClr val="tx1">
                <a:alpha val="67000"/>
              </a:schemeClr>
            </a:gs>
            <a:gs pos="100000">
              <a:srgbClr val="5C0000"/>
            </a:gs>
          </a:gsLst>
          <a:path path="rect">
            <a:fillToRect l="100000" t="100000"/>
          </a:path>
        </a:gradFill>
      </dgm:spPr>
      <dgm:t>
        <a:bodyPr/>
        <a:lstStyle/>
        <a:p>
          <a:pPr rtl="0"/>
          <a:r>
            <a:rPr lang="ru-RU" b="1" dirty="0" smtClean="0"/>
            <a:t>Для проверки </a:t>
          </a:r>
          <a:r>
            <a:rPr lang="ru-RU" b="1" dirty="0" err="1" smtClean="0"/>
            <a:t>д</a:t>
          </a:r>
          <a:r>
            <a:rPr lang="ru-RU" b="1" dirty="0" smtClean="0"/>
            <a:t>/</a:t>
          </a:r>
          <a:r>
            <a:rPr lang="ru-RU" b="1" dirty="0" err="1" smtClean="0"/>
            <a:t>з</a:t>
          </a:r>
          <a:endParaRPr lang="ru-RU" b="1" dirty="0"/>
        </a:p>
      </dgm:t>
    </dgm:pt>
    <dgm:pt modelId="{EF8A5ED3-64CF-4717-AEF6-B95F32A42B2C}" type="parTrans" cxnId="{DE61673F-5D62-49F0-B5E2-131BC8836BEC}">
      <dgm:prSet/>
      <dgm:spPr/>
      <dgm:t>
        <a:bodyPr/>
        <a:lstStyle/>
        <a:p>
          <a:endParaRPr lang="ru-RU"/>
        </a:p>
      </dgm:t>
    </dgm:pt>
    <dgm:pt modelId="{33E3446D-91FB-411E-950A-CBFE92AD551A}" type="sibTrans" cxnId="{DE61673F-5D62-49F0-B5E2-131BC8836BEC}">
      <dgm:prSet/>
      <dgm:spPr/>
      <dgm:t>
        <a:bodyPr/>
        <a:lstStyle/>
        <a:p>
          <a:endParaRPr lang="ru-RU"/>
        </a:p>
      </dgm:t>
    </dgm:pt>
    <dgm:pt modelId="{8638B10F-095E-47CC-851B-AF54E70A94DE}">
      <dgm:prSet/>
      <dgm:spPr>
        <a:gradFill rotWithShape="0">
          <a:gsLst>
            <a:gs pos="25000">
              <a:schemeClr val="tx1">
                <a:lumMod val="50000"/>
                <a:lumOff val="50000"/>
              </a:schemeClr>
            </a:gs>
            <a:gs pos="100000">
              <a:schemeClr val="tx1">
                <a:alpha val="67000"/>
              </a:schemeClr>
            </a:gs>
            <a:gs pos="100000">
              <a:srgbClr val="5C0000"/>
            </a:gs>
          </a:gsLst>
          <a:path path="rect">
            <a:fillToRect l="100000" t="100000"/>
          </a:path>
        </a:gradFill>
      </dgm:spPr>
      <dgm:t>
        <a:bodyPr/>
        <a:lstStyle/>
        <a:p>
          <a:pPr rtl="0"/>
          <a:r>
            <a:rPr lang="ru-RU" b="1" dirty="0" smtClean="0"/>
            <a:t>В быту</a:t>
          </a:r>
          <a:endParaRPr lang="ru-RU" b="1" dirty="0"/>
        </a:p>
      </dgm:t>
    </dgm:pt>
    <dgm:pt modelId="{0ECA9B58-9A8E-4D0B-8C20-0EEBE32C51A2}" type="parTrans" cxnId="{60C38564-79A3-4433-ADF6-A8846FF2A1BC}">
      <dgm:prSet/>
      <dgm:spPr/>
      <dgm:t>
        <a:bodyPr/>
        <a:lstStyle/>
        <a:p>
          <a:endParaRPr lang="ru-RU"/>
        </a:p>
      </dgm:t>
    </dgm:pt>
    <dgm:pt modelId="{13774718-BBC7-4B88-BFAB-F14DD7A68F79}" type="sibTrans" cxnId="{60C38564-79A3-4433-ADF6-A8846FF2A1BC}">
      <dgm:prSet/>
      <dgm:spPr/>
      <dgm:t>
        <a:bodyPr/>
        <a:lstStyle/>
        <a:p>
          <a:endParaRPr lang="ru-RU"/>
        </a:p>
      </dgm:t>
    </dgm:pt>
    <dgm:pt modelId="{937D46A2-5DC5-4646-9783-9E83435DFB6F}">
      <dgm:prSet/>
      <dgm:spPr>
        <a:gradFill rotWithShape="0">
          <a:gsLst>
            <a:gs pos="25000">
              <a:schemeClr val="tx1">
                <a:lumMod val="50000"/>
                <a:lumOff val="50000"/>
              </a:schemeClr>
            </a:gs>
            <a:gs pos="100000">
              <a:schemeClr val="tx1">
                <a:alpha val="67000"/>
              </a:schemeClr>
            </a:gs>
            <a:gs pos="100000">
              <a:srgbClr val="5C0000"/>
            </a:gs>
          </a:gsLst>
          <a:path path="rect">
            <a:fillToRect l="100000" t="100000"/>
          </a:path>
        </a:gradFill>
      </dgm:spPr>
      <dgm:t>
        <a:bodyPr/>
        <a:lstStyle/>
        <a:p>
          <a:pPr rtl="0"/>
          <a:r>
            <a:rPr lang="ru-RU" b="1" dirty="0" smtClean="0"/>
            <a:t>В хозяйстве</a:t>
          </a:r>
          <a:endParaRPr lang="ru-RU" b="1" dirty="0"/>
        </a:p>
      </dgm:t>
    </dgm:pt>
    <dgm:pt modelId="{5732B3C5-0851-4B90-939D-B4E76C855D46}" type="parTrans" cxnId="{38A4109B-8081-41F9-A473-23E1D9B38161}">
      <dgm:prSet/>
      <dgm:spPr/>
      <dgm:t>
        <a:bodyPr/>
        <a:lstStyle/>
        <a:p>
          <a:endParaRPr lang="ru-RU"/>
        </a:p>
      </dgm:t>
    </dgm:pt>
    <dgm:pt modelId="{9B33E4B9-8B88-4962-9328-E4C423F40C23}" type="sibTrans" cxnId="{38A4109B-8081-41F9-A473-23E1D9B38161}">
      <dgm:prSet/>
      <dgm:spPr/>
      <dgm:t>
        <a:bodyPr/>
        <a:lstStyle/>
        <a:p>
          <a:endParaRPr lang="ru-RU"/>
        </a:p>
      </dgm:t>
    </dgm:pt>
    <dgm:pt modelId="{99CE4889-0B7A-4C12-B441-9C3D8493B11B}">
      <dgm:prSet/>
      <dgm:spPr>
        <a:gradFill rotWithShape="0">
          <a:gsLst>
            <a:gs pos="25000">
              <a:schemeClr val="tx1">
                <a:lumMod val="50000"/>
                <a:lumOff val="50000"/>
              </a:schemeClr>
            </a:gs>
            <a:gs pos="100000">
              <a:schemeClr val="tx1">
                <a:alpha val="67000"/>
              </a:schemeClr>
            </a:gs>
            <a:gs pos="100000">
              <a:srgbClr val="5C0000"/>
            </a:gs>
          </a:gsLst>
          <a:path path="rect">
            <a:fillToRect l="100000" t="100000"/>
          </a:path>
        </a:gradFill>
      </dgm:spPr>
      <dgm:t>
        <a:bodyPr/>
        <a:lstStyle/>
        <a:p>
          <a:pPr rtl="0"/>
          <a:r>
            <a:rPr lang="ru-RU" b="1" dirty="0" smtClean="0"/>
            <a:t>Для оплаты коммунальных услуг</a:t>
          </a:r>
          <a:endParaRPr lang="ru-RU" b="1" dirty="0"/>
        </a:p>
      </dgm:t>
    </dgm:pt>
    <dgm:pt modelId="{0FD8DAD5-9BC2-4B47-AA28-435B383DFC3C}" type="parTrans" cxnId="{A2026FBE-4F2F-439E-AFE3-E274FA812254}">
      <dgm:prSet/>
      <dgm:spPr/>
      <dgm:t>
        <a:bodyPr/>
        <a:lstStyle/>
        <a:p>
          <a:endParaRPr lang="ru-RU"/>
        </a:p>
      </dgm:t>
    </dgm:pt>
    <dgm:pt modelId="{02068923-D6B5-4420-B26B-8B2A2D3A6E41}" type="sibTrans" cxnId="{A2026FBE-4F2F-439E-AFE3-E274FA812254}">
      <dgm:prSet/>
      <dgm:spPr/>
      <dgm:t>
        <a:bodyPr/>
        <a:lstStyle/>
        <a:p>
          <a:endParaRPr lang="ru-RU"/>
        </a:p>
      </dgm:t>
    </dgm:pt>
    <dgm:pt modelId="{B8DC6B2D-809B-4CFA-A20D-D088DE376003}">
      <dgm:prSet/>
      <dgm:spPr>
        <a:gradFill rotWithShape="0">
          <a:gsLst>
            <a:gs pos="25000">
              <a:schemeClr val="tx1">
                <a:lumMod val="50000"/>
                <a:lumOff val="50000"/>
              </a:schemeClr>
            </a:gs>
            <a:gs pos="100000">
              <a:schemeClr val="tx1">
                <a:alpha val="67000"/>
              </a:schemeClr>
            </a:gs>
            <a:gs pos="100000">
              <a:srgbClr val="5C0000"/>
            </a:gs>
          </a:gsLst>
          <a:path path="rect">
            <a:fillToRect l="100000" t="100000"/>
          </a:path>
        </a:gradFill>
      </dgm:spPr>
      <dgm:t>
        <a:bodyPr/>
        <a:lstStyle/>
        <a:p>
          <a:pPr rtl="0"/>
          <a:r>
            <a:rPr lang="ru-RU" b="1" dirty="0" smtClean="0"/>
            <a:t>При решении уроков с ребёнком</a:t>
          </a:r>
          <a:endParaRPr lang="ru-RU" b="1" dirty="0"/>
        </a:p>
      </dgm:t>
    </dgm:pt>
    <dgm:pt modelId="{E9978C5D-ABCD-4C48-A0D1-C355B77BE29C}" type="parTrans" cxnId="{31509EEC-E197-456E-9411-90B989B0AE59}">
      <dgm:prSet/>
      <dgm:spPr/>
      <dgm:t>
        <a:bodyPr/>
        <a:lstStyle/>
        <a:p>
          <a:endParaRPr lang="ru-RU"/>
        </a:p>
      </dgm:t>
    </dgm:pt>
    <dgm:pt modelId="{16E8358A-C001-4B77-86F3-D9A971FFF854}" type="sibTrans" cxnId="{31509EEC-E197-456E-9411-90B989B0AE59}">
      <dgm:prSet/>
      <dgm:spPr/>
      <dgm:t>
        <a:bodyPr/>
        <a:lstStyle/>
        <a:p>
          <a:endParaRPr lang="ru-RU"/>
        </a:p>
      </dgm:t>
    </dgm:pt>
    <dgm:pt modelId="{161DEA2A-2592-434B-84B8-6243407585B8}">
      <dgm:prSet/>
      <dgm:spPr>
        <a:gradFill rotWithShape="0">
          <a:gsLst>
            <a:gs pos="25000">
              <a:schemeClr val="tx1">
                <a:lumMod val="50000"/>
                <a:lumOff val="50000"/>
              </a:schemeClr>
            </a:gs>
            <a:gs pos="100000">
              <a:schemeClr val="tx1">
                <a:alpha val="67000"/>
              </a:schemeClr>
            </a:gs>
            <a:gs pos="100000">
              <a:srgbClr val="5C0000"/>
            </a:gs>
          </a:gsLst>
          <a:path path="rect">
            <a:fillToRect l="100000" t="100000"/>
          </a:path>
        </a:gradFill>
      </dgm:spPr>
      <dgm:t>
        <a:bodyPr/>
        <a:lstStyle/>
        <a:p>
          <a:pPr rtl="0"/>
          <a:r>
            <a:rPr lang="ru-RU" b="1" dirty="0" smtClean="0"/>
            <a:t>В каком-либо математическом подсчете</a:t>
          </a:r>
          <a:endParaRPr lang="ru-RU" b="1" dirty="0"/>
        </a:p>
      </dgm:t>
    </dgm:pt>
    <dgm:pt modelId="{C9275821-37BF-4F9D-9FB3-CFB8117E9C60}" type="parTrans" cxnId="{DF3D5D93-BCC3-4856-953F-04142DD8D8D0}">
      <dgm:prSet/>
      <dgm:spPr/>
      <dgm:t>
        <a:bodyPr/>
        <a:lstStyle/>
        <a:p>
          <a:endParaRPr lang="ru-RU"/>
        </a:p>
      </dgm:t>
    </dgm:pt>
    <dgm:pt modelId="{FCAC88E2-A489-415F-B160-7F1B2EC839E2}" type="sibTrans" cxnId="{DF3D5D93-BCC3-4856-953F-04142DD8D8D0}">
      <dgm:prSet/>
      <dgm:spPr/>
      <dgm:t>
        <a:bodyPr/>
        <a:lstStyle/>
        <a:p>
          <a:endParaRPr lang="ru-RU"/>
        </a:p>
      </dgm:t>
    </dgm:pt>
    <dgm:pt modelId="{5394A5A7-F2BB-4E05-BFCE-39E61C508EB4}" type="pres">
      <dgm:prSet presAssocID="{EBC461AE-EE55-4144-9DE0-442AF6C8FDB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6901B4-DF10-4923-8A15-CF65A6BC0415}" type="pres">
      <dgm:prSet presAssocID="{6E63C2EA-4714-4575-8B23-07ACE387A45C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AF0DA-8CD1-4A87-82A0-6F9D407D9DB1}" type="pres">
      <dgm:prSet presAssocID="{246F9F6A-E34E-4F97-83A1-36645C3775D6}" presName="sibTrans" presStyleCnt="0"/>
      <dgm:spPr/>
      <dgm:t>
        <a:bodyPr/>
        <a:lstStyle/>
        <a:p>
          <a:endParaRPr lang="ru-RU"/>
        </a:p>
      </dgm:t>
    </dgm:pt>
    <dgm:pt modelId="{AB26AAE6-64E8-4DDF-9157-C4976C772A81}" type="pres">
      <dgm:prSet presAssocID="{6AE83B50-841A-4E3F-9906-463B559766BD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2667F4-FE80-4AD7-8160-F506CD1343D3}" type="pres">
      <dgm:prSet presAssocID="{210425D1-3BC8-4D02-A40F-582A79865526}" presName="sibTrans" presStyleCnt="0"/>
      <dgm:spPr/>
      <dgm:t>
        <a:bodyPr/>
        <a:lstStyle/>
        <a:p>
          <a:endParaRPr lang="ru-RU"/>
        </a:p>
      </dgm:t>
    </dgm:pt>
    <dgm:pt modelId="{BE3C9821-DC0F-4287-B6A0-AE405DD7D016}" type="pres">
      <dgm:prSet presAssocID="{5BB99FE4-18BD-4AE2-8F73-EC0E994F22DC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7C5D4E-AF14-481B-B7B4-218B36D0E880}" type="pres">
      <dgm:prSet presAssocID="{1E082624-665E-4631-9C59-68F06B4EBB32}" presName="sibTrans" presStyleCnt="0"/>
      <dgm:spPr/>
      <dgm:t>
        <a:bodyPr/>
        <a:lstStyle/>
        <a:p>
          <a:endParaRPr lang="ru-RU"/>
        </a:p>
      </dgm:t>
    </dgm:pt>
    <dgm:pt modelId="{C7BBBDBE-F3F2-4F9F-9960-1287410D5521}" type="pres">
      <dgm:prSet presAssocID="{D6ADA366-FD9B-4616-94A7-3ACDF621B790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C0C4F-FA6D-4225-B984-EF1FE92469C2}" type="pres">
      <dgm:prSet presAssocID="{227B757B-47DC-418A-8A80-AB12C915A43D}" presName="sibTrans" presStyleCnt="0"/>
      <dgm:spPr/>
      <dgm:t>
        <a:bodyPr/>
        <a:lstStyle/>
        <a:p>
          <a:endParaRPr lang="ru-RU"/>
        </a:p>
      </dgm:t>
    </dgm:pt>
    <dgm:pt modelId="{C938CCB0-A430-4F81-9E4B-F4518D4AE2D7}" type="pres">
      <dgm:prSet presAssocID="{832DA72E-6829-4DDA-B74F-3437B5052F06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07C31-BE01-400D-8DF9-641419EEB8A2}" type="pres">
      <dgm:prSet presAssocID="{63DF7447-B82E-498E-9192-245927F40B5C}" presName="sibTrans" presStyleCnt="0"/>
      <dgm:spPr/>
      <dgm:t>
        <a:bodyPr/>
        <a:lstStyle/>
        <a:p>
          <a:endParaRPr lang="ru-RU"/>
        </a:p>
      </dgm:t>
    </dgm:pt>
    <dgm:pt modelId="{FC3DB05E-F5AB-4B7C-93E6-3C1C8D6FA0AB}" type="pres">
      <dgm:prSet presAssocID="{59C70D84-B7EC-4309-8F52-8D0404C7C393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D6D206-776E-47E6-B2A1-A3548CB9A4DD}" type="pres">
      <dgm:prSet presAssocID="{33E3446D-91FB-411E-950A-CBFE92AD551A}" presName="sibTrans" presStyleCnt="0"/>
      <dgm:spPr/>
      <dgm:t>
        <a:bodyPr/>
        <a:lstStyle/>
        <a:p>
          <a:endParaRPr lang="ru-RU"/>
        </a:p>
      </dgm:t>
    </dgm:pt>
    <dgm:pt modelId="{7DA158E1-D0AB-4CF5-A54F-DA4A0E3E8CC1}" type="pres">
      <dgm:prSet presAssocID="{8638B10F-095E-47CC-851B-AF54E70A94DE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751E3-A2BD-460B-B73C-15940F800D05}" type="pres">
      <dgm:prSet presAssocID="{13774718-BBC7-4B88-BFAB-F14DD7A68F79}" presName="sibTrans" presStyleCnt="0"/>
      <dgm:spPr/>
      <dgm:t>
        <a:bodyPr/>
        <a:lstStyle/>
        <a:p>
          <a:endParaRPr lang="ru-RU"/>
        </a:p>
      </dgm:t>
    </dgm:pt>
    <dgm:pt modelId="{4C67D4E0-B5F3-4700-A51A-1370FBF4C39A}" type="pres">
      <dgm:prSet presAssocID="{937D46A2-5DC5-4646-9783-9E83435DFB6F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95E27C-7943-4224-AE90-28AE938013EC}" type="pres">
      <dgm:prSet presAssocID="{9B33E4B9-8B88-4962-9328-E4C423F40C23}" presName="sibTrans" presStyleCnt="0"/>
      <dgm:spPr/>
      <dgm:t>
        <a:bodyPr/>
        <a:lstStyle/>
        <a:p>
          <a:endParaRPr lang="ru-RU"/>
        </a:p>
      </dgm:t>
    </dgm:pt>
    <dgm:pt modelId="{E2B8D07B-29D2-4DF9-9411-BE772727D929}" type="pres">
      <dgm:prSet presAssocID="{99CE4889-0B7A-4C12-B441-9C3D8493B11B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192E91-767A-439B-985E-DD42E5A86344}" type="pres">
      <dgm:prSet presAssocID="{02068923-D6B5-4420-B26B-8B2A2D3A6E41}" presName="sibTrans" presStyleCnt="0"/>
      <dgm:spPr/>
      <dgm:t>
        <a:bodyPr/>
        <a:lstStyle/>
        <a:p>
          <a:endParaRPr lang="ru-RU"/>
        </a:p>
      </dgm:t>
    </dgm:pt>
    <dgm:pt modelId="{F3431011-9E31-4884-9326-F85C124C61DB}" type="pres">
      <dgm:prSet presAssocID="{B8DC6B2D-809B-4CFA-A20D-D088DE376003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6292F-7F18-4823-95FF-6E285097925E}" type="pres">
      <dgm:prSet presAssocID="{16E8358A-C001-4B77-86F3-D9A971FFF854}" presName="sibTrans" presStyleCnt="0"/>
      <dgm:spPr/>
      <dgm:t>
        <a:bodyPr/>
        <a:lstStyle/>
        <a:p>
          <a:endParaRPr lang="ru-RU"/>
        </a:p>
      </dgm:t>
    </dgm:pt>
    <dgm:pt modelId="{C6F4412B-094D-4062-A966-7948B5F7E13C}" type="pres">
      <dgm:prSet presAssocID="{161DEA2A-2592-434B-84B8-6243407585B8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3D5D93-BCC3-4856-953F-04142DD8D8D0}" srcId="{EBC461AE-EE55-4144-9DE0-442AF6C8FDBD}" destId="{161DEA2A-2592-434B-84B8-6243407585B8}" srcOrd="10" destOrd="0" parTransId="{C9275821-37BF-4F9D-9FB3-CFB8117E9C60}" sibTransId="{FCAC88E2-A489-415F-B160-7F1B2EC839E2}"/>
    <dgm:cxn modelId="{081A7104-4C1F-41E6-8B9C-E4D3ECD47A6F}" type="presOf" srcId="{937D46A2-5DC5-4646-9783-9E83435DFB6F}" destId="{4C67D4E0-B5F3-4700-A51A-1370FBF4C39A}" srcOrd="0" destOrd="0" presId="urn:microsoft.com/office/officeart/2005/8/layout/default#1"/>
    <dgm:cxn modelId="{1DBFEECE-3622-4973-89AA-CF8287DFC82E}" type="presOf" srcId="{B8DC6B2D-809B-4CFA-A20D-D088DE376003}" destId="{F3431011-9E31-4884-9326-F85C124C61DB}" srcOrd="0" destOrd="0" presId="urn:microsoft.com/office/officeart/2005/8/layout/default#1"/>
    <dgm:cxn modelId="{37B7CB55-22CE-447C-B357-4904135801EF}" type="presOf" srcId="{6E63C2EA-4714-4575-8B23-07ACE387A45C}" destId="{3D6901B4-DF10-4923-8A15-CF65A6BC0415}" srcOrd="0" destOrd="0" presId="urn:microsoft.com/office/officeart/2005/8/layout/default#1"/>
    <dgm:cxn modelId="{5AAF8438-9C39-4B02-B801-6672704360B0}" srcId="{EBC461AE-EE55-4144-9DE0-442AF6C8FDBD}" destId="{D6ADA366-FD9B-4616-94A7-3ACDF621B790}" srcOrd="3" destOrd="0" parTransId="{161D3603-1454-40CB-AA91-781680F05AAC}" sibTransId="{227B757B-47DC-418A-8A80-AB12C915A43D}"/>
    <dgm:cxn modelId="{31509EEC-E197-456E-9411-90B989B0AE59}" srcId="{EBC461AE-EE55-4144-9DE0-442AF6C8FDBD}" destId="{B8DC6B2D-809B-4CFA-A20D-D088DE376003}" srcOrd="9" destOrd="0" parTransId="{E9978C5D-ABCD-4C48-A0D1-C355B77BE29C}" sibTransId="{16E8358A-C001-4B77-86F3-D9A971FFF854}"/>
    <dgm:cxn modelId="{38A4109B-8081-41F9-A473-23E1D9B38161}" srcId="{EBC461AE-EE55-4144-9DE0-442AF6C8FDBD}" destId="{937D46A2-5DC5-4646-9783-9E83435DFB6F}" srcOrd="7" destOrd="0" parTransId="{5732B3C5-0851-4B90-939D-B4E76C855D46}" sibTransId="{9B33E4B9-8B88-4962-9328-E4C423F40C23}"/>
    <dgm:cxn modelId="{9A1833B8-0A0A-46A4-9411-BB118451A72A}" type="presOf" srcId="{EBC461AE-EE55-4144-9DE0-442AF6C8FDBD}" destId="{5394A5A7-F2BB-4E05-BFCE-39E61C508EB4}" srcOrd="0" destOrd="0" presId="urn:microsoft.com/office/officeart/2005/8/layout/default#1"/>
    <dgm:cxn modelId="{FDDD86D3-42BA-4763-9F4A-7A26AB902C94}" type="presOf" srcId="{6AE83B50-841A-4E3F-9906-463B559766BD}" destId="{AB26AAE6-64E8-4DDF-9157-C4976C772A81}" srcOrd="0" destOrd="0" presId="urn:microsoft.com/office/officeart/2005/8/layout/default#1"/>
    <dgm:cxn modelId="{8A5D80EB-1374-4C96-8DCC-0CA1FD9445DC}" type="presOf" srcId="{59C70D84-B7EC-4309-8F52-8D0404C7C393}" destId="{FC3DB05E-F5AB-4B7C-93E6-3C1C8D6FA0AB}" srcOrd="0" destOrd="0" presId="urn:microsoft.com/office/officeart/2005/8/layout/default#1"/>
    <dgm:cxn modelId="{E4D9C4E6-7993-496C-8C20-1896F01DD54B}" type="presOf" srcId="{D6ADA366-FD9B-4616-94A7-3ACDF621B790}" destId="{C7BBBDBE-F3F2-4F9F-9960-1287410D5521}" srcOrd="0" destOrd="0" presId="urn:microsoft.com/office/officeart/2005/8/layout/default#1"/>
    <dgm:cxn modelId="{42C76C84-BD81-432E-B96A-A6518FCA8CE0}" type="presOf" srcId="{8638B10F-095E-47CC-851B-AF54E70A94DE}" destId="{7DA158E1-D0AB-4CF5-A54F-DA4A0E3E8CC1}" srcOrd="0" destOrd="0" presId="urn:microsoft.com/office/officeart/2005/8/layout/default#1"/>
    <dgm:cxn modelId="{B410AB6F-FB5C-452A-ADE7-2DADB4C8DE83}" srcId="{EBC461AE-EE55-4144-9DE0-442AF6C8FDBD}" destId="{6E63C2EA-4714-4575-8B23-07ACE387A45C}" srcOrd="0" destOrd="0" parTransId="{E729E42B-19E6-4275-A825-69C26761E60B}" sibTransId="{246F9F6A-E34E-4F97-83A1-36645C3775D6}"/>
    <dgm:cxn modelId="{E89A335A-6EA5-4DDC-9456-724EE909802B}" type="presOf" srcId="{832DA72E-6829-4DDA-B74F-3437B5052F06}" destId="{C938CCB0-A430-4F81-9E4B-F4518D4AE2D7}" srcOrd="0" destOrd="0" presId="urn:microsoft.com/office/officeart/2005/8/layout/default#1"/>
    <dgm:cxn modelId="{AD0EB05B-46C6-4A68-BA1F-509B99FAA6D6}" type="presOf" srcId="{99CE4889-0B7A-4C12-B441-9C3D8493B11B}" destId="{E2B8D07B-29D2-4DF9-9411-BE772727D929}" srcOrd="0" destOrd="0" presId="urn:microsoft.com/office/officeart/2005/8/layout/default#1"/>
    <dgm:cxn modelId="{0E52938F-A437-4095-A3B2-A77F51A90DA1}" type="presOf" srcId="{5BB99FE4-18BD-4AE2-8F73-EC0E994F22DC}" destId="{BE3C9821-DC0F-4287-B6A0-AE405DD7D016}" srcOrd="0" destOrd="0" presId="urn:microsoft.com/office/officeart/2005/8/layout/default#1"/>
    <dgm:cxn modelId="{A2026FBE-4F2F-439E-AFE3-E274FA812254}" srcId="{EBC461AE-EE55-4144-9DE0-442AF6C8FDBD}" destId="{99CE4889-0B7A-4C12-B441-9C3D8493B11B}" srcOrd="8" destOrd="0" parTransId="{0FD8DAD5-9BC2-4B47-AA28-435B383DFC3C}" sibTransId="{02068923-D6B5-4420-B26B-8B2A2D3A6E41}"/>
    <dgm:cxn modelId="{51A94F49-4904-4E07-AB2B-09C520FC3B9C}" type="presOf" srcId="{161DEA2A-2592-434B-84B8-6243407585B8}" destId="{C6F4412B-094D-4062-A966-7948B5F7E13C}" srcOrd="0" destOrd="0" presId="urn:microsoft.com/office/officeart/2005/8/layout/default#1"/>
    <dgm:cxn modelId="{2E442B69-BB26-47AC-A100-06913873EC6B}" srcId="{EBC461AE-EE55-4144-9DE0-442AF6C8FDBD}" destId="{5BB99FE4-18BD-4AE2-8F73-EC0E994F22DC}" srcOrd="2" destOrd="0" parTransId="{1425A137-F3D9-4E6B-B577-1A1BCE55FFF7}" sibTransId="{1E082624-665E-4631-9C59-68F06B4EBB32}"/>
    <dgm:cxn modelId="{8F412753-D477-4AAB-8225-59FFBDDB0050}" srcId="{EBC461AE-EE55-4144-9DE0-442AF6C8FDBD}" destId="{6AE83B50-841A-4E3F-9906-463B559766BD}" srcOrd="1" destOrd="0" parTransId="{ED0A5FB7-9E8E-4B1E-818B-720D2D796EE1}" sibTransId="{210425D1-3BC8-4D02-A40F-582A79865526}"/>
    <dgm:cxn modelId="{DE61673F-5D62-49F0-B5E2-131BC8836BEC}" srcId="{EBC461AE-EE55-4144-9DE0-442AF6C8FDBD}" destId="{59C70D84-B7EC-4309-8F52-8D0404C7C393}" srcOrd="5" destOrd="0" parTransId="{EF8A5ED3-64CF-4717-AEF6-B95F32A42B2C}" sibTransId="{33E3446D-91FB-411E-950A-CBFE92AD551A}"/>
    <dgm:cxn modelId="{05D05B64-1F6A-40B6-B6D3-DCF9052C1E51}" srcId="{EBC461AE-EE55-4144-9DE0-442AF6C8FDBD}" destId="{832DA72E-6829-4DDA-B74F-3437B5052F06}" srcOrd="4" destOrd="0" parTransId="{8BAE9333-7A8C-4F8A-A607-DF0E1FABD374}" sibTransId="{63DF7447-B82E-498E-9192-245927F40B5C}"/>
    <dgm:cxn modelId="{60C38564-79A3-4433-ADF6-A8846FF2A1BC}" srcId="{EBC461AE-EE55-4144-9DE0-442AF6C8FDBD}" destId="{8638B10F-095E-47CC-851B-AF54E70A94DE}" srcOrd="6" destOrd="0" parTransId="{0ECA9B58-9A8E-4D0B-8C20-0EEBE32C51A2}" sibTransId="{13774718-BBC7-4B88-BFAB-F14DD7A68F79}"/>
    <dgm:cxn modelId="{54FECC40-101F-42D8-AEF3-D62CA0E6C78F}" type="presParOf" srcId="{5394A5A7-F2BB-4E05-BFCE-39E61C508EB4}" destId="{3D6901B4-DF10-4923-8A15-CF65A6BC0415}" srcOrd="0" destOrd="0" presId="urn:microsoft.com/office/officeart/2005/8/layout/default#1"/>
    <dgm:cxn modelId="{59240DC8-DD5B-45B1-A141-8F0554E2F3CC}" type="presParOf" srcId="{5394A5A7-F2BB-4E05-BFCE-39E61C508EB4}" destId="{B0EAF0DA-8CD1-4A87-82A0-6F9D407D9DB1}" srcOrd="1" destOrd="0" presId="urn:microsoft.com/office/officeart/2005/8/layout/default#1"/>
    <dgm:cxn modelId="{E88B68C9-A56E-4587-A623-65471FA98B29}" type="presParOf" srcId="{5394A5A7-F2BB-4E05-BFCE-39E61C508EB4}" destId="{AB26AAE6-64E8-4DDF-9157-C4976C772A81}" srcOrd="2" destOrd="0" presId="urn:microsoft.com/office/officeart/2005/8/layout/default#1"/>
    <dgm:cxn modelId="{4CB6966C-9730-410A-9D00-0495B3D13916}" type="presParOf" srcId="{5394A5A7-F2BB-4E05-BFCE-39E61C508EB4}" destId="{F72667F4-FE80-4AD7-8160-F506CD1343D3}" srcOrd="3" destOrd="0" presId="urn:microsoft.com/office/officeart/2005/8/layout/default#1"/>
    <dgm:cxn modelId="{A2A6080F-E35C-4840-AB04-BB43C3584D6C}" type="presParOf" srcId="{5394A5A7-F2BB-4E05-BFCE-39E61C508EB4}" destId="{BE3C9821-DC0F-4287-B6A0-AE405DD7D016}" srcOrd="4" destOrd="0" presId="urn:microsoft.com/office/officeart/2005/8/layout/default#1"/>
    <dgm:cxn modelId="{BEA99CD0-00A3-48EE-989F-4455AA0DCEE2}" type="presParOf" srcId="{5394A5A7-F2BB-4E05-BFCE-39E61C508EB4}" destId="{8C7C5D4E-AF14-481B-B7B4-218B36D0E880}" srcOrd="5" destOrd="0" presId="urn:microsoft.com/office/officeart/2005/8/layout/default#1"/>
    <dgm:cxn modelId="{F0358AA2-2640-448E-B546-4D3289D65F73}" type="presParOf" srcId="{5394A5A7-F2BB-4E05-BFCE-39E61C508EB4}" destId="{C7BBBDBE-F3F2-4F9F-9960-1287410D5521}" srcOrd="6" destOrd="0" presId="urn:microsoft.com/office/officeart/2005/8/layout/default#1"/>
    <dgm:cxn modelId="{6E3FEF87-5A5D-4E66-9D4A-9D12977479A6}" type="presParOf" srcId="{5394A5A7-F2BB-4E05-BFCE-39E61C508EB4}" destId="{BEBC0C4F-FA6D-4225-B984-EF1FE92469C2}" srcOrd="7" destOrd="0" presId="urn:microsoft.com/office/officeart/2005/8/layout/default#1"/>
    <dgm:cxn modelId="{1756A5FD-DBC0-41D9-A6D6-F5A94BF48241}" type="presParOf" srcId="{5394A5A7-F2BB-4E05-BFCE-39E61C508EB4}" destId="{C938CCB0-A430-4F81-9E4B-F4518D4AE2D7}" srcOrd="8" destOrd="0" presId="urn:microsoft.com/office/officeart/2005/8/layout/default#1"/>
    <dgm:cxn modelId="{CF166903-4940-4A87-BD2A-B6EDB44B8689}" type="presParOf" srcId="{5394A5A7-F2BB-4E05-BFCE-39E61C508EB4}" destId="{E6507C31-BE01-400D-8DF9-641419EEB8A2}" srcOrd="9" destOrd="0" presId="urn:microsoft.com/office/officeart/2005/8/layout/default#1"/>
    <dgm:cxn modelId="{EE35B28E-8D98-4BC7-9137-53F58E51D7F4}" type="presParOf" srcId="{5394A5A7-F2BB-4E05-BFCE-39E61C508EB4}" destId="{FC3DB05E-F5AB-4B7C-93E6-3C1C8D6FA0AB}" srcOrd="10" destOrd="0" presId="urn:microsoft.com/office/officeart/2005/8/layout/default#1"/>
    <dgm:cxn modelId="{7388C619-6767-47F4-9F8C-C7FB726AEC2F}" type="presParOf" srcId="{5394A5A7-F2BB-4E05-BFCE-39E61C508EB4}" destId="{85D6D206-776E-47E6-B2A1-A3548CB9A4DD}" srcOrd="11" destOrd="0" presId="urn:microsoft.com/office/officeart/2005/8/layout/default#1"/>
    <dgm:cxn modelId="{67318DEE-B57A-4EB8-B3D4-C9DF8B1F61A4}" type="presParOf" srcId="{5394A5A7-F2BB-4E05-BFCE-39E61C508EB4}" destId="{7DA158E1-D0AB-4CF5-A54F-DA4A0E3E8CC1}" srcOrd="12" destOrd="0" presId="urn:microsoft.com/office/officeart/2005/8/layout/default#1"/>
    <dgm:cxn modelId="{FA903025-E50E-4A44-96D8-09927E6A6E14}" type="presParOf" srcId="{5394A5A7-F2BB-4E05-BFCE-39E61C508EB4}" destId="{A04751E3-A2BD-460B-B73C-15940F800D05}" srcOrd="13" destOrd="0" presId="urn:microsoft.com/office/officeart/2005/8/layout/default#1"/>
    <dgm:cxn modelId="{CA653D2E-2634-474E-81E8-C1D37F23BC30}" type="presParOf" srcId="{5394A5A7-F2BB-4E05-BFCE-39E61C508EB4}" destId="{4C67D4E0-B5F3-4700-A51A-1370FBF4C39A}" srcOrd="14" destOrd="0" presId="urn:microsoft.com/office/officeart/2005/8/layout/default#1"/>
    <dgm:cxn modelId="{B0685871-5B3F-4DA2-9C59-1656EFB7F345}" type="presParOf" srcId="{5394A5A7-F2BB-4E05-BFCE-39E61C508EB4}" destId="{7C95E27C-7943-4224-AE90-28AE938013EC}" srcOrd="15" destOrd="0" presId="urn:microsoft.com/office/officeart/2005/8/layout/default#1"/>
    <dgm:cxn modelId="{5D52DFCE-6270-4EFF-9E16-328FBB4A05A3}" type="presParOf" srcId="{5394A5A7-F2BB-4E05-BFCE-39E61C508EB4}" destId="{E2B8D07B-29D2-4DF9-9411-BE772727D929}" srcOrd="16" destOrd="0" presId="urn:microsoft.com/office/officeart/2005/8/layout/default#1"/>
    <dgm:cxn modelId="{845B2F47-5060-4C18-93FC-EDBD09B3DDFC}" type="presParOf" srcId="{5394A5A7-F2BB-4E05-BFCE-39E61C508EB4}" destId="{32192E91-767A-439B-985E-DD42E5A86344}" srcOrd="17" destOrd="0" presId="urn:microsoft.com/office/officeart/2005/8/layout/default#1"/>
    <dgm:cxn modelId="{55FEDDDA-44DD-40EA-BB41-F3E599D1FA43}" type="presParOf" srcId="{5394A5A7-F2BB-4E05-BFCE-39E61C508EB4}" destId="{F3431011-9E31-4884-9326-F85C124C61DB}" srcOrd="18" destOrd="0" presId="urn:microsoft.com/office/officeart/2005/8/layout/default#1"/>
    <dgm:cxn modelId="{EC87327A-984E-40F7-9F1F-E517DDD295AE}" type="presParOf" srcId="{5394A5A7-F2BB-4E05-BFCE-39E61C508EB4}" destId="{AC56292F-7F18-4823-95FF-6E285097925E}" srcOrd="19" destOrd="0" presId="urn:microsoft.com/office/officeart/2005/8/layout/default#1"/>
    <dgm:cxn modelId="{8F83A022-F798-497D-BF1B-5C7B876B646A}" type="presParOf" srcId="{5394A5A7-F2BB-4E05-BFCE-39E61C508EB4}" destId="{C6F4412B-094D-4062-A966-7948B5F7E13C}" srcOrd="2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B1E58E-7EF1-46D1-A365-265E5954AACE}" type="doc">
      <dgm:prSet loTypeId="urn:microsoft.com/office/officeart/2005/8/layout/default#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ADBE226-70AA-48B2-B7A1-3A2E54180C79}">
      <dgm:prSet phldrT="[Текст]" custT="1"/>
      <dgm:spPr>
        <a:gradFill rotWithShape="0">
          <a:gsLst>
            <a:gs pos="0">
              <a:schemeClr val="dk2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200" b="1" dirty="0" smtClean="0"/>
            <a:t>Таблица умножения </a:t>
          </a:r>
          <a:r>
            <a:rPr lang="ru-RU" sz="1200" dirty="0" smtClean="0"/>
            <a:t>— таблица Пифагора</a:t>
          </a:r>
          <a:endParaRPr lang="ru-RU" sz="1200" dirty="0"/>
        </a:p>
      </dgm:t>
    </dgm:pt>
    <dgm:pt modelId="{F0BED165-9DF6-4DDB-8ED1-DE35229F4674}" type="parTrans" cxnId="{5A275338-9B2C-45A7-9AA6-EA29AB2E3977}">
      <dgm:prSet/>
      <dgm:spPr/>
      <dgm:t>
        <a:bodyPr/>
        <a:lstStyle/>
        <a:p>
          <a:endParaRPr lang="ru-RU"/>
        </a:p>
      </dgm:t>
    </dgm:pt>
    <dgm:pt modelId="{12D2CF9A-E862-48D5-9CD3-1E9F1309AB61}" type="sibTrans" cxnId="{5A275338-9B2C-45A7-9AA6-EA29AB2E3977}">
      <dgm:prSet/>
      <dgm:spPr/>
      <dgm:t>
        <a:bodyPr/>
        <a:lstStyle/>
        <a:p>
          <a:endParaRPr lang="ru-RU"/>
        </a:p>
      </dgm:t>
    </dgm:pt>
    <dgm:pt modelId="{3A426946-9D11-41B5-9B81-045A3F947CAF}">
      <dgm:prSet phldrT="[Текст]" custT="1"/>
      <dgm:spPr>
        <a:gradFill rotWithShape="0">
          <a:gsLst>
            <a:gs pos="0">
              <a:schemeClr val="dk2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200" b="1" dirty="0" smtClean="0"/>
            <a:t>Таблица производных </a:t>
          </a:r>
          <a:r>
            <a:rPr lang="ru-RU" sz="1200" dirty="0" smtClean="0"/>
            <a:t>— список математических формул для вычисления производных</a:t>
          </a:r>
          <a:endParaRPr lang="ru-RU" sz="1200" dirty="0"/>
        </a:p>
      </dgm:t>
    </dgm:pt>
    <dgm:pt modelId="{BAD21F0F-B7EC-426D-94A4-EE93DAF54E27}" type="parTrans" cxnId="{68860427-8E1F-4A06-89DA-568303FBDA3B}">
      <dgm:prSet/>
      <dgm:spPr/>
      <dgm:t>
        <a:bodyPr/>
        <a:lstStyle/>
        <a:p>
          <a:endParaRPr lang="ru-RU"/>
        </a:p>
      </dgm:t>
    </dgm:pt>
    <dgm:pt modelId="{0A638366-1ADD-48B6-B5B1-E13EFD443FB6}" type="sibTrans" cxnId="{68860427-8E1F-4A06-89DA-568303FBDA3B}">
      <dgm:prSet/>
      <dgm:spPr/>
      <dgm:t>
        <a:bodyPr/>
        <a:lstStyle/>
        <a:p>
          <a:endParaRPr lang="ru-RU"/>
        </a:p>
      </dgm:t>
    </dgm:pt>
    <dgm:pt modelId="{5AAAC52D-55DF-46BA-9CE5-51D708595664}">
      <dgm:prSet phldrT="[Текст]" custT="1"/>
      <dgm:spPr>
        <a:gradFill rotWithShape="0">
          <a:gsLst>
            <a:gs pos="0">
              <a:schemeClr val="dk2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200" b="1" dirty="0" smtClean="0"/>
            <a:t>Таблица Менделеева </a:t>
          </a:r>
          <a:r>
            <a:rPr lang="ru-RU" sz="1200" dirty="0" smtClean="0"/>
            <a:t>— периодическая система элементов</a:t>
          </a:r>
          <a:endParaRPr lang="ru-RU" sz="1200" dirty="0"/>
        </a:p>
      </dgm:t>
    </dgm:pt>
    <dgm:pt modelId="{EFA835A3-D5B3-4BC3-A78F-39657B77F206}" type="parTrans" cxnId="{664C39FB-93A1-490F-B884-DC7222378C42}">
      <dgm:prSet/>
      <dgm:spPr/>
      <dgm:t>
        <a:bodyPr/>
        <a:lstStyle/>
        <a:p>
          <a:endParaRPr lang="ru-RU"/>
        </a:p>
      </dgm:t>
    </dgm:pt>
    <dgm:pt modelId="{4AE398B9-B8A3-46E9-8CAA-E9CDF6183A87}" type="sibTrans" cxnId="{664C39FB-93A1-490F-B884-DC7222378C42}">
      <dgm:prSet/>
      <dgm:spPr/>
      <dgm:t>
        <a:bodyPr/>
        <a:lstStyle/>
        <a:p>
          <a:endParaRPr lang="ru-RU"/>
        </a:p>
      </dgm:t>
    </dgm:pt>
    <dgm:pt modelId="{0EECA7C8-1A2D-4924-A89F-F02023722EAE}">
      <dgm:prSet phldrT="[Текст]" custT="1"/>
      <dgm:spPr>
        <a:gradFill rotWithShape="0">
          <a:gsLst>
            <a:gs pos="0">
              <a:schemeClr val="dk2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200" b="1" dirty="0" smtClean="0"/>
            <a:t>Хеш-таблица</a:t>
          </a:r>
          <a:r>
            <a:rPr lang="ru-RU" sz="1200" dirty="0" smtClean="0"/>
            <a:t> — структура данных, которая ассоциирует ключи со значениями</a:t>
          </a:r>
          <a:endParaRPr lang="ru-RU" sz="1200" dirty="0"/>
        </a:p>
      </dgm:t>
    </dgm:pt>
    <dgm:pt modelId="{C60278BC-5D8A-401B-B782-E3FB6DE5DD88}" type="parTrans" cxnId="{B29A14CB-716C-46E6-9736-E389BAC68A0B}">
      <dgm:prSet/>
      <dgm:spPr/>
      <dgm:t>
        <a:bodyPr/>
        <a:lstStyle/>
        <a:p>
          <a:endParaRPr lang="ru-RU"/>
        </a:p>
      </dgm:t>
    </dgm:pt>
    <dgm:pt modelId="{F862AD33-FC20-461B-A468-9EB001FD2ADE}" type="sibTrans" cxnId="{B29A14CB-716C-46E6-9736-E389BAC68A0B}">
      <dgm:prSet/>
      <dgm:spPr/>
      <dgm:t>
        <a:bodyPr/>
        <a:lstStyle/>
        <a:p>
          <a:endParaRPr lang="ru-RU"/>
        </a:p>
      </dgm:t>
    </dgm:pt>
    <dgm:pt modelId="{E13A6903-8EFA-4E05-89B2-AD2E2DC5745D}">
      <dgm:prSet phldrT="[Текст]" custT="1"/>
      <dgm:spPr>
        <a:gradFill rotWithShape="0">
          <a:gsLst>
            <a:gs pos="0">
              <a:schemeClr val="dk2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200" b="1" dirty="0" smtClean="0"/>
            <a:t>Каскадная таблица стилей </a:t>
          </a:r>
          <a:r>
            <a:rPr lang="ru-RU" sz="1200" dirty="0" smtClean="0"/>
            <a:t>— СЭЗ (англ. </a:t>
          </a:r>
          <a:r>
            <a:rPr lang="ru-RU" sz="1200" dirty="0" err="1" smtClean="0"/>
            <a:t>Cascading</a:t>
          </a:r>
          <a:r>
            <a:rPr lang="ru-RU" sz="1200" dirty="0" smtClean="0"/>
            <a:t> </a:t>
          </a:r>
          <a:r>
            <a:rPr lang="ru-RU" sz="1200" dirty="0" err="1" smtClean="0"/>
            <a:t>Style</a:t>
          </a:r>
          <a:r>
            <a:rPr lang="ru-RU" sz="1200" dirty="0" smtClean="0"/>
            <a:t> </a:t>
          </a:r>
          <a:r>
            <a:rPr lang="ru-RU" sz="1200" dirty="0" err="1" smtClean="0"/>
            <a:t>Sheers</a:t>
          </a:r>
          <a:r>
            <a:rPr lang="ru-RU" sz="1200" dirty="0" smtClean="0"/>
            <a:t>). </a:t>
          </a:r>
          <a:endParaRPr lang="ru-RU" sz="1200" dirty="0"/>
        </a:p>
      </dgm:t>
    </dgm:pt>
    <dgm:pt modelId="{32346985-4CA5-4EFC-84F7-2E18D8C6F799}" type="parTrans" cxnId="{7118871E-2A22-4569-8F4E-F5FDC89858AB}">
      <dgm:prSet/>
      <dgm:spPr/>
      <dgm:t>
        <a:bodyPr/>
        <a:lstStyle/>
        <a:p>
          <a:endParaRPr lang="ru-RU"/>
        </a:p>
      </dgm:t>
    </dgm:pt>
    <dgm:pt modelId="{F163412A-53D3-4524-8EF9-9D06C7B03192}" type="sibTrans" cxnId="{7118871E-2A22-4569-8F4E-F5FDC89858AB}">
      <dgm:prSet/>
      <dgm:spPr/>
      <dgm:t>
        <a:bodyPr/>
        <a:lstStyle/>
        <a:p>
          <a:endParaRPr lang="ru-RU"/>
        </a:p>
      </dgm:t>
    </dgm:pt>
    <dgm:pt modelId="{4634BCCE-2D62-4012-9EF2-3AFB9CD8FB8B}">
      <dgm:prSet phldrT="[Текст]" custT="1"/>
      <dgm:spPr>
        <a:gradFill rotWithShape="0">
          <a:gsLst>
            <a:gs pos="0">
              <a:schemeClr val="dk2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200" b="1" dirty="0" smtClean="0"/>
            <a:t>Таблица маршрутизации </a:t>
          </a:r>
          <a:r>
            <a:rPr lang="ru-RU" sz="1200" dirty="0" smtClean="0"/>
            <a:t>- простейшая форма правил маршрутизации</a:t>
          </a:r>
          <a:endParaRPr lang="ru-RU" sz="1200" dirty="0"/>
        </a:p>
      </dgm:t>
    </dgm:pt>
    <dgm:pt modelId="{B8CBE1E4-FF48-4E66-B8C8-8061BC6EDED7}" type="parTrans" cxnId="{CECA5CC0-3027-4BEE-A144-8A336979F0A8}">
      <dgm:prSet/>
      <dgm:spPr/>
      <dgm:t>
        <a:bodyPr/>
        <a:lstStyle/>
        <a:p>
          <a:endParaRPr lang="ru-RU"/>
        </a:p>
      </dgm:t>
    </dgm:pt>
    <dgm:pt modelId="{40400142-D95B-41D6-8F24-24A586A03E1F}" type="sibTrans" cxnId="{CECA5CC0-3027-4BEE-A144-8A336979F0A8}">
      <dgm:prSet/>
      <dgm:spPr/>
      <dgm:t>
        <a:bodyPr/>
        <a:lstStyle/>
        <a:p>
          <a:endParaRPr lang="ru-RU"/>
        </a:p>
      </dgm:t>
    </dgm:pt>
    <dgm:pt modelId="{9852C34E-3DA4-48B2-BE10-63ECFCECD354}">
      <dgm:prSet phldrT="[Текст]" custT="1"/>
      <dgm:spPr>
        <a:gradFill rotWithShape="0">
          <a:gsLst>
            <a:gs pos="0">
              <a:schemeClr val="dk2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200" b="1" dirty="0" smtClean="0"/>
            <a:t>Симплекс-таблица </a:t>
          </a:r>
          <a:r>
            <a:rPr lang="ru-RU" sz="1200" dirty="0" smtClean="0"/>
            <a:t>- таблица для решения задачи линейной оптимизации симплекс-методом. </a:t>
          </a:r>
          <a:endParaRPr lang="ru-RU" sz="1200" dirty="0"/>
        </a:p>
      </dgm:t>
    </dgm:pt>
    <dgm:pt modelId="{865D47B1-8D96-4A17-8E70-12DC0D7EC422}" type="parTrans" cxnId="{16F77715-E1C0-4D4C-8778-60A1DB74FDFD}">
      <dgm:prSet/>
      <dgm:spPr/>
      <dgm:t>
        <a:bodyPr/>
        <a:lstStyle/>
        <a:p>
          <a:endParaRPr lang="ru-RU"/>
        </a:p>
      </dgm:t>
    </dgm:pt>
    <dgm:pt modelId="{E8339097-4102-4B4B-B852-3EEE1E5319B5}" type="sibTrans" cxnId="{16F77715-E1C0-4D4C-8778-60A1DB74FDFD}">
      <dgm:prSet/>
      <dgm:spPr/>
      <dgm:t>
        <a:bodyPr/>
        <a:lstStyle/>
        <a:p>
          <a:endParaRPr lang="ru-RU"/>
        </a:p>
      </dgm:t>
    </dgm:pt>
    <dgm:pt modelId="{79BC864B-2BAF-4412-BF4A-A408B99F7110}">
      <dgm:prSet phldrT="[Текст]" custT="1"/>
      <dgm:spPr>
        <a:gradFill rotWithShape="0">
          <a:gsLst>
            <a:gs pos="0">
              <a:schemeClr val="dk2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200" b="1" dirty="0" smtClean="0"/>
            <a:t>Таблица в реляционных базах данных </a:t>
          </a:r>
          <a:r>
            <a:rPr lang="ru-RU" sz="1200" dirty="0" smtClean="0"/>
            <a:t>- структура данных, хранящая набор однотипных записей. </a:t>
          </a:r>
          <a:endParaRPr lang="ru-RU" sz="1200" dirty="0"/>
        </a:p>
      </dgm:t>
    </dgm:pt>
    <dgm:pt modelId="{192A675C-F45C-42C0-9896-7FF43096D373}" type="parTrans" cxnId="{3F2A35DC-CA00-4E99-9638-7DFF7412A6C8}">
      <dgm:prSet/>
      <dgm:spPr/>
      <dgm:t>
        <a:bodyPr/>
        <a:lstStyle/>
        <a:p>
          <a:endParaRPr lang="ru-RU"/>
        </a:p>
      </dgm:t>
    </dgm:pt>
    <dgm:pt modelId="{51A1C23D-3E2D-4403-98F1-D49A363DB0BF}" type="sibTrans" cxnId="{3F2A35DC-CA00-4E99-9638-7DFF7412A6C8}">
      <dgm:prSet/>
      <dgm:spPr/>
      <dgm:t>
        <a:bodyPr/>
        <a:lstStyle/>
        <a:p>
          <a:endParaRPr lang="ru-RU"/>
        </a:p>
      </dgm:t>
    </dgm:pt>
    <dgm:pt modelId="{3A4B1FC5-DC8E-4565-AA57-B60E89AACE24}">
      <dgm:prSet phldrT="[Текст]" custT="1"/>
      <dgm:spPr>
        <a:gradFill rotWithShape="0">
          <a:gsLst>
            <a:gs pos="0">
              <a:schemeClr val="dk2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200" b="1" dirty="0" smtClean="0"/>
            <a:t>Электронная таблица </a:t>
          </a:r>
          <a:r>
            <a:rPr lang="ru-RU" sz="1200" dirty="0" smtClean="0"/>
            <a:t>- организация данных и формул для обработки табличным процессором; часто сам табличный процессор называют электронной таблицей</a:t>
          </a:r>
          <a:endParaRPr lang="ru-RU" sz="1200" dirty="0"/>
        </a:p>
      </dgm:t>
    </dgm:pt>
    <dgm:pt modelId="{48BD0CB5-9B99-48E6-A7A1-5105733C71EF}" type="parTrans" cxnId="{766619A9-134A-4222-BCB1-14819CE23580}">
      <dgm:prSet/>
      <dgm:spPr/>
      <dgm:t>
        <a:bodyPr/>
        <a:lstStyle/>
        <a:p>
          <a:endParaRPr lang="ru-RU"/>
        </a:p>
      </dgm:t>
    </dgm:pt>
    <dgm:pt modelId="{44A59158-A666-42CE-87B1-3E44A5132618}" type="sibTrans" cxnId="{766619A9-134A-4222-BCB1-14819CE23580}">
      <dgm:prSet/>
      <dgm:spPr/>
      <dgm:t>
        <a:bodyPr/>
        <a:lstStyle/>
        <a:p>
          <a:endParaRPr lang="ru-RU"/>
        </a:p>
      </dgm:t>
    </dgm:pt>
    <dgm:pt modelId="{F3E5EDF5-0EE1-42BA-B00F-DCCB6A938039}" type="pres">
      <dgm:prSet presAssocID="{89B1E58E-7EF1-46D1-A365-265E5954AA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B61548-76BF-40BA-84C2-AF8B9408EFA7}" type="pres">
      <dgm:prSet presAssocID="{6ADBE226-70AA-48B2-B7A1-3A2E54180C7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AAABC9-FD1A-475E-ABFD-390644794F7E}" type="pres">
      <dgm:prSet presAssocID="{12D2CF9A-E862-48D5-9CD3-1E9F1309AB61}" presName="sibTrans" presStyleCnt="0"/>
      <dgm:spPr/>
    </dgm:pt>
    <dgm:pt modelId="{D1CC6419-B700-4E4F-A37E-D46E9D0EEA8D}" type="pres">
      <dgm:prSet presAssocID="{3A426946-9D11-41B5-9B81-045A3F947CAF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CDDA20-0EDF-41DB-9431-B55407441177}" type="pres">
      <dgm:prSet presAssocID="{0A638366-1ADD-48B6-B5B1-E13EFD443FB6}" presName="sibTrans" presStyleCnt="0"/>
      <dgm:spPr/>
    </dgm:pt>
    <dgm:pt modelId="{C6355D6F-5511-4FF7-99CC-55D748C98477}" type="pres">
      <dgm:prSet presAssocID="{5AAAC52D-55DF-46BA-9CE5-51D708595664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3E6999-07DB-45DD-BB50-24CF8CA60CF6}" type="pres">
      <dgm:prSet presAssocID="{4AE398B9-B8A3-46E9-8CAA-E9CDF6183A87}" presName="sibTrans" presStyleCnt="0"/>
      <dgm:spPr/>
    </dgm:pt>
    <dgm:pt modelId="{D0940429-4568-4C7F-B6FB-5A4030602434}" type="pres">
      <dgm:prSet presAssocID="{0EECA7C8-1A2D-4924-A89F-F02023722EAE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682C6-FCFD-4E22-9C08-80565C1A5C09}" type="pres">
      <dgm:prSet presAssocID="{F862AD33-FC20-461B-A468-9EB001FD2ADE}" presName="sibTrans" presStyleCnt="0"/>
      <dgm:spPr/>
    </dgm:pt>
    <dgm:pt modelId="{BB515949-40E6-4FDE-8E49-07D84835F826}" type="pres">
      <dgm:prSet presAssocID="{E13A6903-8EFA-4E05-89B2-AD2E2DC5745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E406E-8D6A-40FC-A3CD-9D543A830404}" type="pres">
      <dgm:prSet presAssocID="{F163412A-53D3-4524-8EF9-9D06C7B03192}" presName="sibTrans" presStyleCnt="0"/>
      <dgm:spPr/>
    </dgm:pt>
    <dgm:pt modelId="{9887688D-4C25-4BCA-9CE3-8C07C15748A8}" type="pres">
      <dgm:prSet presAssocID="{4634BCCE-2D62-4012-9EF2-3AFB9CD8FB8B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056F95-87B7-4C0E-9C62-F51E85C9077E}" type="pres">
      <dgm:prSet presAssocID="{40400142-D95B-41D6-8F24-24A586A03E1F}" presName="sibTrans" presStyleCnt="0"/>
      <dgm:spPr/>
    </dgm:pt>
    <dgm:pt modelId="{9AB35069-78AD-4179-AFF3-3B1A0D26D79D}" type="pres">
      <dgm:prSet presAssocID="{9852C34E-3DA4-48B2-BE10-63ECFCECD354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D62214-5FAF-4610-A022-240BA024DF59}" type="pres">
      <dgm:prSet presAssocID="{E8339097-4102-4B4B-B852-3EEE1E5319B5}" presName="sibTrans" presStyleCnt="0"/>
      <dgm:spPr/>
    </dgm:pt>
    <dgm:pt modelId="{C7359280-7453-4B10-9EE7-DBA6A3469BFA}" type="pres">
      <dgm:prSet presAssocID="{79BC864B-2BAF-4412-BF4A-A408B99F7110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4FF8AB-BED6-4D33-AEAA-449B56E4D366}" type="pres">
      <dgm:prSet presAssocID="{51A1C23D-3E2D-4403-98F1-D49A363DB0BF}" presName="sibTrans" presStyleCnt="0"/>
      <dgm:spPr/>
    </dgm:pt>
    <dgm:pt modelId="{242EB758-3751-4E89-94E0-B74C186CE331}" type="pres">
      <dgm:prSet presAssocID="{3A4B1FC5-DC8E-4565-AA57-B60E89AACE2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6C1468-5F86-4CC8-8C56-09B0B5334603}" type="presOf" srcId="{79BC864B-2BAF-4412-BF4A-A408B99F7110}" destId="{C7359280-7453-4B10-9EE7-DBA6A3469BFA}" srcOrd="0" destOrd="0" presId="urn:microsoft.com/office/officeart/2005/8/layout/default#1"/>
    <dgm:cxn modelId="{766619A9-134A-4222-BCB1-14819CE23580}" srcId="{89B1E58E-7EF1-46D1-A365-265E5954AACE}" destId="{3A4B1FC5-DC8E-4565-AA57-B60E89AACE24}" srcOrd="8" destOrd="0" parTransId="{48BD0CB5-9B99-48E6-A7A1-5105733C71EF}" sibTransId="{44A59158-A666-42CE-87B1-3E44A5132618}"/>
    <dgm:cxn modelId="{9EB68D7F-6989-449E-B46D-CB87134A3C03}" type="presOf" srcId="{3A426946-9D11-41B5-9B81-045A3F947CAF}" destId="{D1CC6419-B700-4E4F-A37E-D46E9D0EEA8D}" srcOrd="0" destOrd="0" presId="urn:microsoft.com/office/officeart/2005/8/layout/default#1"/>
    <dgm:cxn modelId="{CECA5CC0-3027-4BEE-A144-8A336979F0A8}" srcId="{89B1E58E-7EF1-46D1-A365-265E5954AACE}" destId="{4634BCCE-2D62-4012-9EF2-3AFB9CD8FB8B}" srcOrd="5" destOrd="0" parTransId="{B8CBE1E4-FF48-4E66-B8C8-8061BC6EDED7}" sibTransId="{40400142-D95B-41D6-8F24-24A586A03E1F}"/>
    <dgm:cxn modelId="{664C39FB-93A1-490F-B884-DC7222378C42}" srcId="{89B1E58E-7EF1-46D1-A365-265E5954AACE}" destId="{5AAAC52D-55DF-46BA-9CE5-51D708595664}" srcOrd="2" destOrd="0" parTransId="{EFA835A3-D5B3-4BC3-A78F-39657B77F206}" sibTransId="{4AE398B9-B8A3-46E9-8CAA-E9CDF6183A87}"/>
    <dgm:cxn modelId="{77883F71-5D9B-4EE2-B529-DE59BFEAA50F}" type="presOf" srcId="{3A4B1FC5-DC8E-4565-AA57-B60E89AACE24}" destId="{242EB758-3751-4E89-94E0-B74C186CE331}" srcOrd="0" destOrd="0" presId="urn:microsoft.com/office/officeart/2005/8/layout/default#1"/>
    <dgm:cxn modelId="{BBDBD8B7-8DAC-4C40-A597-A429CD8BB376}" type="presOf" srcId="{E13A6903-8EFA-4E05-89B2-AD2E2DC5745D}" destId="{BB515949-40E6-4FDE-8E49-07D84835F826}" srcOrd="0" destOrd="0" presId="urn:microsoft.com/office/officeart/2005/8/layout/default#1"/>
    <dgm:cxn modelId="{6E375B29-8434-4FFB-92BD-6A69FFE42E29}" type="presOf" srcId="{4634BCCE-2D62-4012-9EF2-3AFB9CD8FB8B}" destId="{9887688D-4C25-4BCA-9CE3-8C07C15748A8}" srcOrd="0" destOrd="0" presId="urn:microsoft.com/office/officeart/2005/8/layout/default#1"/>
    <dgm:cxn modelId="{7118871E-2A22-4569-8F4E-F5FDC89858AB}" srcId="{89B1E58E-7EF1-46D1-A365-265E5954AACE}" destId="{E13A6903-8EFA-4E05-89B2-AD2E2DC5745D}" srcOrd="4" destOrd="0" parTransId="{32346985-4CA5-4EFC-84F7-2E18D8C6F799}" sibTransId="{F163412A-53D3-4524-8EF9-9D06C7B03192}"/>
    <dgm:cxn modelId="{3F2A35DC-CA00-4E99-9638-7DFF7412A6C8}" srcId="{89B1E58E-7EF1-46D1-A365-265E5954AACE}" destId="{79BC864B-2BAF-4412-BF4A-A408B99F7110}" srcOrd="7" destOrd="0" parTransId="{192A675C-F45C-42C0-9896-7FF43096D373}" sibTransId="{51A1C23D-3E2D-4403-98F1-D49A363DB0BF}"/>
    <dgm:cxn modelId="{68860427-8E1F-4A06-89DA-568303FBDA3B}" srcId="{89B1E58E-7EF1-46D1-A365-265E5954AACE}" destId="{3A426946-9D11-41B5-9B81-045A3F947CAF}" srcOrd="1" destOrd="0" parTransId="{BAD21F0F-B7EC-426D-94A4-EE93DAF54E27}" sibTransId="{0A638366-1ADD-48B6-B5B1-E13EFD443FB6}"/>
    <dgm:cxn modelId="{9F5E5938-EDE7-4BF4-8A57-D80721372757}" type="presOf" srcId="{0EECA7C8-1A2D-4924-A89F-F02023722EAE}" destId="{D0940429-4568-4C7F-B6FB-5A4030602434}" srcOrd="0" destOrd="0" presId="urn:microsoft.com/office/officeart/2005/8/layout/default#1"/>
    <dgm:cxn modelId="{1E978AF1-8562-477B-AAA9-A8A412EEDE32}" type="presOf" srcId="{5AAAC52D-55DF-46BA-9CE5-51D708595664}" destId="{C6355D6F-5511-4FF7-99CC-55D748C98477}" srcOrd="0" destOrd="0" presId="urn:microsoft.com/office/officeart/2005/8/layout/default#1"/>
    <dgm:cxn modelId="{16F77715-E1C0-4D4C-8778-60A1DB74FDFD}" srcId="{89B1E58E-7EF1-46D1-A365-265E5954AACE}" destId="{9852C34E-3DA4-48B2-BE10-63ECFCECD354}" srcOrd="6" destOrd="0" parTransId="{865D47B1-8D96-4A17-8E70-12DC0D7EC422}" sibTransId="{E8339097-4102-4B4B-B852-3EEE1E5319B5}"/>
    <dgm:cxn modelId="{50AB108A-FD21-4DC6-9662-A4DF084E489D}" type="presOf" srcId="{89B1E58E-7EF1-46D1-A365-265E5954AACE}" destId="{F3E5EDF5-0EE1-42BA-B00F-DCCB6A938039}" srcOrd="0" destOrd="0" presId="urn:microsoft.com/office/officeart/2005/8/layout/default#1"/>
    <dgm:cxn modelId="{AA86AA57-7172-43DC-ACCA-10AED7DCDBA3}" type="presOf" srcId="{9852C34E-3DA4-48B2-BE10-63ECFCECD354}" destId="{9AB35069-78AD-4179-AFF3-3B1A0D26D79D}" srcOrd="0" destOrd="0" presId="urn:microsoft.com/office/officeart/2005/8/layout/default#1"/>
    <dgm:cxn modelId="{5A275338-9B2C-45A7-9AA6-EA29AB2E3977}" srcId="{89B1E58E-7EF1-46D1-A365-265E5954AACE}" destId="{6ADBE226-70AA-48B2-B7A1-3A2E54180C79}" srcOrd="0" destOrd="0" parTransId="{F0BED165-9DF6-4DDB-8ED1-DE35229F4674}" sibTransId="{12D2CF9A-E862-48D5-9CD3-1E9F1309AB61}"/>
    <dgm:cxn modelId="{B29A14CB-716C-46E6-9736-E389BAC68A0B}" srcId="{89B1E58E-7EF1-46D1-A365-265E5954AACE}" destId="{0EECA7C8-1A2D-4924-A89F-F02023722EAE}" srcOrd="3" destOrd="0" parTransId="{C60278BC-5D8A-401B-B782-E3FB6DE5DD88}" sibTransId="{F862AD33-FC20-461B-A468-9EB001FD2ADE}"/>
    <dgm:cxn modelId="{6411D09A-1DC5-4338-B0FF-CE57A826037F}" type="presOf" srcId="{6ADBE226-70AA-48B2-B7A1-3A2E54180C79}" destId="{D3B61548-76BF-40BA-84C2-AF8B9408EFA7}" srcOrd="0" destOrd="0" presId="urn:microsoft.com/office/officeart/2005/8/layout/default#1"/>
    <dgm:cxn modelId="{92B37026-3EB3-4D7A-AF8D-900C05540C1D}" type="presParOf" srcId="{F3E5EDF5-0EE1-42BA-B00F-DCCB6A938039}" destId="{D3B61548-76BF-40BA-84C2-AF8B9408EFA7}" srcOrd="0" destOrd="0" presId="urn:microsoft.com/office/officeart/2005/8/layout/default#1"/>
    <dgm:cxn modelId="{678AD7DF-066C-441A-9ACF-4BB4E0659852}" type="presParOf" srcId="{F3E5EDF5-0EE1-42BA-B00F-DCCB6A938039}" destId="{15AAABC9-FD1A-475E-ABFD-390644794F7E}" srcOrd="1" destOrd="0" presId="urn:microsoft.com/office/officeart/2005/8/layout/default#1"/>
    <dgm:cxn modelId="{44B08B22-A54E-4E9A-8998-70DAFCCF9C74}" type="presParOf" srcId="{F3E5EDF5-0EE1-42BA-B00F-DCCB6A938039}" destId="{D1CC6419-B700-4E4F-A37E-D46E9D0EEA8D}" srcOrd="2" destOrd="0" presId="urn:microsoft.com/office/officeart/2005/8/layout/default#1"/>
    <dgm:cxn modelId="{C66CFEAD-A154-473B-8F9E-335F13A77A88}" type="presParOf" srcId="{F3E5EDF5-0EE1-42BA-B00F-DCCB6A938039}" destId="{61CDDA20-0EDF-41DB-9431-B55407441177}" srcOrd="3" destOrd="0" presId="urn:microsoft.com/office/officeart/2005/8/layout/default#1"/>
    <dgm:cxn modelId="{DF7384CF-6C2B-4A89-8A54-BBB9DBAED845}" type="presParOf" srcId="{F3E5EDF5-0EE1-42BA-B00F-DCCB6A938039}" destId="{C6355D6F-5511-4FF7-99CC-55D748C98477}" srcOrd="4" destOrd="0" presId="urn:microsoft.com/office/officeart/2005/8/layout/default#1"/>
    <dgm:cxn modelId="{544786A1-6191-4686-ADB7-50E21495C653}" type="presParOf" srcId="{F3E5EDF5-0EE1-42BA-B00F-DCCB6A938039}" destId="{B43E6999-07DB-45DD-BB50-24CF8CA60CF6}" srcOrd="5" destOrd="0" presId="urn:microsoft.com/office/officeart/2005/8/layout/default#1"/>
    <dgm:cxn modelId="{1E2E42A0-8DF3-479B-92B8-0C4C3C33D9BE}" type="presParOf" srcId="{F3E5EDF5-0EE1-42BA-B00F-DCCB6A938039}" destId="{D0940429-4568-4C7F-B6FB-5A4030602434}" srcOrd="6" destOrd="0" presId="urn:microsoft.com/office/officeart/2005/8/layout/default#1"/>
    <dgm:cxn modelId="{9EE34DEE-8DA4-48FB-8AB6-339175A493E8}" type="presParOf" srcId="{F3E5EDF5-0EE1-42BA-B00F-DCCB6A938039}" destId="{0FE682C6-FCFD-4E22-9C08-80565C1A5C09}" srcOrd="7" destOrd="0" presId="urn:microsoft.com/office/officeart/2005/8/layout/default#1"/>
    <dgm:cxn modelId="{6E65681E-2F7B-4D0C-AC76-F76FAEE9ED5B}" type="presParOf" srcId="{F3E5EDF5-0EE1-42BA-B00F-DCCB6A938039}" destId="{BB515949-40E6-4FDE-8E49-07D84835F826}" srcOrd="8" destOrd="0" presId="urn:microsoft.com/office/officeart/2005/8/layout/default#1"/>
    <dgm:cxn modelId="{AB11B1FB-1BB0-4FF1-9C1F-A242B17D2413}" type="presParOf" srcId="{F3E5EDF5-0EE1-42BA-B00F-DCCB6A938039}" destId="{76DE406E-8D6A-40FC-A3CD-9D543A830404}" srcOrd="9" destOrd="0" presId="urn:microsoft.com/office/officeart/2005/8/layout/default#1"/>
    <dgm:cxn modelId="{8A9C6E0D-5228-4C50-A639-1C8EA949835C}" type="presParOf" srcId="{F3E5EDF5-0EE1-42BA-B00F-DCCB6A938039}" destId="{9887688D-4C25-4BCA-9CE3-8C07C15748A8}" srcOrd="10" destOrd="0" presId="urn:microsoft.com/office/officeart/2005/8/layout/default#1"/>
    <dgm:cxn modelId="{BF19CDB2-BC5B-4F82-AC18-AF660C03CEB7}" type="presParOf" srcId="{F3E5EDF5-0EE1-42BA-B00F-DCCB6A938039}" destId="{CD056F95-87B7-4C0E-9C62-F51E85C9077E}" srcOrd="11" destOrd="0" presId="urn:microsoft.com/office/officeart/2005/8/layout/default#1"/>
    <dgm:cxn modelId="{C4352464-AE36-4423-9A17-0D75640F1980}" type="presParOf" srcId="{F3E5EDF5-0EE1-42BA-B00F-DCCB6A938039}" destId="{9AB35069-78AD-4179-AFF3-3B1A0D26D79D}" srcOrd="12" destOrd="0" presId="urn:microsoft.com/office/officeart/2005/8/layout/default#1"/>
    <dgm:cxn modelId="{225CE35F-501D-471B-AA41-10A3787596B6}" type="presParOf" srcId="{F3E5EDF5-0EE1-42BA-B00F-DCCB6A938039}" destId="{5FD62214-5FAF-4610-A022-240BA024DF59}" srcOrd="13" destOrd="0" presId="urn:microsoft.com/office/officeart/2005/8/layout/default#1"/>
    <dgm:cxn modelId="{A7D05757-671F-4A62-9F6C-268803533662}" type="presParOf" srcId="{F3E5EDF5-0EE1-42BA-B00F-DCCB6A938039}" destId="{C7359280-7453-4B10-9EE7-DBA6A3469BFA}" srcOrd="14" destOrd="0" presId="urn:microsoft.com/office/officeart/2005/8/layout/default#1"/>
    <dgm:cxn modelId="{BFEC9BD3-DEE0-46E0-8130-2603E2D61BD6}" type="presParOf" srcId="{F3E5EDF5-0EE1-42BA-B00F-DCCB6A938039}" destId="{854FF8AB-BED6-4D33-AEAA-449B56E4D366}" srcOrd="15" destOrd="0" presId="urn:microsoft.com/office/officeart/2005/8/layout/default#1"/>
    <dgm:cxn modelId="{09C3D6D3-BB20-4BC3-AE7D-1AC2EC7DF45D}" type="presParOf" srcId="{F3E5EDF5-0EE1-42BA-B00F-DCCB6A938039}" destId="{242EB758-3751-4E89-94E0-B74C186CE331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901B4-DF10-4923-8A15-CF65A6BC0415}">
      <dsp:nvSpPr>
        <dsp:cNvPr id="0" name=""/>
        <dsp:cNvSpPr/>
      </dsp:nvSpPr>
      <dsp:spPr>
        <a:xfrm>
          <a:off x="76349" y="1201"/>
          <a:ext cx="1648934" cy="989360"/>
        </a:xfrm>
        <a:prstGeom prst="rect">
          <a:avLst/>
        </a:prstGeom>
        <a:gradFill rotWithShape="0">
          <a:gsLst>
            <a:gs pos="25000">
              <a:schemeClr val="tx1">
                <a:lumMod val="50000"/>
                <a:lumOff val="50000"/>
              </a:schemeClr>
            </a:gs>
            <a:gs pos="100000">
              <a:schemeClr val="tx1">
                <a:alpha val="67000"/>
              </a:schemeClr>
            </a:gs>
            <a:gs pos="100000">
              <a:srgbClr val="5C0000"/>
            </a:gs>
          </a:gsLst>
          <a:path path="rect">
            <a:fillToRect l="100000" t="100000"/>
          </a:path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Для приготовления пищи</a:t>
          </a:r>
          <a:endParaRPr lang="ru-RU" sz="1600" b="1" kern="1200" dirty="0"/>
        </a:p>
      </dsp:txBody>
      <dsp:txXfrm>
        <a:off x="76349" y="1201"/>
        <a:ext cx="1648934" cy="989360"/>
      </dsp:txXfrm>
    </dsp:sp>
    <dsp:sp modelId="{AB26AAE6-64E8-4DDF-9157-C4976C772A81}">
      <dsp:nvSpPr>
        <dsp:cNvPr id="0" name=""/>
        <dsp:cNvSpPr/>
      </dsp:nvSpPr>
      <dsp:spPr>
        <a:xfrm>
          <a:off x="1890176" y="1201"/>
          <a:ext cx="1648934" cy="989360"/>
        </a:xfrm>
        <a:prstGeom prst="rect">
          <a:avLst/>
        </a:prstGeom>
        <a:gradFill rotWithShape="0">
          <a:gsLst>
            <a:gs pos="25000">
              <a:schemeClr val="tx1">
                <a:lumMod val="50000"/>
                <a:lumOff val="50000"/>
              </a:schemeClr>
            </a:gs>
            <a:gs pos="100000">
              <a:schemeClr val="tx1">
                <a:alpha val="67000"/>
              </a:schemeClr>
            </a:gs>
            <a:gs pos="100000">
              <a:srgbClr val="5C0000"/>
            </a:gs>
          </a:gsLst>
          <a:path path="rect">
            <a:fillToRect l="100000" t="100000"/>
          </a:path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Для дома</a:t>
          </a:r>
          <a:endParaRPr lang="ru-RU" sz="1600" b="1" kern="1200" dirty="0"/>
        </a:p>
      </dsp:txBody>
      <dsp:txXfrm>
        <a:off x="1890176" y="1201"/>
        <a:ext cx="1648934" cy="989360"/>
      </dsp:txXfrm>
    </dsp:sp>
    <dsp:sp modelId="{BE3C9821-DC0F-4287-B6A0-AE405DD7D016}">
      <dsp:nvSpPr>
        <dsp:cNvPr id="0" name=""/>
        <dsp:cNvSpPr/>
      </dsp:nvSpPr>
      <dsp:spPr>
        <a:xfrm>
          <a:off x="3704004" y="1201"/>
          <a:ext cx="1648934" cy="989360"/>
        </a:xfrm>
        <a:prstGeom prst="rect">
          <a:avLst/>
        </a:prstGeom>
        <a:gradFill rotWithShape="0">
          <a:gsLst>
            <a:gs pos="25000">
              <a:schemeClr val="tx1">
                <a:lumMod val="50000"/>
                <a:lumOff val="50000"/>
              </a:schemeClr>
            </a:gs>
            <a:gs pos="100000">
              <a:schemeClr val="tx1">
                <a:alpha val="67000"/>
              </a:schemeClr>
            </a:gs>
            <a:gs pos="100000">
              <a:srgbClr val="5C0000"/>
            </a:gs>
          </a:gsLst>
          <a:path path="rect">
            <a:fillToRect l="100000" t="100000"/>
          </a:path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Для работы</a:t>
          </a:r>
          <a:endParaRPr lang="ru-RU" sz="1600" b="1" kern="1200" dirty="0"/>
        </a:p>
      </dsp:txBody>
      <dsp:txXfrm>
        <a:off x="3704004" y="1201"/>
        <a:ext cx="1648934" cy="989360"/>
      </dsp:txXfrm>
    </dsp:sp>
    <dsp:sp modelId="{C7BBBDBE-F3F2-4F9F-9960-1287410D5521}">
      <dsp:nvSpPr>
        <dsp:cNvPr id="0" name=""/>
        <dsp:cNvSpPr/>
      </dsp:nvSpPr>
      <dsp:spPr>
        <a:xfrm>
          <a:off x="76349" y="1155455"/>
          <a:ext cx="1648934" cy="989360"/>
        </a:xfrm>
        <a:prstGeom prst="rect">
          <a:avLst/>
        </a:prstGeom>
        <a:gradFill rotWithShape="0">
          <a:gsLst>
            <a:gs pos="25000">
              <a:schemeClr val="tx1">
                <a:lumMod val="50000"/>
                <a:lumOff val="50000"/>
              </a:schemeClr>
            </a:gs>
            <a:gs pos="100000">
              <a:schemeClr val="tx1">
                <a:alpha val="67000"/>
              </a:schemeClr>
            </a:gs>
            <a:gs pos="100000">
              <a:srgbClr val="5C0000"/>
            </a:gs>
          </a:gsLst>
          <a:path path="rect">
            <a:fillToRect l="100000" t="100000"/>
          </a:path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 магазине</a:t>
          </a:r>
          <a:endParaRPr lang="ru-RU" sz="1600" b="1" kern="1200" dirty="0"/>
        </a:p>
      </dsp:txBody>
      <dsp:txXfrm>
        <a:off x="76349" y="1155455"/>
        <a:ext cx="1648934" cy="989360"/>
      </dsp:txXfrm>
    </dsp:sp>
    <dsp:sp modelId="{C938CCB0-A430-4F81-9E4B-F4518D4AE2D7}">
      <dsp:nvSpPr>
        <dsp:cNvPr id="0" name=""/>
        <dsp:cNvSpPr/>
      </dsp:nvSpPr>
      <dsp:spPr>
        <a:xfrm>
          <a:off x="1890176" y="1155455"/>
          <a:ext cx="1648934" cy="989360"/>
        </a:xfrm>
        <a:prstGeom prst="rect">
          <a:avLst/>
        </a:prstGeom>
        <a:gradFill rotWithShape="0">
          <a:gsLst>
            <a:gs pos="25000">
              <a:schemeClr val="tx1">
                <a:lumMod val="50000"/>
                <a:lumOff val="50000"/>
              </a:schemeClr>
            </a:gs>
            <a:gs pos="100000">
              <a:schemeClr val="tx1">
                <a:alpha val="67000"/>
              </a:schemeClr>
            </a:gs>
            <a:gs pos="100000">
              <a:srgbClr val="5C0000"/>
            </a:gs>
          </a:gsLst>
          <a:path path="rect">
            <a:fillToRect l="100000" t="100000"/>
          </a:path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Для ремонта</a:t>
          </a:r>
          <a:endParaRPr lang="ru-RU" sz="1600" b="1" kern="1200" dirty="0"/>
        </a:p>
      </dsp:txBody>
      <dsp:txXfrm>
        <a:off x="1890176" y="1155455"/>
        <a:ext cx="1648934" cy="989360"/>
      </dsp:txXfrm>
    </dsp:sp>
    <dsp:sp modelId="{FC3DB05E-F5AB-4B7C-93E6-3C1C8D6FA0AB}">
      <dsp:nvSpPr>
        <dsp:cNvPr id="0" name=""/>
        <dsp:cNvSpPr/>
      </dsp:nvSpPr>
      <dsp:spPr>
        <a:xfrm>
          <a:off x="3704004" y="1155455"/>
          <a:ext cx="1648934" cy="989360"/>
        </a:xfrm>
        <a:prstGeom prst="rect">
          <a:avLst/>
        </a:prstGeom>
        <a:gradFill rotWithShape="0">
          <a:gsLst>
            <a:gs pos="25000">
              <a:schemeClr val="tx1">
                <a:lumMod val="50000"/>
                <a:lumOff val="50000"/>
              </a:schemeClr>
            </a:gs>
            <a:gs pos="100000">
              <a:schemeClr val="tx1">
                <a:alpha val="67000"/>
              </a:schemeClr>
            </a:gs>
            <a:gs pos="100000">
              <a:srgbClr val="5C0000"/>
            </a:gs>
          </a:gsLst>
          <a:path path="rect">
            <a:fillToRect l="100000" t="100000"/>
          </a:path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Для проверки </a:t>
          </a:r>
          <a:r>
            <a:rPr lang="ru-RU" sz="1600" b="1" kern="1200" dirty="0" err="1" smtClean="0"/>
            <a:t>д</a:t>
          </a:r>
          <a:r>
            <a:rPr lang="ru-RU" sz="1600" b="1" kern="1200" dirty="0" smtClean="0"/>
            <a:t>/</a:t>
          </a:r>
          <a:r>
            <a:rPr lang="ru-RU" sz="1600" b="1" kern="1200" dirty="0" err="1" smtClean="0"/>
            <a:t>з</a:t>
          </a:r>
          <a:endParaRPr lang="ru-RU" sz="1600" b="1" kern="1200" dirty="0"/>
        </a:p>
      </dsp:txBody>
      <dsp:txXfrm>
        <a:off x="3704004" y="1155455"/>
        <a:ext cx="1648934" cy="989360"/>
      </dsp:txXfrm>
    </dsp:sp>
    <dsp:sp modelId="{7DA158E1-D0AB-4CF5-A54F-DA4A0E3E8CC1}">
      <dsp:nvSpPr>
        <dsp:cNvPr id="0" name=""/>
        <dsp:cNvSpPr/>
      </dsp:nvSpPr>
      <dsp:spPr>
        <a:xfrm>
          <a:off x="76349" y="2309709"/>
          <a:ext cx="1648934" cy="989360"/>
        </a:xfrm>
        <a:prstGeom prst="rect">
          <a:avLst/>
        </a:prstGeom>
        <a:gradFill rotWithShape="0">
          <a:gsLst>
            <a:gs pos="25000">
              <a:schemeClr val="tx1">
                <a:lumMod val="50000"/>
                <a:lumOff val="50000"/>
              </a:schemeClr>
            </a:gs>
            <a:gs pos="100000">
              <a:schemeClr val="tx1">
                <a:alpha val="67000"/>
              </a:schemeClr>
            </a:gs>
            <a:gs pos="100000">
              <a:srgbClr val="5C0000"/>
            </a:gs>
          </a:gsLst>
          <a:path path="rect">
            <a:fillToRect l="100000" t="100000"/>
          </a:path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 быту</a:t>
          </a:r>
          <a:endParaRPr lang="ru-RU" sz="1600" b="1" kern="1200" dirty="0"/>
        </a:p>
      </dsp:txBody>
      <dsp:txXfrm>
        <a:off x="76349" y="2309709"/>
        <a:ext cx="1648934" cy="989360"/>
      </dsp:txXfrm>
    </dsp:sp>
    <dsp:sp modelId="{4C67D4E0-B5F3-4700-A51A-1370FBF4C39A}">
      <dsp:nvSpPr>
        <dsp:cNvPr id="0" name=""/>
        <dsp:cNvSpPr/>
      </dsp:nvSpPr>
      <dsp:spPr>
        <a:xfrm>
          <a:off x="1890176" y="2309709"/>
          <a:ext cx="1648934" cy="989360"/>
        </a:xfrm>
        <a:prstGeom prst="rect">
          <a:avLst/>
        </a:prstGeom>
        <a:gradFill rotWithShape="0">
          <a:gsLst>
            <a:gs pos="25000">
              <a:schemeClr val="tx1">
                <a:lumMod val="50000"/>
                <a:lumOff val="50000"/>
              </a:schemeClr>
            </a:gs>
            <a:gs pos="100000">
              <a:schemeClr val="tx1">
                <a:alpha val="67000"/>
              </a:schemeClr>
            </a:gs>
            <a:gs pos="100000">
              <a:srgbClr val="5C0000"/>
            </a:gs>
          </a:gsLst>
          <a:path path="rect">
            <a:fillToRect l="100000" t="100000"/>
          </a:path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 хозяйстве</a:t>
          </a:r>
          <a:endParaRPr lang="ru-RU" sz="1600" b="1" kern="1200" dirty="0"/>
        </a:p>
      </dsp:txBody>
      <dsp:txXfrm>
        <a:off x="1890176" y="2309709"/>
        <a:ext cx="1648934" cy="989360"/>
      </dsp:txXfrm>
    </dsp:sp>
    <dsp:sp modelId="{E2B8D07B-29D2-4DF9-9411-BE772727D929}">
      <dsp:nvSpPr>
        <dsp:cNvPr id="0" name=""/>
        <dsp:cNvSpPr/>
      </dsp:nvSpPr>
      <dsp:spPr>
        <a:xfrm>
          <a:off x="3704004" y="2309709"/>
          <a:ext cx="1648934" cy="989360"/>
        </a:xfrm>
        <a:prstGeom prst="rect">
          <a:avLst/>
        </a:prstGeom>
        <a:gradFill rotWithShape="0">
          <a:gsLst>
            <a:gs pos="25000">
              <a:schemeClr val="tx1">
                <a:lumMod val="50000"/>
                <a:lumOff val="50000"/>
              </a:schemeClr>
            </a:gs>
            <a:gs pos="100000">
              <a:schemeClr val="tx1">
                <a:alpha val="67000"/>
              </a:schemeClr>
            </a:gs>
            <a:gs pos="100000">
              <a:srgbClr val="5C0000"/>
            </a:gs>
          </a:gsLst>
          <a:path path="rect">
            <a:fillToRect l="100000" t="100000"/>
          </a:path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Для оплаты коммунальных услуг</a:t>
          </a:r>
          <a:endParaRPr lang="ru-RU" sz="1600" b="1" kern="1200" dirty="0"/>
        </a:p>
      </dsp:txBody>
      <dsp:txXfrm>
        <a:off x="3704004" y="2309709"/>
        <a:ext cx="1648934" cy="989360"/>
      </dsp:txXfrm>
    </dsp:sp>
    <dsp:sp modelId="{F3431011-9E31-4884-9326-F85C124C61DB}">
      <dsp:nvSpPr>
        <dsp:cNvPr id="0" name=""/>
        <dsp:cNvSpPr/>
      </dsp:nvSpPr>
      <dsp:spPr>
        <a:xfrm>
          <a:off x="983263" y="3463963"/>
          <a:ext cx="1648934" cy="989360"/>
        </a:xfrm>
        <a:prstGeom prst="rect">
          <a:avLst/>
        </a:prstGeom>
        <a:gradFill rotWithShape="0">
          <a:gsLst>
            <a:gs pos="25000">
              <a:schemeClr val="tx1">
                <a:lumMod val="50000"/>
                <a:lumOff val="50000"/>
              </a:schemeClr>
            </a:gs>
            <a:gs pos="100000">
              <a:schemeClr val="tx1">
                <a:alpha val="67000"/>
              </a:schemeClr>
            </a:gs>
            <a:gs pos="100000">
              <a:srgbClr val="5C0000"/>
            </a:gs>
          </a:gsLst>
          <a:path path="rect">
            <a:fillToRect l="100000" t="100000"/>
          </a:path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При решении уроков с ребёнком</a:t>
          </a:r>
          <a:endParaRPr lang="ru-RU" sz="1600" b="1" kern="1200" dirty="0"/>
        </a:p>
      </dsp:txBody>
      <dsp:txXfrm>
        <a:off x="983263" y="3463963"/>
        <a:ext cx="1648934" cy="989360"/>
      </dsp:txXfrm>
    </dsp:sp>
    <dsp:sp modelId="{C6F4412B-094D-4062-A966-7948B5F7E13C}">
      <dsp:nvSpPr>
        <dsp:cNvPr id="0" name=""/>
        <dsp:cNvSpPr/>
      </dsp:nvSpPr>
      <dsp:spPr>
        <a:xfrm>
          <a:off x="2797090" y="3463963"/>
          <a:ext cx="1648934" cy="989360"/>
        </a:xfrm>
        <a:prstGeom prst="rect">
          <a:avLst/>
        </a:prstGeom>
        <a:gradFill rotWithShape="0">
          <a:gsLst>
            <a:gs pos="25000">
              <a:schemeClr val="tx1">
                <a:lumMod val="50000"/>
                <a:lumOff val="50000"/>
              </a:schemeClr>
            </a:gs>
            <a:gs pos="100000">
              <a:schemeClr val="tx1">
                <a:alpha val="67000"/>
              </a:schemeClr>
            </a:gs>
            <a:gs pos="100000">
              <a:srgbClr val="5C0000"/>
            </a:gs>
          </a:gsLst>
          <a:path path="rect">
            <a:fillToRect l="100000" t="100000"/>
          </a:path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 каком-либо математическом подсчете</a:t>
          </a:r>
          <a:endParaRPr lang="ru-RU" sz="1600" b="1" kern="1200" dirty="0"/>
        </a:p>
      </dsp:txBody>
      <dsp:txXfrm>
        <a:off x="2797090" y="3463963"/>
        <a:ext cx="1648934" cy="989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61548-76BF-40BA-84C2-AF8B9408EFA7}">
      <dsp:nvSpPr>
        <dsp:cNvPr id="0" name=""/>
        <dsp:cNvSpPr/>
      </dsp:nvSpPr>
      <dsp:spPr>
        <a:xfrm>
          <a:off x="0" y="450952"/>
          <a:ext cx="2120815" cy="127248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Таблица умножения </a:t>
          </a:r>
          <a:r>
            <a:rPr lang="ru-RU" sz="1200" kern="1200" dirty="0" smtClean="0"/>
            <a:t>— таблица Пифагора</a:t>
          </a:r>
          <a:endParaRPr lang="ru-RU" sz="1200" kern="1200" dirty="0"/>
        </a:p>
      </dsp:txBody>
      <dsp:txXfrm>
        <a:off x="0" y="450952"/>
        <a:ext cx="2120815" cy="1272489"/>
      </dsp:txXfrm>
    </dsp:sp>
    <dsp:sp modelId="{D1CC6419-B700-4E4F-A37E-D46E9D0EEA8D}">
      <dsp:nvSpPr>
        <dsp:cNvPr id="0" name=""/>
        <dsp:cNvSpPr/>
      </dsp:nvSpPr>
      <dsp:spPr>
        <a:xfrm>
          <a:off x="2332897" y="450952"/>
          <a:ext cx="2120815" cy="127248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Таблица производных </a:t>
          </a:r>
          <a:r>
            <a:rPr lang="ru-RU" sz="1200" kern="1200" dirty="0" smtClean="0"/>
            <a:t>— список математических формул для вычисления производных</a:t>
          </a:r>
          <a:endParaRPr lang="ru-RU" sz="1200" kern="1200" dirty="0"/>
        </a:p>
      </dsp:txBody>
      <dsp:txXfrm>
        <a:off x="2332897" y="450952"/>
        <a:ext cx="2120815" cy="1272489"/>
      </dsp:txXfrm>
    </dsp:sp>
    <dsp:sp modelId="{C6355D6F-5511-4FF7-99CC-55D748C98477}">
      <dsp:nvSpPr>
        <dsp:cNvPr id="0" name=""/>
        <dsp:cNvSpPr/>
      </dsp:nvSpPr>
      <dsp:spPr>
        <a:xfrm>
          <a:off x="4665794" y="450952"/>
          <a:ext cx="2120815" cy="127248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Таблица Менделеева </a:t>
          </a:r>
          <a:r>
            <a:rPr lang="ru-RU" sz="1200" kern="1200" dirty="0" smtClean="0"/>
            <a:t>— периодическая система элементов</a:t>
          </a:r>
          <a:endParaRPr lang="ru-RU" sz="1200" kern="1200" dirty="0"/>
        </a:p>
      </dsp:txBody>
      <dsp:txXfrm>
        <a:off x="4665794" y="450952"/>
        <a:ext cx="2120815" cy="1272489"/>
      </dsp:txXfrm>
    </dsp:sp>
    <dsp:sp modelId="{D0940429-4568-4C7F-B6FB-5A4030602434}">
      <dsp:nvSpPr>
        <dsp:cNvPr id="0" name=""/>
        <dsp:cNvSpPr/>
      </dsp:nvSpPr>
      <dsp:spPr>
        <a:xfrm>
          <a:off x="0" y="1935523"/>
          <a:ext cx="2120815" cy="127248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Хеш-таблица</a:t>
          </a:r>
          <a:r>
            <a:rPr lang="ru-RU" sz="1200" kern="1200" dirty="0" smtClean="0"/>
            <a:t> — структура данных, которая ассоциирует ключи со значениями</a:t>
          </a:r>
          <a:endParaRPr lang="ru-RU" sz="1200" kern="1200" dirty="0"/>
        </a:p>
      </dsp:txBody>
      <dsp:txXfrm>
        <a:off x="0" y="1935523"/>
        <a:ext cx="2120815" cy="1272489"/>
      </dsp:txXfrm>
    </dsp:sp>
    <dsp:sp modelId="{BB515949-40E6-4FDE-8E49-07D84835F826}">
      <dsp:nvSpPr>
        <dsp:cNvPr id="0" name=""/>
        <dsp:cNvSpPr/>
      </dsp:nvSpPr>
      <dsp:spPr>
        <a:xfrm>
          <a:off x="2332897" y="1935523"/>
          <a:ext cx="2120815" cy="127248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Каскадная таблица стилей </a:t>
          </a:r>
          <a:r>
            <a:rPr lang="ru-RU" sz="1200" kern="1200" dirty="0" smtClean="0"/>
            <a:t>— СЭЗ (англ. </a:t>
          </a:r>
          <a:r>
            <a:rPr lang="ru-RU" sz="1200" kern="1200" dirty="0" err="1" smtClean="0"/>
            <a:t>Cascading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Style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Sheers</a:t>
          </a:r>
          <a:r>
            <a:rPr lang="ru-RU" sz="1200" kern="1200" dirty="0" smtClean="0"/>
            <a:t>). </a:t>
          </a:r>
          <a:endParaRPr lang="ru-RU" sz="1200" kern="1200" dirty="0"/>
        </a:p>
      </dsp:txBody>
      <dsp:txXfrm>
        <a:off x="2332897" y="1935523"/>
        <a:ext cx="2120815" cy="1272489"/>
      </dsp:txXfrm>
    </dsp:sp>
    <dsp:sp modelId="{9887688D-4C25-4BCA-9CE3-8C07C15748A8}">
      <dsp:nvSpPr>
        <dsp:cNvPr id="0" name=""/>
        <dsp:cNvSpPr/>
      </dsp:nvSpPr>
      <dsp:spPr>
        <a:xfrm>
          <a:off x="4665794" y="1935523"/>
          <a:ext cx="2120815" cy="127248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Таблица маршрутизации </a:t>
          </a:r>
          <a:r>
            <a:rPr lang="ru-RU" sz="1200" kern="1200" dirty="0" smtClean="0"/>
            <a:t>- простейшая форма правил маршрутизации</a:t>
          </a:r>
          <a:endParaRPr lang="ru-RU" sz="1200" kern="1200" dirty="0"/>
        </a:p>
      </dsp:txBody>
      <dsp:txXfrm>
        <a:off x="4665794" y="1935523"/>
        <a:ext cx="2120815" cy="1272489"/>
      </dsp:txXfrm>
    </dsp:sp>
    <dsp:sp modelId="{9AB35069-78AD-4179-AFF3-3B1A0D26D79D}">
      <dsp:nvSpPr>
        <dsp:cNvPr id="0" name=""/>
        <dsp:cNvSpPr/>
      </dsp:nvSpPr>
      <dsp:spPr>
        <a:xfrm>
          <a:off x="0" y="3420094"/>
          <a:ext cx="2120815" cy="127248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Симплекс-таблица </a:t>
          </a:r>
          <a:r>
            <a:rPr lang="ru-RU" sz="1200" kern="1200" dirty="0" smtClean="0"/>
            <a:t>- таблица для решения задачи линейной оптимизации симплекс-методом. </a:t>
          </a:r>
          <a:endParaRPr lang="ru-RU" sz="1200" kern="1200" dirty="0"/>
        </a:p>
      </dsp:txBody>
      <dsp:txXfrm>
        <a:off x="0" y="3420094"/>
        <a:ext cx="2120815" cy="1272489"/>
      </dsp:txXfrm>
    </dsp:sp>
    <dsp:sp modelId="{C7359280-7453-4B10-9EE7-DBA6A3469BFA}">
      <dsp:nvSpPr>
        <dsp:cNvPr id="0" name=""/>
        <dsp:cNvSpPr/>
      </dsp:nvSpPr>
      <dsp:spPr>
        <a:xfrm>
          <a:off x="2332897" y="3420094"/>
          <a:ext cx="2120815" cy="127248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Таблица в реляционных базах данных </a:t>
          </a:r>
          <a:r>
            <a:rPr lang="ru-RU" sz="1200" kern="1200" dirty="0" smtClean="0"/>
            <a:t>- структура данных, хранящая набор однотипных записей. </a:t>
          </a:r>
          <a:endParaRPr lang="ru-RU" sz="1200" kern="1200" dirty="0"/>
        </a:p>
      </dsp:txBody>
      <dsp:txXfrm>
        <a:off x="2332897" y="3420094"/>
        <a:ext cx="2120815" cy="1272489"/>
      </dsp:txXfrm>
    </dsp:sp>
    <dsp:sp modelId="{242EB758-3751-4E89-94E0-B74C186CE331}">
      <dsp:nvSpPr>
        <dsp:cNvPr id="0" name=""/>
        <dsp:cNvSpPr/>
      </dsp:nvSpPr>
      <dsp:spPr>
        <a:xfrm>
          <a:off x="4665794" y="3420094"/>
          <a:ext cx="2120815" cy="127248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Электронная таблица </a:t>
          </a:r>
          <a:r>
            <a:rPr lang="ru-RU" sz="1200" kern="1200" dirty="0" smtClean="0"/>
            <a:t>- организация данных и формул для обработки табличным процессором; часто сам табличный процессор называют электронной таблицей</a:t>
          </a:r>
          <a:endParaRPr lang="ru-RU" sz="1200" kern="1200" dirty="0"/>
        </a:p>
      </dsp:txBody>
      <dsp:txXfrm>
        <a:off x="4665794" y="3420094"/>
        <a:ext cx="2120815" cy="1272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738A3-C598-41C9-A075-BDA2A888EB75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7221C-174C-490D-9816-76419E5D6B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5813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7221C-174C-490D-9816-76419E5D6BE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4174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4602-D5F4-49A9-B2D6-7257093D6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1A6B-3820-4599-9704-0D2715CADC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EB51F-9CEE-4FBB-B567-BD63FC5EE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1740-8CDC-4867-8425-229ECB103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30A46-E915-4077-993C-AF954D853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90C2-07CF-4739-938C-27AD13F0F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622B-855E-45FB-90AC-0BEDFAD0CE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0E97-DDAE-477A-B09B-058A2535C8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B4F9-6066-4A8C-9385-E0EBB14AE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8CF1-A389-43DF-A117-8229A826A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4AC7-ED41-4619-A62B-A19F7B197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62D125"/>
            </a:gs>
            <a:gs pos="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E4602-D5F4-49A9-B2D6-7257093D6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E:\PROEKT%20R%20(2).pptx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file:///E:\PROEKT%20R%20(2).ppt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file:///E:\PROEKT%20R%20(2).pptx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hyperlink" Target="file:///E:\PROEKT%20R%20(2).pptx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E:\PROEKT%20R%20(2).pptx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E:\PROEKT%20R%20(2).pptx" TargetMode="Externa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file:///E:\PROEKT%20R%20(2).pptx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E:\PROEKT%20R%20(2).pptx" TargetMode="External"/><Relationship Id="rId5" Type="http://schemas.openxmlformats.org/officeDocument/2006/relationships/image" Target="../media/image18.jpeg"/><Relationship Id="rId4" Type="http://schemas.openxmlformats.org/officeDocument/2006/relationships/hyperlink" Target="file:///J:\&#1090;&#1072;&#1073;&#1083;&#1080;&#1094;&#1072;%20&#1091;&#1084;&#1085;&#1086;&#1078;&#1077;&#1085;&#1080;&#1103;.pptx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file:///E:\PROEKT%20R%20(2).pptx" TargetMode="Externa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hyperlink" Target="file:///E:\PROEKT%20R%20(2).pptx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E:\PROEKT%20R%20(2).pptx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file:///E:\PROEKT%20R%20(2).pptx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file:///E:\PROEKT%20R%20(2).pptx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file:///E:\PROEKT%20R%20(2).pptx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file:///E:\PROEKT%20R%20(2).pptx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hyperlink" Target="file:///E:\PROEKT%20R%20(2).pptx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file:///E:\PROEKT%20R%20(2).pptx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file:///E:\PROEKT%20R%20(2).pptx" TargetMode="Externa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E:\PROEKT%20R%20(2).pptx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file:///E:\PROEKT%20R%20(2).pptx" TargetMode="Externa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file:///I:\PROEKT%20R.pptx" TargetMode="Externa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file:///E:\PROEKT%20R%20(2).pptx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E:\PROEKT%20R%20(2).pptx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E:\PROEKT%20R%20(2).pptx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file:///E:\PROEKT%20R%20(2).pptx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I:\PROEKT%20R.pptx" TargetMode="External"/><Relationship Id="rId2" Type="http://schemas.openxmlformats.org/officeDocument/2006/relationships/hyperlink" Target="file:///E:\PROEKT%20R%20(2).pptx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file:///E:\PROEKT%20R%20(2).pptx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file:///E:\PROEKT%20R%20(2).ppt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file:///E:\PROEKT%20R%20(2).pptx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file:///E:\PROEKT%20R%20(2).pptx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hyperlink" Target="file:///E:\PROEKT%20R%20(2).pptx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4000504"/>
            <a:ext cx="6915176" cy="2352676"/>
          </a:xfrm>
        </p:spPr>
        <p:txBody>
          <a:bodyPr>
            <a:normAutofit fontScale="85000" lnSpcReduction="20000"/>
          </a:bodyPr>
          <a:lstStyle/>
          <a:p>
            <a:pPr algn="r"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Работу выполнили:    </a:t>
            </a:r>
          </a:p>
          <a:p>
            <a:pPr algn="r">
              <a:defRPr/>
            </a:pPr>
            <a:r>
              <a:rPr lang="ru-RU" sz="18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Акимочкина Виктория </a:t>
            </a:r>
            <a:r>
              <a:rPr lang="ru-RU" sz="1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10А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-(решение задач из области математики, подбор и анализ теоретического материала);</a:t>
            </a:r>
          </a:p>
          <a:p>
            <a:pPr algn="r">
              <a:defRPr/>
            </a:pPr>
            <a:r>
              <a:rPr lang="ru-RU" sz="18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Васина Юлия </a:t>
            </a:r>
            <a:r>
              <a:rPr lang="ru-RU" sz="1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10А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-(решение задач из области информатики, работа с графикой, набор, редактирование);</a:t>
            </a:r>
          </a:p>
          <a:p>
            <a:pPr algn="r"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Руководители:</a:t>
            </a:r>
          </a:p>
          <a:p>
            <a:pPr algn="r"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Рязанова С.В. 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 учитель информатики (подбор задач, анализ первоисточников);</a:t>
            </a:r>
          </a:p>
          <a:p>
            <a:pPr algn="r"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Марухина Л.В.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учитель математики (подбор задач, анализ истории проблемы).</a:t>
            </a:r>
          </a:p>
          <a:p>
            <a:pPr algn="r">
              <a:defRPr/>
            </a:pPr>
            <a:endParaRPr lang="ru-RU" dirty="0" smtClean="0"/>
          </a:p>
          <a:p>
            <a:pPr algn="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1428736"/>
            <a:ext cx="9358378" cy="73866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Использование таблиц для систематизации знаний</a:t>
            </a:r>
            <a:endParaRPr lang="ru-RU" sz="2400" dirty="0"/>
          </a:p>
          <a:p>
            <a:endParaRPr lang="ru-RU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/>
            </a:gs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apitolinischer Pythagor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3272006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014016" y="188877"/>
            <a:ext cx="32861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Пифагор 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66555" y="928670"/>
            <a:ext cx="421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ln>
                  <a:solidFill>
                    <a:srgbClr val="002A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ок. 580 до н. э. — ок. 500 до н. э.</a:t>
            </a:r>
            <a:endParaRPr lang="ru-RU" sz="2000" dirty="0" smtClean="0">
              <a:ln>
                <a:solidFill>
                  <a:srgbClr val="002A00"/>
                </a:solidFill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58" y="1928802"/>
            <a:ext cx="4603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A00"/>
                </a:solidFill>
              </a:rPr>
              <a:t> Древнегреческий философ, мате-матик и мистик,  религиозно-философской школы пифагорей-цев.</a:t>
            </a:r>
            <a:endParaRPr lang="ru-RU" sz="2000" b="1" dirty="0">
              <a:solidFill>
                <a:srgbClr val="002A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3857628"/>
            <a:ext cx="5000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2A00"/>
                </a:solidFill>
                <a:latin typeface="Arial" pitchFamily="34" charset="0"/>
                <a:cs typeface="Arial" pitchFamily="34" charset="0"/>
              </a:rPr>
              <a:t>	Таблица умножения, она же таблица 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Пифагора</a:t>
            </a:r>
            <a:r>
              <a:rPr lang="ru-RU" b="1" i="1" dirty="0" smtClean="0">
                <a:solidFill>
                  <a:srgbClr val="002A00"/>
                </a:solidFill>
                <a:latin typeface="Arial" pitchFamily="34" charset="0"/>
                <a:cs typeface="Arial" pitchFamily="34" charset="0"/>
              </a:rPr>
              <a:t> — таблица, где строки и столбцы озаглавлены множителями, а в ячейках таблицы находится их произведение, используется для обучения школьников умножению.</a:t>
            </a:r>
          </a:p>
        </p:txBody>
      </p:sp>
      <p:sp>
        <p:nvSpPr>
          <p:cNvPr id="8" name="Управляющая кнопка: домой 7">
            <a:hlinkClick r:id="rId3" action="ppaction://hlinkpres?slideindex=4&amp;slidetitle=План:" highlightClick="1"/>
          </p:cNvPr>
          <p:cNvSpPr/>
          <p:nvPr/>
        </p:nvSpPr>
        <p:spPr>
          <a:xfrm>
            <a:off x="8748464" y="6495556"/>
            <a:ext cx="386569" cy="362444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40000"/>
                <a:lumOff val="60000"/>
              </a:schemeClr>
            </a:gs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1538" y="2071678"/>
            <a:ext cx="6572296" cy="43039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Впервые в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школьную программу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таблица умножения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была введена в Англии в конце Средних веков. Правда, это была таблица умножения до 12, которую, кстати, юные британцы проходят, и по сей день. А вот в Индии ученики до сих пор зубрят исходный вариант таблицы — до 20.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85728"/>
            <a:ext cx="807613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5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История создания </a:t>
            </a:r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таблицы умножения</a:t>
            </a:r>
          </a:p>
        </p:txBody>
      </p:sp>
      <p:sp>
        <p:nvSpPr>
          <p:cNvPr id="8" name="Управляющая кнопка: домой 7">
            <a:hlinkClick r:id="rId2" action="ppaction://hlinkpres?slideindex=4&amp;slidetitle=План:" highlightClick="1"/>
          </p:cNvPr>
          <p:cNvSpPr/>
          <p:nvPr/>
        </p:nvSpPr>
        <p:spPr>
          <a:xfrm>
            <a:off x="8748464" y="6495556"/>
            <a:ext cx="386569" cy="362444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74189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20000"/>
                <a:lumOff val="80000"/>
              </a:schemeClr>
            </a:gs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28662" y="428604"/>
            <a:ext cx="7467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История создания таблицы умножения</a:t>
            </a:r>
            <a:endParaRPr lang="ru-RU" b="1" dirty="0">
              <a:ln w="1778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7884" y="507207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85786" y="1785926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428596" y="1928802"/>
            <a:ext cx="8363272" cy="46413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A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Таблица умножения, она же таблица 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Пифагора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A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— таблица, где строки и столбцы озаглавлены множителями, а  в ячейках таблицы находится их произведение. Используется для обучения школьников умножению.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A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Составителем таблицы называют греческого математика Пифагора или, вернее, одного из его позднейших учеников, новопифагорейца Никомаха Геразского (I-II вв. н.э.).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 так давно при раскопках здания административных служб в городе Нара, древней столице Японии (VIII век), археологами была найдена деревянная табличка с фрагментом таблицы умножения. Самое интересное, что, судя по всему, ею пользовались вовсе не дети, а взрослые. Предполагается, что подобные таблицы были необходимы императорским чиновникам для того, чтобы легче освоить одно из основных арифметических действий.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Управляющая кнопка: домой 6">
            <a:hlinkClick r:id="rId2" action="ppaction://hlinkpres?slideindex=4&amp;slidetitle=План:" highlightClick="1"/>
          </p:cNvPr>
          <p:cNvSpPr/>
          <p:nvPr/>
        </p:nvSpPr>
        <p:spPr>
          <a:xfrm>
            <a:off x="8748464" y="6495556"/>
            <a:ext cx="386569" cy="362444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ir\Downloads\Новая папка\0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FFFF99"/>
          </a:solidFill>
        </p:spPr>
      </p:pic>
      <p:sp>
        <p:nvSpPr>
          <p:cNvPr id="7" name="Прямоугольник 6"/>
          <p:cNvSpPr/>
          <p:nvPr/>
        </p:nvSpPr>
        <p:spPr>
          <a:xfrm>
            <a:off x="500034" y="142852"/>
            <a:ext cx="5715024" cy="2086725"/>
          </a:xfrm>
          <a:prstGeom prst="rect">
            <a:avLst/>
          </a:prstGeom>
          <a:gradFill flip="none" rotWithShape="1">
            <a:gsLst>
              <a:gs pos="25000">
                <a:srgbClr val="D59593">
                  <a:alpha val="34000"/>
                </a:srgbClr>
              </a:gs>
              <a:gs pos="100000">
                <a:schemeClr val="tx2">
                  <a:lumMod val="50000"/>
                  <a:alpha val="64000"/>
                </a:schemeClr>
              </a:gs>
              <a:gs pos="100000">
                <a:srgbClr val="5C0000"/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Таблица (из лат. </a:t>
            </a:r>
            <a:r>
              <a:rPr lang="ru-RU" dirty="0" err="1" smtClean="0">
                <a:solidFill>
                  <a:schemeClr val="bg1"/>
                </a:solidFill>
              </a:rPr>
              <a:t>ta</a:t>
            </a:r>
            <a:r>
              <a:rPr lang="en-US" dirty="0" smtClean="0">
                <a:solidFill>
                  <a:schemeClr val="bg1"/>
                </a:solidFill>
              </a:rPr>
              <a:t>b</a:t>
            </a:r>
            <a:r>
              <a:rPr lang="ru-RU" dirty="0" err="1" smtClean="0">
                <a:solidFill>
                  <a:schemeClr val="bg1"/>
                </a:solidFill>
              </a:rPr>
              <a:t>ula</a:t>
            </a:r>
            <a:r>
              <a:rPr lang="ru-RU" dirty="0" smtClean="0">
                <a:solidFill>
                  <a:schemeClr val="bg1"/>
                </a:solidFill>
              </a:rPr>
              <a:t> — доска) — способ передачи содержания, заключающийся в организации структуры данных, в которой отдельные элементы помещены в ячейки, каждой из которых сопоставлена пара значений — номер строки и номер колонки. Таким образом, устанавливается смысловая связь между элементами, принадлежащими одному столбцу или одной строке</a:t>
            </a:r>
            <a:r>
              <a:rPr lang="ru-RU" dirty="0" smtClean="0"/>
              <a:t>. 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928662" y="2071678"/>
          <a:ext cx="678661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Управляющая кнопка: домой 5">
            <a:hlinkClick r:id="rId7" action="ppaction://hlinkpres?slideindex=4&amp;slidetitle=План:" highlightClick="1"/>
          </p:cNvPr>
          <p:cNvSpPr/>
          <p:nvPr/>
        </p:nvSpPr>
        <p:spPr>
          <a:xfrm>
            <a:off x="8748464" y="6495556"/>
            <a:ext cx="386569" cy="362444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ir\Downloads\Новая папка\08.jpg"/>
          <p:cNvPicPr>
            <a:picLocks noChangeAspect="1" noChangeArrowheads="1"/>
          </p:cNvPicPr>
          <p:nvPr/>
        </p:nvPicPr>
        <p:blipFill>
          <a:blip r:embed="rId2" cstate="print">
            <a:lum bright="-22000" contrast="11000"/>
          </a:blip>
          <a:srcRect/>
          <a:stretch>
            <a:fillRect/>
          </a:stretch>
        </p:blipFill>
        <p:spPr bwMode="auto">
          <a:xfrm>
            <a:off x="-311257" y="-357214"/>
            <a:ext cx="9455257" cy="721521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99592" y="-171400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Как пользоваться таблицей умножения</a:t>
            </a:r>
            <a:endParaRPr lang="ru-RU" sz="360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80528" y="3284984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1600" b="1" i="1" dirty="0" smtClean="0">
                <a:solidFill>
                  <a:srgbClr val="6C0000"/>
                </a:solidFill>
              </a:rPr>
              <a:t> в восьмеричной системе счисления  </a:t>
            </a:r>
            <a:r>
              <a:rPr lang="ru-RU" sz="2400" b="1" i="1" dirty="0" smtClean="0">
                <a:ln w="12700">
                  <a:solidFill>
                    <a:srgbClr val="6C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34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23528" y="4293096"/>
          <a:ext cx="4357052" cy="2411304"/>
        </p:xfrm>
        <a:graphic>
          <a:graphicData uri="http://schemas.openxmlformats.org/drawingml/2006/table">
            <a:tbl>
              <a:tblPr/>
              <a:tblGrid>
                <a:gridCol w="495509"/>
                <a:gridCol w="341729"/>
                <a:gridCol w="410076"/>
                <a:gridCol w="427162"/>
                <a:gridCol w="410076"/>
                <a:gridCol w="444249"/>
                <a:gridCol w="444249"/>
                <a:gridCol w="461334"/>
                <a:gridCol w="461334"/>
                <a:gridCol w="461334"/>
              </a:tblGrid>
              <a:tr h="12365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X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7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8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9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5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7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8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9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6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8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12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14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16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18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6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9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12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15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18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21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24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27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6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8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12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16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20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24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28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32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36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6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15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20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25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30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35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40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45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6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12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18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24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30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36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42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48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54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6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7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7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14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21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28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35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42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49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54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63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6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8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8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16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24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32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40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48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54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64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72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6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9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9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18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27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36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45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54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63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72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81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6444" marR="56444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214810" y="1000108"/>
            <a:ext cx="4248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Чтобы узнать результат произведения 4×7 по таблице умножения, нужно найти четвёрку в левом столбце и восьмёрку в верхней строке, провести от 4 горизонтальную линию и от 7 вертикальную. Клетка, на которой линии встречаются, является произведением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180528" y="3717032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b="1" i="1" dirty="0" smtClean="0">
                <a:solidFill>
                  <a:srgbClr val="6C0000"/>
                </a:solidFill>
              </a:rPr>
              <a:t> в десятичной системе счисления  </a:t>
            </a:r>
            <a:r>
              <a:rPr lang="ru-RU" sz="2400" b="1" i="1" dirty="0" smtClean="0">
                <a:ln w="12700">
                  <a:solidFill>
                    <a:srgbClr val="6C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28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07502" y="1196752"/>
          <a:ext cx="3456386" cy="1950720"/>
        </p:xfrm>
        <a:graphic>
          <a:graphicData uri="http://schemas.openxmlformats.org/drawingml/2006/table">
            <a:tbl>
              <a:tblPr/>
              <a:tblGrid>
                <a:gridCol w="496627"/>
                <a:gridCol w="346639"/>
                <a:gridCol w="413301"/>
                <a:gridCol w="429964"/>
                <a:gridCol w="413301"/>
                <a:gridCol w="446629"/>
                <a:gridCol w="446629"/>
                <a:gridCol w="463296"/>
              </a:tblGrid>
              <a:tr h="23102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X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10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12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14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16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11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14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17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22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25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10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14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20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24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30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34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12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17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24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31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36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43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14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22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30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36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44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52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16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25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34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43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52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Arial CYR"/>
                          <a:ea typeface="Times New Roman"/>
                        </a:rPr>
                        <a:t>61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Управляющая кнопка: домой 10">
            <a:hlinkClick r:id="rId3" action="ppaction://hlinkpres?slideindex=4&amp;slidetitle=План:" highlightClick="1"/>
          </p:cNvPr>
          <p:cNvSpPr/>
          <p:nvPr/>
        </p:nvSpPr>
        <p:spPr>
          <a:xfrm>
            <a:off x="8748464" y="6495556"/>
            <a:ext cx="386569" cy="362444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ir\Downloads\Новая папка\08.jpg"/>
          <p:cNvPicPr>
            <a:picLocks noChangeAspect="1" noChangeArrowheads="1"/>
          </p:cNvPicPr>
          <p:nvPr/>
        </p:nvPicPr>
        <p:blipFill>
          <a:blip r:embed="rId2" cstate="print">
            <a:lum bright="-22000" contrast="11000"/>
          </a:blip>
          <a:srcRect/>
          <a:stretch>
            <a:fillRect/>
          </a:stretch>
        </p:blipFill>
        <p:spPr bwMode="auto">
          <a:xfrm>
            <a:off x="-311257" y="-357214"/>
            <a:ext cx="9455257" cy="7215214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01208"/>
            <a:ext cx="2381250" cy="114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2878" y="5301208"/>
            <a:ext cx="2381250" cy="114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3528" y="142852"/>
            <a:ext cx="83632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905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Таблица умножения на 9  на пальцах</a:t>
            </a:r>
            <a:endParaRPr lang="ru-RU" b="1" dirty="0">
              <a:ln w="1905">
                <a:solidFill>
                  <a:schemeClr val="bg2">
                    <a:lumMod val="10000"/>
                  </a:schemeClr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-180528" y="1285860"/>
            <a:ext cx="7286644" cy="3714776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002A00"/>
                </a:solidFill>
              </a:rPr>
              <a:t>Умножение для числа 9 - 9·1, 9·2 ... 9·10 - легче выветривается из памяти и труднее пересчитывается вручную методом сложения, однако именно для числа 9 умножение легко воспроизводится "на пальцах". Растопырьте пальцы на обеих руках и поверните руки ладонями от себя. Мысленно присвойте пальцам последовательно числа от 1 до 10, начиная с мизинца левой руки и заканчивая мизинцем правой руки (это изображено на рисунке</a:t>
            </a:r>
            <a:r>
              <a:rPr lang="ru-RU" sz="1600" b="1" dirty="0" smtClean="0">
                <a:solidFill>
                  <a:srgbClr val="002A00"/>
                </a:solidFill>
              </a:rPr>
              <a:t>).</a:t>
            </a:r>
          </a:p>
          <a:p>
            <a:r>
              <a:rPr lang="ru-RU" sz="1600" b="1" dirty="0">
                <a:solidFill>
                  <a:srgbClr val="002A00"/>
                </a:solidFill>
              </a:rPr>
              <a:t>Допустим, хотим умножить 9 на 6. Загибаем палец с номером, равным числу, на которое мы будем умножать девятку. В нашем примере нужно загнуть палец с номером 6. Количество пальцев слева от загнутого пальца показывает нам количество десятков в ответе, количество пальцев справа - количество единиц. Слева у нас 5 пальцев не загнуто, справа - 4 пальца. Таким образом, 9·6=54. Ниже на рисунке детально показан весь принцип "вычисления".</a:t>
            </a:r>
          </a:p>
        </p:txBody>
      </p:sp>
      <p:sp>
        <p:nvSpPr>
          <p:cNvPr id="9" name="Управляющая кнопка: домой 8">
            <a:hlinkClick r:id="rId5" action="ppaction://hlinkpres?slideindex=4&amp;slidetitle=План:" highlightClick="1"/>
          </p:cNvPr>
          <p:cNvSpPr/>
          <p:nvPr/>
        </p:nvSpPr>
        <p:spPr>
          <a:xfrm>
            <a:off x="8748464" y="6495556"/>
            <a:ext cx="386569" cy="362444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100000">
              <a:schemeClr val="tx1">
                <a:lumMod val="75000"/>
                <a:lumOff val="25000"/>
              </a:schemeClr>
            </a:gs>
            <a:gs pos="0">
              <a:schemeClr val="bg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rad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28604"/>
            <a:ext cx="3316762" cy="46434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3857620" y="285728"/>
            <a:ext cx="4357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00194C"/>
                  </a:solidFill>
                </a:ln>
                <a:solidFill>
                  <a:srgbClr val="6C0000"/>
                </a:solidFill>
              </a:rPr>
              <a:t>Владимир Модестович Брадис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0562" y="1285860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003300"/>
                  </a:solidFill>
                </a:ln>
                <a:solidFill>
                  <a:srgbClr val="FF0000"/>
                </a:solidFill>
              </a:rPr>
              <a:t> (1890 - 1975)</a:t>
            </a:r>
            <a:endParaRPr lang="ru-RU" sz="2000" b="1" dirty="0">
              <a:ln>
                <a:solidFill>
                  <a:srgbClr val="0033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6182" y="1714488"/>
            <a:ext cx="47863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n>
                  <a:solidFill>
                    <a:srgbClr val="002A00"/>
                  </a:solidFill>
                </a:ln>
                <a:solidFill>
                  <a:srgbClr val="C00000"/>
                </a:solidFill>
              </a:rPr>
              <a:t>Советский математик-педагог, член-корреспондент АПН СССР (с 1955 года).</a:t>
            </a:r>
          </a:p>
          <a:p>
            <a:r>
              <a:rPr lang="ru-RU" sz="2200" b="1" dirty="0" smtClean="0">
                <a:ln>
                  <a:solidFill>
                    <a:srgbClr val="002A00"/>
                  </a:solidFill>
                </a:ln>
                <a:solidFill>
                  <a:srgbClr val="C00000"/>
                </a:solidFill>
              </a:rPr>
              <a:t>В 1921 году впервые вышли его «Таблицы четырёхзначных логарифмов и натуральных тригонометрических величин», позднее издававшиеся под названием «Четырёхзначные математические таблицы».</a:t>
            </a:r>
            <a:endParaRPr lang="ru-RU" sz="2200" b="1" dirty="0">
              <a:ln>
                <a:solidFill>
                  <a:srgbClr val="002A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9" name="Управляющая кнопка: домой 8">
            <a:hlinkClick r:id="rId3" action="ppaction://hlinkpres?slideindex=4&amp;slidetitle=План:" highlightClick="1"/>
          </p:cNvPr>
          <p:cNvSpPr/>
          <p:nvPr/>
        </p:nvSpPr>
        <p:spPr>
          <a:xfrm>
            <a:off x="8748464" y="6495556"/>
            <a:ext cx="386569" cy="362444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r\Downloads\Новая папка\2220192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130" y="-315416"/>
            <a:ext cx="9644130" cy="7648575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prstTxWarp prst="textDeflateBottom">
              <a:avLst/>
            </a:prstTxWarp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Таблица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Брадиса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42984"/>
            <a:ext cx="5186370" cy="5240343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n>
                  <a:solidFill>
                    <a:srgbClr val="001746"/>
                  </a:solidFill>
                </a:ln>
                <a:solidFill>
                  <a:srgbClr val="FF0000"/>
                </a:solidFill>
              </a:rPr>
              <a:t>Таблицы</a:t>
            </a:r>
            <a:r>
              <a:rPr lang="ru-RU" sz="2200" b="1" dirty="0" smtClean="0">
                <a:ln>
                  <a:solidFill>
                    <a:srgbClr val="001746"/>
                  </a:solidFill>
                </a:ln>
                <a:solidFill>
                  <a:srgbClr val="FF0000"/>
                </a:solidFill>
                <a:hlinkClick r:id="rId4" action="ppaction://hlinkpres?slideindex=8&amp;slidetitle=Владимир Модестович Брадис"/>
              </a:rPr>
              <a:t> </a:t>
            </a:r>
            <a:r>
              <a:rPr lang="ru-RU" sz="2200" b="1" dirty="0" smtClean="0">
                <a:ln>
                  <a:solidFill>
                    <a:srgbClr val="001746"/>
                  </a:solidFill>
                </a:ln>
                <a:solidFill>
                  <a:srgbClr val="FF0000"/>
                </a:solidFill>
              </a:rPr>
              <a:t>Брадиса. Нынешнее поколение даже и не слышало об этом. А ведь это был своего рода бестселлер, </a:t>
            </a:r>
            <a:r>
              <a:rPr lang="en-US" sz="2200" b="1" dirty="0" smtClean="0">
                <a:ln>
                  <a:solidFill>
                    <a:srgbClr val="001746"/>
                  </a:solidFill>
                </a:ln>
                <a:solidFill>
                  <a:srgbClr val="FF0000"/>
                </a:solidFill>
              </a:rPr>
              <a:t>«</a:t>
            </a:r>
            <a:r>
              <a:rPr lang="ru-RU" sz="2200" b="1" dirty="0" smtClean="0">
                <a:ln>
                  <a:solidFill>
                    <a:srgbClr val="001746"/>
                  </a:solidFill>
                </a:ln>
                <a:solidFill>
                  <a:srgbClr val="FF0000"/>
                </a:solidFill>
              </a:rPr>
              <a:t>Четырехзначные математические таблицы</a:t>
            </a:r>
            <a:r>
              <a:rPr lang="en-US" sz="2200" b="1" dirty="0" smtClean="0">
                <a:ln>
                  <a:solidFill>
                    <a:srgbClr val="001746"/>
                  </a:solidFill>
                </a:ln>
                <a:solidFill>
                  <a:srgbClr val="FF0000"/>
                </a:solidFill>
              </a:rPr>
              <a:t>» </a:t>
            </a:r>
            <a:r>
              <a:rPr lang="ru-RU" sz="2200" b="1" dirty="0" smtClean="0">
                <a:ln>
                  <a:solidFill>
                    <a:srgbClr val="001746"/>
                  </a:solidFill>
                </a:ln>
                <a:solidFill>
                  <a:srgbClr val="FF0000"/>
                </a:solidFill>
              </a:rPr>
              <a:t>переиздавались практически ежегодно и весьма немалыми тиражами. Представить себе советского инженера, да и просто инженера-конструктора тех времен, без кульмана, логарифмической линейки и этих самых </a:t>
            </a:r>
            <a:r>
              <a:rPr lang="en-US" sz="2200" b="1" dirty="0" smtClean="0">
                <a:ln>
                  <a:solidFill>
                    <a:srgbClr val="001746"/>
                  </a:solidFill>
                </a:ln>
                <a:solidFill>
                  <a:srgbClr val="FF0000"/>
                </a:solidFill>
              </a:rPr>
              <a:t>«</a:t>
            </a:r>
            <a:r>
              <a:rPr lang="ru-RU" sz="2200" b="1" dirty="0" smtClean="0">
                <a:ln>
                  <a:solidFill>
                    <a:srgbClr val="001746"/>
                  </a:solidFill>
                </a:ln>
                <a:solidFill>
                  <a:srgbClr val="FF0000"/>
                </a:solidFill>
              </a:rPr>
              <a:t>четырехзначных математических таблиц</a:t>
            </a:r>
            <a:r>
              <a:rPr lang="en-US" sz="2200" b="1" dirty="0" smtClean="0">
                <a:ln>
                  <a:solidFill>
                    <a:srgbClr val="001746"/>
                  </a:solidFill>
                </a:ln>
                <a:solidFill>
                  <a:srgbClr val="FF0000"/>
                </a:solidFill>
              </a:rPr>
              <a:t>» </a:t>
            </a:r>
            <a:r>
              <a:rPr lang="ru-RU" sz="2200" b="1" dirty="0" smtClean="0">
                <a:ln>
                  <a:solidFill>
                    <a:srgbClr val="001746"/>
                  </a:solidFill>
                </a:ln>
                <a:solidFill>
                  <a:srgbClr val="FF0000"/>
                </a:solidFill>
              </a:rPr>
              <a:t>В.М. Брадиса, практически – невозможно. Точно так же как того инженера сегодня невозможно представить без калькулятора.</a:t>
            </a:r>
          </a:p>
          <a:p>
            <a:endParaRPr lang="ru-RU" sz="2200" b="1" dirty="0">
              <a:ln>
                <a:solidFill>
                  <a:srgbClr val="001746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3076" name="Picture 4" descr="http://www.libex.ru/dimg/3f6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643050"/>
            <a:ext cx="2924175" cy="4572000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rId6" action="ppaction://hlinkpres?slideindex=4&amp;slidetitle=План:" highlightClick="1"/>
          </p:cNvPr>
          <p:cNvSpPr/>
          <p:nvPr/>
        </p:nvSpPr>
        <p:spPr>
          <a:xfrm>
            <a:off x="8748464" y="6495556"/>
            <a:ext cx="386569" cy="362444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ir\Downloads\Новая папка\екне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864278"/>
            <a:ext cx="6357950" cy="185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857232"/>
            <a:ext cx="478254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357422" y="142852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003300"/>
                  </a:solidFill>
                </a:ln>
                <a:solidFill>
                  <a:srgbClr val="008000"/>
                </a:solidFill>
              </a:rPr>
              <a:t>Пример таблицы с объяснением </a:t>
            </a:r>
          </a:p>
          <a:p>
            <a:pPr algn="ctr"/>
            <a:r>
              <a:rPr lang="ru-RU" sz="2000" b="1" dirty="0" smtClean="0">
                <a:ln>
                  <a:solidFill>
                    <a:srgbClr val="003300"/>
                  </a:solidFill>
                </a:ln>
                <a:solidFill>
                  <a:srgbClr val="008000"/>
                </a:solidFill>
              </a:rPr>
              <a:t>области применения</a:t>
            </a:r>
            <a:endParaRPr lang="ru-RU" sz="2000" b="1" dirty="0">
              <a:ln>
                <a:solidFill>
                  <a:srgbClr val="0033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8" name="Управляющая кнопка: домой 7">
            <a:hlinkClick r:id="rId5" action="ppaction://hlinkpres?slideindex=4&amp;slidetitle=План:" highlightClick="1"/>
          </p:cNvPr>
          <p:cNvSpPr/>
          <p:nvPr/>
        </p:nvSpPr>
        <p:spPr>
          <a:xfrm>
            <a:off x="8748464" y="6495556"/>
            <a:ext cx="386569" cy="362444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bg2"/>
            </a:gs>
            <a:gs pos="100000">
              <a:schemeClr val="accent1">
                <a:tint val="44500"/>
                <a:satMod val="160000"/>
              </a:schemeClr>
            </a:gs>
            <a:gs pos="100000">
              <a:srgbClr val="E1E8F6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5706" y="1700808"/>
            <a:ext cx="6699327" cy="5165678"/>
          </a:xfrm>
          <a:prstGeom prst="rect">
            <a:avLst/>
          </a:prstGeom>
        </p:spPr>
      </p:pic>
      <p:pic>
        <p:nvPicPr>
          <p:cNvPr id="4" name="Рисунок 3" descr="Сним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627" y="0"/>
            <a:ext cx="4362603" cy="2492896"/>
          </a:xfrm>
          <a:prstGeom prst="rect">
            <a:avLst/>
          </a:prstGeom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1" y="0"/>
            <a:ext cx="1868413" cy="2552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83924"/>
            <a:ext cx="2442333" cy="308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Управляющая кнопка: домой 7">
            <a:hlinkClick r:id="rId6" action="ppaction://hlinkpres?slideindex=4&amp;slidetitle=План:" highlightClick="1"/>
          </p:cNvPr>
          <p:cNvSpPr/>
          <p:nvPr/>
        </p:nvSpPr>
        <p:spPr>
          <a:xfrm>
            <a:off x="8748464" y="6495556"/>
            <a:ext cx="386569" cy="362444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2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1"/>
            <a:ext cx="7000924" cy="785818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исследования: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214422"/>
            <a:ext cx="7258056" cy="4071966"/>
          </a:xfrm>
        </p:spPr>
        <p:txBody>
          <a:bodyPr>
            <a:normAutofit fontScale="85000" lnSpcReduction="10000"/>
          </a:bodyPr>
          <a:lstStyle/>
          <a:p>
            <a:pPr marL="514350" indent="-514350" algn="l"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tx1"/>
                </a:solidFill>
              </a:rPr>
              <a:t>Изучение методов систематизации, структурирования информации на примере построения схем (таблиц);</a:t>
            </a: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tx1"/>
                </a:solidFill>
              </a:rPr>
              <a:t>Рассмотреть возможные варианты практического использования построенных схем (таблиц) для решения задач в разных предметных областях;</a:t>
            </a: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tx1"/>
                </a:solidFill>
              </a:rPr>
              <a:t>Исследовать возможности развития системы, построенной на основе структурированной информации.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0">
              <a:schemeClr val="bg1"/>
            </a:gs>
            <a:gs pos="5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32656"/>
            <a:ext cx="8496944" cy="6525344"/>
          </a:xfrm>
          <a:prstGeom prst="rect">
            <a:avLst/>
          </a:prstGeom>
        </p:spPr>
      </p:pic>
      <p:pic>
        <p:nvPicPr>
          <p:cNvPr id="3" name="Рисунок 2" descr="338px-Pierre_de_Ferma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14805" y="1859"/>
            <a:ext cx="1020227" cy="1410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правляющая кнопка: домой 5">
            <a:hlinkClick r:id="rId4" action="ppaction://hlinkpres?slideindex=4&amp;slidetitle=План:" highlightClick="1"/>
          </p:cNvPr>
          <p:cNvSpPr/>
          <p:nvPr/>
        </p:nvSpPr>
        <p:spPr>
          <a:xfrm>
            <a:off x="8748464" y="6495556"/>
            <a:ext cx="386569" cy="362444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0">
              <a:schemeClr val="accent5">
                <a:lumMod val="40000"/>
                <a:lumOff val="60000"/>
              </a:schemeClr>
            </a:gs>
            <a:gs pos="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ип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11960" cy="299695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0394" y="134375"/>
            <a:ext cx="1511353" cy="214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12260"/>
            <a:ext cx="3156468" cy="214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6241" y="2566521"/>
            <a:ext cx="5948792" cy="429147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475958" y="2540117"/>
            <a:ext cx="1557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1669-1739 </a:t>
            </a:r>
            <a:r>
              <a:rPr lang="ru-RU" dirty="0" err="1" smtClean="0"/>
              <a:t>г.г</a:t>
            </a:r>
            <a:endParaRPr lang="ru-RU" dirty="0"/>
          </a:p>
        </p:txBody>
      </p:sp>
      <p:sp>
        <p:nvSpPr>
          <p:cNvPr id="8" name="Управляющая кнопка: домой 7">
            <a:hlinkClick r:id="rId6" action="ppaction://hlinkpres?slideindex=4&amp;slidetitle=План:" highlightClick="1"/>
          </p:cNvPr>
          <p:cNvSpPr/>
          <p:nvPr/>
        </p:nvSpPr>
        <p:spPr>
          <a:xfrm>
            <a:off x="8748464" y="6495556"/>
            <a:ext cx="386569" cy="362444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/>
            </a:gs>
            <a:gs pos="0">
              <a:schemeClr val="accent5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н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5710" cy="6858000"/>
          </a:xfrm>
          <a:prstGeom prst="rect">
            <a:avLst/>
          </a:prstGeom>
        </p:spPr>
      </p:pic>
      <p:pic>
        <p:nvPicPr>
          <p:cNvPr id="2052" name="Picture 4" descr="C:\Users\Air\AppData\Local\Microsoft\Windows\Temporary Internet Files\Content.IE5\F3MSPHBF\MC900078735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143240" y="1214422"/>
            <a:ext cx="2697167" cy="2899606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4" action="ppaction://hlinkpres?slideindex=4&amp;slidetitle=План:" highlightClick="1"/>
          </p:cNvPr>
          <p:cNvSpPr/>
          <p:nvPr/>
        </p:nvSpPr>
        <p:spPr>
          <a:xfrm>
            <a:off x="8748464" y="6495556"/>
            <a:ext cx="386569" cy="362444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/>
            </a:gs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р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114" y="0"/>
            <a:ext cx="8983772" cy="6858000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pres?slideindex=4&amp;slidetitle=План:" highlightClick="1"/>
          </p:cNvPr>
          <p:cNvSpPr/>
          <p:nvPr/>
        </p:nvSpPr>
        <p:spPr>
          <a:xfrm>
            <a:off x="8748464" y="6495556"/>
            <a:ext cx="386569" cy="362444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5">
                <a:lumMod val="60000"/>
                <a:lumOff val="40000"/>
              </a:schemeClr>
            </a:gs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1098"/>
            <a:ext cx="7215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омой 4">
            <a:hlinkClick r:id="rId3" action="ppaction://hlinkpres?slideindex=4&amp;slidetitle=План:" highlightClick="1"/>
          </p:cNvPr>
          <p:cNvSpPr/>
          <p:nvPr/>
        </p:nvSpPr>
        <p:spPr>
          <a:xfrm>
            <a:off x="8748464" y="6495556"/>
            <a:ext cx="386569" cy="362444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0">
              <a:schemeClr val="bg1"/>
            </a:gs>
            <a:gs pos="5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ним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44145"/>
            <a:ext cx="7715271" cy="5351411"/>
          </a:xfrm>
          <a:prstGeom prst="rect">
            <a:avLst/>
          </a:prstGeom>
        </p:spPr>
      </p:pic>
      <p:pic>
        <p:nvPicPr>
          <p:cNvPr id="5" name="Picture 4" descr="C:\Users\Air\AppData\Local\Microsoft\Windows\Temporary Internet Files\Content.IE5\WHM24AXE\MC900279060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46175" y="332656"/>
            <a:ext cx="1827886" cy="1677924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rId4" action="ppaction://hlinkpres?slideindex=4&amp;slidetitle=План:" highlightClick="1"/>
          </p:cNvPr>
          <p:cNvSpPr/>
          <p:nvPr/>
        </p:nvSpPr>
        <p:spPr>
          <a:xfrm>
            <a:off x="8748464" y="6495556"/>
            <a:ext cx="386569" cy="362444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40000"/>
                <a:lumOff val="60000"/>
              </a:schemeClr>
            </a:gs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_l-wkpqrA5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109" y="-14522"/>
            <a:ext cx="9209107" cy="6858000"/>
          </a:xfrm>
          <a:prstGeom prst="rect">
            <a:avLst/>
          </a:prstGeom>
        </p:spPr>
      </p:pic>
      <p:sp>
        <p:nvSpPr>
          <p:cNvPr id="4" name="Управляющая кнопка: домой 3">
            <a:hlinkClick r:id="rId3" action="ppaction://hlinkpres?slideindex=4&amp;slidetitle=План:" highlightClick="1"/>
          </p:cNvPr>
          <p:cNvSpPr/>
          <p:nvPr/>
        </p:nvSpPr>
        <p:spPr>
          <a:xfrm>
            <a:off x="8748464" y="6495556"/>
            <a:ext cx="386569" cy="362444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ir\Downloads\Новая папка\08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20000" contrast="-6000"/>
          </a:blip>
          <a:srcRect/>
          <a:stretch>
            <a:fillRect/>
          </a:stretch>
        </p:blipFill>
        <p:spPr bwMode="auto">
          <a:xfrm>
            <a:off x="-274745" y="-357214"/>
            <a:ext cx="9455257" cy="7215214"/>
          </a:xfrm>
          <a:prstGeom prst="rect">
            <a:avLst/>
          </a:prstGeom>
          <a:solidFill>
            <a:srgbClr val="FFFF99"/>
          </a:solidFill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715967"/>
            <a:ext cx="5163001" cy="242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86190"/>
            <a:ext cx="5000660" cy="274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28728" y="0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002A00"/>
                </a:solidFill>
              </a:rPr>
              <a:t>ДОМАШНЯЯ ЭКОНОМИКА</a:t>
            </a:r>
            <a:endParaRPr lang="ru-RU" sz="2800" b="1" dirty="0">
              <a:ln>
                <a:solidFill>
                  <a:srgbClr val="FF0000"/>
                </a:solidFill>
              </a:ln>
              <a:solidFill>
                <a:srgbClr val="002A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737226"/>
            <a:ext cx="3143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Использование таблиц для формирования квитанции на оплату коммунальных платежей.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3570" y="2496917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3300"/>
                </a:solidFill>
              </a:rPr>
              <a:t>Поэлементный расчет оплаты за месяц</a:t>
            </a:r>
            <a:endParaRPr lang="ru-RU" sz="2000" b="1" i="1" dirty="0">
              <a:solidFill>
                <a:srgbClr val="00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3570" y="4452002"/>
            <a:ext cx="33575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Использование таблиц для формирования квитанции на оплату потребляемой электроэнергии.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" name="Управляющая кнопка: домой 9">
            <a:hlinkClick r:id="rId5" action="ppaction://hlinkpres?slideindex=4&amp;slidetitle=План:" highlightClick="1"/>
          </p:cNvPr>
          <p:cNvSpPr/>
          <p:nvPr/>
        </p:nvSpPr>
        <p:spPr>
          <a:xfrm>
            <a:off x="8748464" y="6495556"/>
            <a:ext cx="386569" cy="362444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ir\Downloads\Новая папка\08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20000" contrast="-6000"/>
          </a:blip>
          <a:srcRect/>
          <a:stretch>
            <a:fillRect/>
          </a:stretch>
        </p:blipFill>
        <p:spPr bwMode="auto">
          <a:xfrm>
            <a:off x="-311257" y="-357214"/>
            <a:ext cx="9455257" cy="7215214"/>
          </a:xfrm>
          <a:prstGeom prst="rect">
            <a:avLst/>
          </a:prstGeom>
          <a:solidFill>
            <a:srgbClr val="FFFF99"/>
          </a:solidFill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lum bright="-37000" contrast="35000"/>
          </a:blip>
          <a:srcRect/>
          <a:stretch>
            <a:fillRect/>
          </a:stretch>
        </p:blipFill>
        <p:spPr bwMode="auto">
          <a:xfrm>
            <a:off x="-141289" y="642918"/>
            <a:ext cx="6570677" cy="553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57224" y="0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002A00"/>
                </a:solidFill>
              </a:rPr>
              <a:t>ДОМАШНЯЯ ЭКОНОМИКА</a:t>
            </a:r>
            <a:endParaRPr lang="ru-RU" sz="2800" b="1" dirty="0">
              <a:ln>
                <a:solidFill>
                  <a:srgbClr val="FF0000"/>
                </a:solidFill>
              </a:ln>
              <a:solidFill>
                <a:srgbClr val="002A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0760" y="737226"/>
            <a:ext cx="3143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1746"/>
                </a:solidFill>
              </a:rPr>
              <a:t>Использование таблиц для формирования чека на оплату  товара в сетевом супермаркете.</a:t>
            </a:r>
            <a:endParaRPr lang="ru-RU" sz="2000" b="1" dirty="0">
              <a:solidFill>
                <a:srgbClr val="00174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0826" y="3022959"/>
            <a:ext cx="264320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A00"/>
                </a:solidFill>
              </a:rPr>
              <a:t>Итоговая таблица включает следующие параметры:</a:t>
            </a: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</a:rPr>
              <a:t> цена;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</a:rPr>
              <a:t> количество;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</a:rPr>
              <a:t> стоимость;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</a:rPr>
              <a:t> ставка НДС;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</a:rPr>
              <a:t> итоговая сумма;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</a:rPr>
              <a:t> сдача.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Управляющая кнопка: домой 7">
            <a:hlinkClick r:id="rId4" action="ppaction://hlinkpres?slideindex=4&amp;slidetitle=План:" highlightClick="1"/>
          </p:cNvPr>
          <p:cNvSpPr/>
          <p:nvPr/>
        </p:nvSpPr>
        <p:spPr>
          <a:xfrm>
            <a:off x="8748464" y="6495556"/>
            <a:ext cx="386569" cy="362444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ir\Downloads\Новая папка\08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20000" contrast="-6000"/>
          </a:blip>
          <a:srcRect/>
          <a:stretch>
            <a:fillRect/>
          </a:stretch>
        </p:blipFill>
        <p:spPr bwMode="auto">
          <a:xfrm>
            <a:off x="-311257" y="-357214"/>
            <a:ext cx="9455257" cy="7215214"/>
          </a:xfrm>
          <a:prstGeom prst="rect">
            <a:avLst/>
          </a:prstGeom>
          <a:solidFill>
            <a:srgbClr val="FFFF99"/>
          </a:solidFill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2670175" cy="506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285860"/>
            <a:ext cx="2648069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28728" y="0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002A00"/>
                </a:solidFill>
              </a:rPr>
              <a:t>ДОМАШНЯЯ ЭКОНОМИКА</a:t>
            </a:r>
            <a:endParaRPr lang="ru-RU" sz="2800" b="1" dirty="0">
              <a:ln>
                <a:solidFill>
                  <a:srgbClr val="FF0000"/>
                </a:solidFill>
              </a:ln>
              <a:solidFill>
                <a:srgbClr val="002A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0760" y="737226"/>
            <a:ext cx="3143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1746"/>
                </a:solidFill>
              </a:rPr>
              <a:t>Использование таблиц для формирования чека на оплату  товара в сетевом супермаркете.</a:t>
            </a:r>
            <a:endParaRPr lang="ru-RU" sz="2000" b="1" dirty="0">
              <a:solidFill>
                <a:srgbClr val="00174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12" y="2928934"/>
            <a:ext cx="264320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A00"/>
                </a:solidFill>
              </a:rPr>
              <a:t>Итоговая таблица включает следующие параметры:</a:t>
            </a: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</a:rPr>
              <a:t> цена;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</a:rPr>
              <a:t> количество;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</a:rPr>
              <a:t> стоимость;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</a:rPr>
              <a:t> ставка НДС;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</a:rPr>
              <a:t> итоговая сумма;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</a:rPr>
              <a:t> сдача.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714356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A00"/>
                </a:solidFill>
              </a:rPr>
              <a:t>Чек в традиционном виде</a:t>
            </a:r>
            <a:endParaRPr lang="ru-RU" b="1" dirty="0">
              <a:solidFill>
                <a:srgbClr val="002A00"/>
              </a:solidFill>
            </a:endParaRPr>
          </a:p>
        </p:txBody>
      </p:sp>
      <p:sp>
        <p:nvSpPr>
          <p:cNvPr id="10" name="Управляющая кнопка: домой 9">
            <a:hlinkClick r:id="rId5" action="ppaction://hlinkpres?slideindex=4&amp;slidetitle=План:" highlightClick="1"/>
          </p:cNvPr>
          <p:cNvSpPr/>
          <p:nvPr/>
        </p:nvSpPr>
        <p:spPr>
          <a:xfrm>
            <a:off x="8748464" y="6495556"/>
            <a:ext cx="386569" cy="362444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/>
            </a:gs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5"/>
            <a:ext cx="7500990" cy="785819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исследования: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785926"/>
            <a:ext cx="6400800" cy="4357718"/>
          </a:xfrm>
        </p:spPr>
        <p:txBody>
          <a:bodyPr>
            <a:normAutofit fontScale="77500" lnSpcReduction="20000"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Формирование культуры работы с первоисточниками;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Решение практических задач с использованием схематизации;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Формирование умений в области анализа теоретического материала, использование сделанных выводов в практических целях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Ознакомление с правилами написания и оформления исследовательской работы;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Развитие информационно-коммуникационной компетентности.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ir\Downloads\Новая папка\08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20000" contrast="-6000"/>
          </a:blip>
          <a:srcRect/>
          <a:stretch>
            <a:fillRect/>
          </a:stretch>
        </p:blipFill>
        <p:spPr bwMode="auto">
          <a:xfrm>
            <a:off x="-311257" y="-357214"/>
            <a:ext cx="9455257" cy="7215214"/>
          </a:xfrm>
          <a:prstGeom prst="rect">
            <a:avLst/>
          </a:prstGeom>
          <a:solidFill>
            <a:srgbClr val="FFFF99"/>
          </a:solidFill>
        </p:spPr>
      </p:pic>
      <p:sp>
        <p:nvSpPr>
          <p:cNvPr id="3" name="TextBox 2"/>
          <p:cNvSpPr txBox="1"/>
          <p:nvPr/>
        </p:nvSpPr>
        <p:spPr>
          <a:xfrm>
            <a:off x="-142876" y="485357"/>
            <a:ext cx="50720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b="1" dirty="0" smtClean="0">
                <a:solidFill>
                  <a:srgbClr val="001746"/>
                </a:solidFill>
              </a:rPr>
              <a:t> В целях экономии король Пруссии Фридрих Вильгельм Тертий 1830-х годах дал поручение известному химику Юстусу фон Либиху составить рацион прусского солдата на научной основе. Либих построил печку-калориметр, в которой сжигались различные продукты, после чего он замерял выделившееся тепло. Затем он составил таблицу калорийности продуктов. </a:t>
            </a:r>
            <a:endParaRPr lang="ru-RU" sz="2000" b="1" dirty="0">
              <a:solidFill>
                <a:srgbClr val="001746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2696" y="-290534"/>
            <a:ext cx="3666968" cy="379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2074" y="2986113"/>
            <a:ext cx="3667590" cy="380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-71470" y="3286124"/>
            <a:ext cx="521497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002A00"/>
                </a:solidFill>
              </a:rPr>
              <a:t>C</a:t>
            </a:r>
            <a:r>
              <a:rPr lang="ru-RU" sz="2000" b="1" dirty="0" smtClean="0">
                <a:solidFill>
                  <a:srgbClr val="002A00"/>
                </a:solidFill>
              </a:rPr>
              <a:t>ейчас разработаны таблицы калорийности для сотен продуктов. Продукты с высоким гликемическим индексом резко повышают уровень сахара в крови. При этом вырабатывается инсулин, который способствует накоплению глюкозы в виде жировых отложений в печени. Поэтому предпочтительнее выбирать продукты с низким гликемическим индексом. При составлении таблицы за эталон была принята глюкоза, чей гликемический индекс равен 100. </a:t>
            </a:r>
            <a:endParaRPr lang="ru-RU" sz="2000" b="1" dirty="0">
              <a:solidFill>
                <a:srgbClr val="002A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714412" y="-142900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002A00"/>
                </a:solidFill>
              </a:rPr>
              <a:t>ДОМАШНЯЯ ЭКОНОМИКА</a:t>
            </a:r>
            <a:endParaRPr lang="ru-RU" sz="2800" b="1" dirty="0">
              <a:ln>
                <a:solidFill>
                  <a:srgbClr val="FF0000"/>
                </a:solidFill>
              </a:ln>
              <a:solidFill>
                <a:srgbClr val="002A00"/>
              </a:solidFill>
            </a:endParaRPr>
          </a:p>
        </p:txBody>
      </p:sp>
      <p:sp>
        <p:nvSpPr>
          <p:cNvPr id="9" name="Управляющая кнопка: домой 8">
            <a:hlinkClick r:id="rId5" action="ppaction://hlinkpres?slideindex=4&amp;slidetitle=План:" highlightClick="1"/>
          </p:cNvPr>
          <p:cNvSpPr/>
          <p:nvPr/>
        </p:nvSpPr>
        <p:spPr>
          <a:xfrm>
            <a:off x="8748464" y="6495556"/>
            <a:ext cx="386569" cy="362444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20000"/>
                <a:lumOff val="80000"/>
              </a:schemeClr>
            </a:gs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6164"/>
            <a:ext cx="6643734" cy="681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правляющая кнопка: домой 3">
            <a:hlinkClick r:id="rId3" action="ppaction://hlinkpres?slideindex=4&amp;slidetitle=План:" highlightClick="1"/>
          </p:cNvPr>
          <p:cNvSpPr/>
          <p:nvPr/>
        </p:nvSpPr>
        <p:spPr>
          <a:xfrm>
            <a:off x="8748464" y="6495556"/>
            <a:ext cx="386569" cy="362444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ir\Downloads\Новая папка\08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 contrast="5000"/>
          </a:blip>
          <a:srcRect/>
          <a:stretch>
            <a:fillRect/>
          </a:stretch>
        </p:blipFill>
        <p:spPr bwMode="auto">
          <a:xfrm>
            <a:off x="-311257" y="-357214"/>
            <a:ext cx="9455257" cy="7215214"/>
          </a:xfrm>
          <a:prstGeom prst="rect">
            <a:avLst/>
          </a:prstGeom>
          <a:solidFill>
            <a:srgbClr val="FFFF99"/>
          </a:solidFill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77616" y="2624143"/>
            <a:ext cx="9350210" cy="3948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28728" y="-214338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002A00"/>
                </a:solidFill>
              </a:rPr>
              <a:t>ТАБЛИЦЫ В БИЗНЕСЕ</a:t>
            </a:r>
            <a:endParaRPr lang="ru-RU" sz="2800" b="1" dirty="0">
              <a:ln>
                <a:solidFill>
                  <a:srgbClr val="FF0000"/>
                </a:solidFill>
              </a:ln>
              <a:solidFill>
                <a:srgbClr val="002A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500042"/>
            <a:ext cx="785818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194C"/>
                </a:solidFill>
              </a:rPr>
              <a:t>Расчет себестоимости товара, закупленного за рубежом.</a:t>
            </a:r>
          </a:p>
          <a:p>
            <a:r>
              <a:rPr lang="ru-RU" sz="2000" b="1" dirty="0" smtClean="0">
                <a:solidFill>
                  <a:srgbClr val="003300"/>
                </a:solidFill>
              </a:rPr>
              <a:t>Рабочая таблица включает в себя:</a:t>
            </a:r>
          </a:p>
          <a:p>
            <a:r>
              <a:rPr lang="ru-RU" dirty="0" smtClean="0"/>
              <a:t>	</a:t>
            </a:r>
            <a:r>
              <a:rPr lang="ru-RU" b="1" dirty="0" smtClean="0">
                <a:solidFill>
                  <a:srgbClr val="C00000"/>
                </a:solidFill>
              </a:rPr>
              <a:t>- закупочные цены;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	- количество товара;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	- учет затрат на транспортировку, таможенные пошлины, 	НДС, дополнительные расходы;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	- перевод стоимости в рубли по текущему курсу.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43306" y="21429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A00"/>
                </a:solidFill>
              </a:rPr>
              <a:t>Microsoft Excel</a:t>
            </a:r>
            <a:endParaRPr lang="ru-RU" b="1" dirty="0">
              <a:solidFill>
                <a:srgbClr val="002A00"/>
              </a:solidFill>
            </a:endParaRPr>
          </a:p>
        </p:txBody>
      </p:sp>
      <p:sp>
        <p:nvSpPr>
          <p:cNvPr id="8" name="Управляющая кнопка: домой 7">
            <a:hlinkClick r:id="rId4" action="ppaction://hlinkpres?slideindex=4&amp;slidetitle=План:" highlightClick="1"/>
          </p:cNvPr>
          <p:cNvSpPr/>
          <p:nvPr/>
        </p:nvSpPr>
        <p:spPr>
          <a:xfrm>
            <a:off x="8748464" y="6495556"/>
            <a:ext cx="386569" cy="362444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  <a:alpha val="45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88" y="3368415"/>
            <a:ext cx="4501008" cy="195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1300" y="1772816"/>
            <a:ext cx="4632699" cy="470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-14912" y="608913"/>
            <a:ext cx="6624736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Использование таблиц в </a:t>
            </a:r>
            <a:r>
              <a:rPr lang="en-US" sz="3200" b="1" dirty="0"/>
              <a:t>Access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rId4" action="ppaction://hlinkpres?slideindex=4&amp;slidetitle=План:" highlightClick="1"/>
          </p:cNvPr>
          <p:cNvSpPr/>
          <p:nvPr/>
        </p:nvSpPr>
        <p:spPr>
          <a:xfrm>
            <a:off x="8748464" y="6495556"/>
            <a:ext cx="386569" cy="362444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76754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ir\Downloads\Новая папка\08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 contrast="5000"/>
          </a:blip>
          <a:srcRect/>
          <a:stretch>
            <a:fillRect/>
          </a:stretch>
        </p:blipFill>
        <p:spPr bwMode="auto">
          <a:xfrm>
            <a:off x="-311257" y="-357214"/>
            <a:ext cx="9455257" cy="7215214"/>
          </a:xfrm>
          <a:prstGeom prst="rect">
            <a:avLst/>
          </a:prstGeom>
          <a:solidFill>
            <a:srgbClr val="FFFF99"/>
          </a:solidFill>
        </p:spPr>
      </p:pic>
      <p:sp>
        <p:nvSpPr>
          <p:cNvPr id="4" name="Прямоугольник 3"/>
          <p:cNvSpPr/>
          <p:nvPr/>
        </p:nvSpPr>
        <p:spPr>
          <a:xfrm>
            <a:off x="2357422" y="285728"/>
            <a:ext cx="4146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Список использованной литературы: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357298"/>
            <a:ext cx="78123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1. </a:t>
            </a:r>
            <a:r>
              <a:rPr lang="ru-RU" sz="1200" dirty="0" err="1" smtClean="0"/>
              <a:t>Брадис</a:t>
            </a:r>
            <a:r>
              <a:rPr lang="ru-RU" sz="1200" dirty="0" smtClean="0"/>
              <a:t> В.М., </a:t>
            </a:r>
            <a:r>
              <a:rPr lang="ru-RU" sz="1200" dirty="0" err="1" smtClean="0"/>
              <a:t>Минковский</a:t>
            </a:r>
            <a:r>
              <a:rPr lang="ru-RU" sz="1200" dirty="0" smtClean="0"/>
              <a:t> В.Л., </a:t>
            </a:r>
            <a:r>
              <a:rPr lang="ru-RU" sz="1200" dirty="0" err="1" smtClean="0"/>
              <a:t>Корчева</a:t>
            </a:r>
            <a:r>
              <a:rPr lang="ru-RU" sz="1200" dirty="0" smtClean="0"/>
              <a:t> А.К. Ошибки в математических</a:t>
            </a:r>
          </a:p>
          <a:p>
            <a:r>
              <a:rPr lang="ru-RU" sz="1200" dirty="0" smtClean="0"/>
              <a:t>    рассуждениях. - М: Просвещение, 1967 - 190с.</a:t>
            </a:r>
          </a:p>
          <a:p>
            <a:r>
              <a:rPr lang="ru-RU" sz="1200" dirty="0" smtClean="0"/>
              <a:t>2. Волошинов А.В. Пифагор: Союз истины, добра и красоты. – М: Просвещение,</a:t>
            </a:r>
          </a:p>
          <a:p>
            <a:r>
              <a:rPr lang="ru-RU" sz="1200" dirty="0" smtClean="0"/>
              <a:t>   1993 – 224с.</a:t>
            </a:r>
          </a:p>
          <a:p>
            <a:r>
              <a:rPr lang="ru-RU" sz="1200" dirty="0" smtClean="0"/>
              <a:t>3. Громыко Ю.В.«</a:t>
            </a:r>
            <a:r>
              <a:rPr lang="ru-RU" sz="1200" dirty="0" err="1" smtClean="0"/>
              <a:t>Метапредмет</a:t>
            </a:r>
            <a:r>
              <a:rPr lang="ru-RU" sz="1200" dirty="0" smtClean="0"/>
              <a:t> «ЗНАК»», М., Московские учебники, 2001</a:t>
            </a:r>
          </a:p>
          <a:p>
            <a:r>
              <a:rPr lang="ru-RU" sz="1200" dirty="0" smtClean="0"/>
              <a:t>4. </a:t>
            </a:r>
            <a:r>
              <a:rPr lang="ru-RU" sz="1200" dirty="0" err="1" smtClean="0"/>
              <a:t>Депман</a:t>
            </a:r>
            <a:r>
              <a:rPr lang="ru-RU" sz="1200" dirty="0" smtClean="0"/>
              <a:t> И.Я. История арифметики. – М: Просвещение, 1965 – 414с.</a:t>
            </a:r>
          </a:p>
          <a:p>
            <a:r>
              <a:rPr lang="ru-RU" sz="1200" dirty="0" smtClean="0"/>
              <a:t>5. Кант </a:t>
            </a:r>
            <a:r>
              <a:rPr lang="ru-RU" sz="1200" dirty="0" err="1" smtClean="0"/>
              <a:t>Иммануил</a:t>
            </a:r>
            <a:r>
              <a:rPr lang="ru-RU" sz="1200" dirty="0" smtClean="0"/>
              <a:t>. Критика чистого разума. – Издательство </a:t>
            </a:r>
            <a:r>
              <a:rPr lang="ru-RU" sz="1200" dirty="0" err="1" smtClean="0"/>
              <a:t>Эксмо</a:t>
            </a:r>
            <a:r>
              <a:rPr lang="ru-RU" sz="1200" dirty="0" smtClean="0"/>
              <a:t>, 2010 – 736с.</a:t>
            </a:r>
          </a:p>
          <a:p>
            <a:r>
              <a:rPr lang="ru-RU" sz="1200" dirty="0" smtClean="0"/>
              <a:t>6. Любарский Я.Н. Михаил Пселл. Личность и творчество. К истории</a:t>
            </a:r>
          </a:p>
          <a:p>
            <a:r>
              <a:rPr lang="ru-RU" sz="1200" dirty="0" smtClean="0"/>
              <a:t>    византийского </a:t>
            </a:r>
            <a:r>
              <a:rPr lang="ru-RU" sz="1200" dirty="0" err="1" smtClean="0"/>
              <a:t>предгуманизма</a:t>
            </a:r>
            <a:r>
              <a:rPr lang="ru-RU" sz="1200" dirty="0" smtClean="0"/>
              <a:t>. – М: Наука, 1978 – 282с.</a:t>
            </a:r>
          </a:p>
          <a:p>
            <a:r>
              <a:rPr lang="ru-RU" sz="1200" dirty="0" smtClean="0"/>
              <a:t>7. Мицкевич А.А.Сборник заданий по экономике.- М: Вита-Пресс, 1997 - 142с.</a:t>
            </a:r>
          </a:p>
          <a:p>
            <a:r>
              <a:rPr lang="ru-RU" sz="1200" dirty="0" smtClean="0"/>
              <a:t>8. Никольский С.М. Алгебра 10 класс. - М: Просвещение. ОАО «Московский</a:t>
            </a:r>
          </a:p>
          <a:p>
            <a:r>
              <a:rPr lang="ru-RU" sz="1200" dirty="0" smtClean="0"/>
              <a:t>    учебник», 2006 - 432с.</a:t>
            </a:r>
          </a:p>
          <a:p>
            <a:r>
              <a:rPr lang="ru-RU" sz="1200" dirty="0" smtClean="0"/>
              <a:t>9. Ткачук В.В. Математика абитуриенту. - МЦНМО, 2002 – 903с.</a:t>
            </a:r>
          </a:p>
          <a:p>
            <a:r>
              <a:rPr lang="ru-RU" sz="1200" dirty="0" smtClean="0"/>
              <a:t>10. </a:t>
            </a:r>
            <a:r>
              <a:rPr lang="ru-RU" sz="1200" dirty="0" err="1" smtClean="0"/>
              <a:t>Халкидский</a:t>
            </a:r>
            <a:r>
              <a:rPr lang="ru-RU" sz="1200" dirty="0" smtClean="0"/>
              <a:t> </a:t>
            </a:r>
            <a:r>
              <a:rPr lang="ru-RU" sz="1200" dirty="0" err="1" smtClean="0"/>
              <a:t>Ямвлих</a:t>
            </a:r>
            <a:r>
              <a:rPr lang="ru-RU" sz="1200" dirty="0" smtClean="0"/>
              <a:t>. Жизнь Пифагора. – М: Наука, 1997 – 302с., </a:t>
            </a:r>
            <a:r>
              <a:rPr lang="ru-RU" sz="1200" dirty="0" err="1" smtClean="0"/>
              <a:t>илл</a:t>
            </a:r>
            <a:r>
              <a:rPr lang="ru-RU" sz="1200" dirty="0" smtClean="0"/>
              <a:t>.</a:t>
            </a:r>
          </a:p>
          <a:p>
            <a:r>
              <a:rPr lang="ru-RU" sz="1200" dirty="0" smtClean="0"/>
              <a:t>11. Щедровицкий Г. П. Знак и деятельность. Кн. I: Структура знака: смыслы,</a:t>
            </a:r>
          </a:p>
          <a:p>
            <a:r>
              <a:rPr lang="ru-RU" sz="1200" dirty="0" smtClean="0"/>
              <a:t>      значения, знания. 14 лекций 1971 г. — М., 2005.</a:t>
            </a:r>
          </a:p>
          <a:p>
            <a:r>
              <a:rPr lang="ru-RU" sz="1200" dirty="0" smtClean="0"/>
              <a:t>12. Щедровицкий Г. П. Знак и деятельность. Кн. II: Понимание и мышление.</a:t>
            </a:r>
          </a:p>
          <a:p>
            <a:r>
              <a:rPr lang="ru-RU" sz="1200" dirty="0" smtClean="0"/>
              <a:t>      Смысл и содержание. 7 лекций 1972 г. — М., 2006. — 353 с.</a:t>
            </a:r>
          </a:p>
          <a:p>
            <a:r>
              <a:rPr lang="ru-RU" sz="1200" dirty="0" smtClean="0"/>
              <a:t>13. http://www.wikiznanie.ru</a:t>
            </a:r>
          </a:p>
          <a:p>
            <a:r>
              <a:rPr lang="ru-RU" sz="1200" dirty="0" smtClean="0"/>
              <a:t>14. http://ru.wikipedia.org</a:t>
            </a:r>
          </a:p>
          <a:p>
            <a:r>
              <a:rPr lang="ru-RU" sz="1200" dirty="0" smtClean="0"/>
              <a:t>15. http://www.vseumy.</a:t>
            </a:r>
            <a:r>
              <a:rPr lang="en-US" sz="1200" dirty="0" err="1" smtClean="0"/>
              <a:t>ru</a:t>
            </a:r>
            <a:endParaRPr lang="ru-RU" sz="1200" dirty="0"/>
          </a:p>
        </p:txBody>
      </p:sp>
      <p:sp>
        <p:nvSpPr>
          <p:cNvPr id="6" name="Управляющая кнопка: домой 5">
            <a:hlinkClick r:id="rId3" action="ppaction://hlinkpres?slideindex=4&amp;slidetitle=План:" highlightClick="1"/>
          </p:cNvPr>
          <p:cNvSpPr/>
          <p:nvPr/>
        </p:nvSpPr>
        <p:spPr>
          <a:xfrm>
            <a:off x="8748464" y="6495556"/>
            <a:ext cx="386569" cy="362444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chemeClr val="accent5">
                <a:lumMod val="60000"/>
                <a:lumOff val="40000"/>
                <a:alpha val="39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214290"/>
            <a:ext cx="3653725" cy="27402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438" y="285728"/>
            <a:ext cx="3929090" cy="2579010"/>
          </a:xfrm>
          <a:prstGeom prst="rect">
            <a:avLst/>
          </a:prstGeom>
          <a:solidFill>
            <a:srgbClr val="F3740B">
              <a:alpha val="72000"/>
            </a:srgbClr>
          </a:solidFill>
        </p:spPr>
      </p:pic>
      <p:sp>
        <p:nvSpPr>
          <p:cNvPr id="9" name="Прямоугольник 8"/>
          <p:cNvSpPr/>
          <p:nvPr/>
        </p:nvSpPr>
        <p:spPr>
          <a:xfrm>
            <a:off x="500034" y="3110211"/>
            <a:ext cx="29494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" panose="02040604050505020304" pitchFamily="18" charset="0"/>
              </a:rPr>
              <a:t>ГБОУ СОШ №633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49575" y="2928934"/>
            <a:ext cx="355151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200" b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entury" panose="02040604050505020304" pitchFamily="18" charset="0"/>
              </a:rPr>
              <a:t>             Авторы проекта</a:t>
            </a:r>
            <a:r>
              <a:rPr lang="ru-RU" sz="1200" b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:</a:t>
            </a:r>
          </a:p>
          <a:p>
            <a:endParaRPr lang="ru-RU" sz="1200" b="1" cap="all" spc="0" dirty="0" smtClean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  <a:p>
            <a:r>
              <a:rPr lang="ru-RU" sz="1200" b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entury" panose="02040604050505020304" pitchFamily="18" charset="0"/>
              </a:rPr>
              <a:t> </a:t>
            </a:r>
            <a:r>
              <a:rPr lang="ru-RU" sz="1100" b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entury" panose="02040604050505020304" pitchFamily="18" charset="0"/>
              </a:rPr>
              <a:t>Акимочкина </a:t>
            </a:r>
            <a:r>
              <a:rPr lang="ru-RU" sz="1100" b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entury" panose="02040604050505020304" pitchFamily="18" charset="0"/>
              </a:rPr>
              <a:t>Виктория,  </a:t>
            </a:r>
            <a:r>
              <a:rPr lang="ru-RU" sz="1100" b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entury" panose="02040604050505020304" pitchFamily="18" charset="0"/>
              </a:rPr>
              <a:t>Васина Юлия</a:t>
            </a:r>
            <a:endParaRPr lang="ru-RU" sz="1100" b="1" cap="all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Половина рамки 11"/>
          <p:cNvSpPr/>
          <p:nvPr/>
        </p:nvSpPr>
        <p:spPr>
          <a:xfrm>
            <a:off x="-17966" y="0"/>
            <a:ext cx="683568" cy="836712"/>
          </a:xfrm>
          <a:prstGeom prst="halfFrame">
            <a:avLst/>
          </a:prstGeom>
          <a:solidFill>
            <a:schemeClr val="accent5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786190"/>
            <a:ext cx="31686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3428992" y="5357826"/>
            <a:ext cx="2663825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100" b="1" cap="all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entury" panose="02040604050505020304" pitchFamily="18" charset="0"/>
              </a:rPr>
              <a:t>Марухина</a:t>
            </a:r>
            <a:r>
              <a:rPr lang="ru-RU" sz="1100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entury" panose="02040604050505020304" pitchFamily="18" charset="0"/>
              </a:rPr>
              <a:t> Лариса</a:t>
            </a:r>
          </a:p>
          <a:p>
            <a:pPr>
              <a:spcBef>
                <a:spcPct val="50000"/>
              </a:spcBef>
              <a:defRPr/>
            </a:pPr>
            <a:r>
              <a:rPr lang="ru-RU" sz="1100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entury" panose="02040604050505020304" pitchFamily="18" charset="0"/>
              </a:rPr>
              <a:t>Вячеславовна</a:t>
            </a:r>
          </a:p>
          <a:p>
            <a:pPr>
              <a:spcBef>
                <a:spcPct val="50000"/>
              </a:spcBef>
              <a:defRPr/>
            </a:pPr>
            <a:r>
              <a:rPr lang="ru-RU" sz="1100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entury" panose="02040604050505020304" pitchFamily="18" charset="0"/>
              </a:rPr>
              <a:t>(преподаватель математики)</a:t>
            </a:r>
          </a:p>
        </p:txBody>
      </p: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3571876"/>
            <a:ext cx="2643207" cy="315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000496" y="3929066"/>
            <a:ext cx="2225682" cy="93871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1100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entury" panose="02040604050505020304" pitchFamily="18" charset="0"/>
              </a:rPr>
              <a:t>Рязанова Светлана</a:t>
            </a:r>
          </a:p>
          <a:p>
            <a:pPr algn="r">
              <a:spcBef>
                <a:spcPct val="50000"/>
              </a:spcBef>
              <a:defRPr/>
            </a:pPr>
            <a:r>
              <a:rPr lang="ru-RU" sz="1100" b="1" cap="all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entury" panose="02040604050505020304" pitchFamily="18" charset="0"/>
              </a:rPr>
              <a:t>Владимировна</a:t>
            </a:r>
          </a:p>
          <a:p>
            <a:pPr algn="r">
              <a:spcBef>
                <a:spcPct val="50000"/>
              </a:spcBef>
              <a:defRPr/>
            </a:pPr>
            <a:r>
              <a:rPr lang="ru-RU" sz="1100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entury" panose="02040604050505020304" pitchFamily="18" charset="0"/>
              </a:rPr>
              <a:t>(преподаватель информатики)</a:t>
            </a:r>
          </a:p>
        </p:txBody>
      </p:sp>
    </p:spTree>
    <p:extLst>
      <p:ext uri="{BB962C8B-B14F-4D97-AF65-F5344CB8AC3E}">
        <p14:creationId xmlns:p14="http://schemas.microsoft.com/office/powerpoint/2010/main" xmlns="" val="423488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/>
            </a:gs>
            <a:gs pos="0">
              <a:schemeClr val="bg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358114" cy="857256"/>
          </a:xfrm>
          <a:ln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План: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285860"/>
            <a:ext cx="7215238" cy="4429156"/>
          </a:xfrm>
        </p:spPr>
        <p:txBody>
          <a:bodyPr>
            <a:normAutofit fontScale="92500" lnSpcReduction="2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pres?slideindex=5&amp;slidetitle=Слайд 5"/>
              </a:rPr>
              <a:t>Историческая справка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hlinkClick r:id="rId2" action="ppaction://hlinkpres?slideindex=13&amp;slidetitle=Презентация PowerPoint"/>
              </a:rPr>
              <a:t>Схема (таблица)  -  наглядный результат преобразования информации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Использование таблиц в качестве инструмента для решения задач.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hlinkClick r:id="rId2" action="ppaction://hlinkpres?slideindex=10&amp;slidetitle=Презентация PowerPoint"/>
              </a:rPr>
              <a:t>Таблица умножения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hlinkClick r:id="rId2" action="ppaction://hlinkpres?slideindex=17&amp;slidetitle=Таблица Брадиса"/>
              </a:rPr>
              <a:t>Таблица </a:t>
            </a:r>
            <a:r>
              <a:rPr lang="ru-RU" sz="1400" dirty="0" err="1" smtClean="0">
                <a:solidFill>
                  <a:schemeClr val="tx1"/>
                </a:solidFill>
                <a:hlinkClick r:id="rId2" action="ppaction://hlinkpres?slideindex=17&amp;slidetitle=Таблица Брадиса"/>
              </a:rPr>
              <a:t>Брадиса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hlinkClick r:id="rId2" action="ppaction://hlinkpres?slideindex=27&amp;slidetitle=Презентация PowerPoint"/>
              </a:rPr>
              <a:t>Домашняя экономика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hlinkClick r:id="rId2" action="ppaction://hlinkpres?slideindex=31&amp;slidetitle=Презентация PowerPoint"/>
              </a:rPr>
              <a:t>Турнирные таблицы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hlinkClick r:id="rId2" action="ppaction://hlinkpres?slideindex=19&amp;slidetitle=Презентация PowerPoint"/>
              </a:rPr>
              <a:t>Задачи по математике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Использование таблиц в качестве  хранилища, банка информации (Основание для обработки баз данных)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hlinkClick r:id="rId2" action="ppaction://hlinkpres?slideindex=32&amp;slidetitle=Презентация PowerPoint"/>
              </a:rPr>
              <a:t>Таблицы в бизнесе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hlinkClick r:id="rId2" action="ppaction://hlinkpres?slideindex=33&amp;slidetitle=Презентация PowerPoint"/>
              </a:rPr>
              <a:t>Использование таблиц в </a:t>
            </a:r>
            <a:r>
              <a:rPr lang="en-US" sz="2000" b="1" dirty="0">
                <a:solidFill>
                  <a:schemeClr val="tx1"/>
                </a:solidFill>
                <a:hlinkClick r:id="rId2" action="ppaction://hlinkpres?slideindex=33&amp;slidetitle=Презентация PowerPoint"/>
              </a:rPr>
              <a:t>Access</a:t>
            </a:r>
            <a:endParaRPr lang="ru-RU" sz="2000" dirty="0">
              <a:solidFill>
                <a:schemeClr val="tx1"/>
              </a:solidFill>
            </a:endParaRPr>
          </a:p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ru-RU" sz="2000" dirty="0" smtClean="0">
                <a:solidFill>
                  <a:schemeClr val="tx1"/>
                </a:solidFill>
              </a:rPr>
              <a:t>5. </a:t>
            </a:r>
            <a:r>
              <a:rPr lang="ru-RU" sz="2000" dirty="0" smtClean="0">
                <a:solidFill>
                  <a:schemeClr val="tx1"/>
                </a:solidFill>
                <a:hlinkClick r:id="rId3" action="ppaction://hlinkpres?slideindex=33&amp;slidetitle=Слайд 33"/>
              </a:rPr>
              <a:t>Использованная литература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514350" indent="-514350" algn="l"/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81000">
              <a:schemeClr val="accent6">
                <a:lumMod val="40000"/>
                <a:lumOff val="60000"/>
              </a:schemeClr>
            </a:gs>
            <a:gs pos="57000">
              <a:schemeClr val="bg1">
                <a:alpha val="0"/>
              </a:schemeClr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big_5596_oboi_bordovyj_uzornyj_f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pic>
        <p:nvPicPr>
          <p:cNvPr id="10242" name="Picture 2" descr="Pavel Florens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642918"/>
            <a:ext cx="2428860" cy="3315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214678" y="1714488"/>
            <a:ext cx="592932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Российский ученый, религиозный философ, богослов. В сочинении «Столп и утверждение истины. Опыт православной теодицеи» разрабатывал учение о Софии (Премудрости божией) как основе осмысленности и целостности мироздания. В работах 20-х годов стремился к построению «конкретной метафизики» (исследования в области лингвистики и семиотики, искусствознания, философии культа и иконы, математики, теоретической и экспериментальной   физики и другие). Репрессирован; реабилитирован посмертно</a:t>
            </a:r>
            <a:r>
              <a:rPr lang="ru-RU" sz="2000" b="1" dirty="0" smtClean="0">
                <a:solidFill>
                  <a:srgbClr val="002A00"/>
                </a:solidFill>
              </a:rPr>
              <a:t>.</a:t>
            </a:r>
            <a:endParaRPr lang="ru-RU" sz="2000" b="1" dirty="0">
              <a:solidFill>
                <a:srgbClr val="002A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9058" y="0"/>
            <a:ext cx="4572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rgbClr val="6C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Павел Александрович Флоренский </a:t>
            </a:r>
            <a:endParaRPr lang="ru-RU" sz="2800" b="1" dirty="0">
              <a:ln w="18000">
                <a:solidFill>
                  <a:srgbClr val="6C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066" y="928670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rgbClr val="6C0000"/>
                  </a:solidFill>
                </a:ln>
                <a:solidFill>
                  <a:srgbClr val="FFFF00"/>
                </a:solidFill>
              </a:rPr>
              <a:t>(1882-1937)</a:t>
            </a:r>
            <a:endParaRPr lang="ru-RU" sz="2400" dirty="0">
              <a:ln>
                <a:solidFill>
                  <a:srgbClr val="6C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027003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6C0000"/>
                  </a:solidFill>
                </a:ln>
                <a:solidFill>
                  <a:schemeClr val="bg1">
                    <a:lumMod val="95000"/>
                  </a:schemeClr>
                </a:solidFill>
              </a:rPr>
              <a:t>«…символы   -  это прорези, сквозь которые просвечивает понимание.»</a:t>
            </a:r>
            <a:endParaRPr lang="ru-RU" sz="2400" dirty="0">
              <a:ln>
                <a:solidFill>
                  <a:srgbClr val="6C0000"/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Рисунок 9" descr="2f26d795517f35358d5c691722acfc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85728"/>
            <a:ext cx="3000364" cy="3777300"/>
          </a:xfrm>
          <a:prstGeom prst="rect">
            <a:avLst/>
          </a:prstGeom>
        </p:spPr>
      </p:pic>
      <p:sp>
        <p:nvSpPr>
          <p:cNvPr id="9" name="Управляющая кнопка: домой 8">
            <a:hlinkClick r:id="rId5" action="ppaction://hlinkpres?slideindex=4&amp;slidetitle=План:" highlightClick="1"/>
          </p:cNvPr>
          <p:cNvSpPr/>
          <p:nvPr/>
        </p:nvSpPr>
        <p:spPr>
          <a:xfrm>
            <a:off x="8748464" y="6495556"/>
            <a:ext cx="386569" cy="362444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/>
            </a:gs>
            <a:gs pos="0">
              <a:schemeClr val="accent4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ig_5596_oboi_bordovyj_uzornyj_f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0"/>
            <a:ext cx="9358346" cy="7000852"/>
          </a:xfrm>
          <a:prstGeom prst="rect">
            <a:avLst/>
          </a:prstGeom>
        </p:spPr>
      </p:pic>
      <p:pic>
        <p:nvPicPr>
          <p:cNvPr id="6146" name="Picture 2" descr="Immanuel Kant (painted portrait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42918"/>
            <a:ext cx="2551356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подпис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357694"/>
            <a:ext cx="2286016" cy="857256"/>
          </a:xfrm>
          <a:prstGeom prst="rect">
            <a:avLst/>
          </a:prstGeom>
          <a:noFill/>
        </p:spPr>
      </p:pic>
      <p:pic>
        <p:nvPicPr>
          <p:cNvPr id="6151" name="Picture 7" descr="Flag of the Kingdom of Prussia (1803-1892)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929058" y="1428736"/>
            <a:ext cx="44291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— немецкий философ, основатель «критицизма» и «немецкой классической философии»;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—   профессор университета в Кенигсберге;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— иностранный почетный член Петербургской АН (1794).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868" y="357166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rgbClr val="6C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Иммануил Кант (</a:t>
            </a:r>
            <a:r>
              <a:rPr lang="ru-RU" sz="3200" b="1" dirty="0" err="1" smtClean="0">
                <a:ln w="18000">
                  <a:solidFill>
                    <a:srgbClr val="6C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Kant</a:t>
            </a:r>
            <a:r>
              <a:rPr lang="ru-RU" sz="3200" b="1" dirty="0" smtClean="0">
                <a:ln w="18000">
                  <a:solidFill>
                    <a:srgbClr val="6C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4810" y="928670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A00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(1724-1804)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5852" y="5286388"/>
            <a:ext cx="69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8000">
                  <a:solidFill>
                    <a:srgbClr val="6C0000"/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Познанная вещь</a:t>
            </a:r>
            <a:r>
              <a:rPr lang="ru-RU" sz="2400" b="1" dirty="0" smtClean="0">
                <a:ln>
                  <a:solidFill>
                    <a:srgbClr val="6C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  </a:t>
            </a: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-  это, прежде всего, </a:t>
            </a:r>
            <a:r>
              <a:rPr lang="ru-RU" sz="2400" b="1" dirty="0" smtClean="0">
                <a:ln>
                  <a:solidFill>
                    <a:srgbClr val="6C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построенная и сконструированная вещь</a:t>
            </a:r>
            <a:endParaRPr lang="ru-RU" sz="2400" b="1" dirty="0">
              <a:ln>
                <a:solidFill>
                  <a:srgbClr val="6C00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1" name="Рисунок 10" descr="2f26d795517f35358d5c691722acfc0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14290"/>
            <a:ext cx="3286116" cy="3957214"/>
          </a:xfrm>
          <a:prstGeom prst="rect">
            <a:avLst/>
          </a:prstGeom>
        </p:spPr>
      </p:pic>
      <p:sp>
        <p:nvSpPr>
          <p:cNvPr id="16" name="Управляющая кнопка: домой 15">
            <a:hlinkClick r:id="rId7" action="ppaction://hlinkpres?slideindex=4&amp;slidetitle=План:" highlightClick="1"/>
          </p:cNvPr>
          <p:cNvSpPr/>
          <p:nvPr/>
        </p:nvSpPr>
        <p:spPr>
          <a:xfrm>
            <a:off x="8748464" y="6495556"/>
            <a:ext cx="386569" cy="362444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5">
                <a:lumMod val="60000"/>
                <a:lumOff val="40000"/>
              </a:schemeClr>
            </a:gs>
            <a:gs pos="0">
              <a:schemeClr val="bg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big_5596_oboi_bordovyj_uzornyj_f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218" name="Picture 2" descr="Tschedrovits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857232"/>
            <a:ext cx="2678924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857620" y="1785926"/>
            <a:ext cx="50720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Философ и методолог, общественный и культурный деятель. Создатель научной школы, лидер основанного и руководимого им на протяжении 40 лет Московского Методологического Кружка (ММК) и развернувшегося на его основе методологического движения. Разрабатывал идею методологии как общей рамки всей мыследеятельности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496" y="214290"/>
            <a:ext cx="4429156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rgbClr val="6C0000"/>
                  </a:solidFill>
                </a:ln>
                <a:solidFill>
                  <a:schemeClr val="tx1"/>
                </a:solidFill>
              </a:rPr>
              <a:t>Щедровицкий</a:t>
            </a:r>
            <a:br>
              <a:rPr lang="ru-RU" sz="2800" dirty="0" smtClean="0">
                <a:ln>
                  <a:solidFill>
                    <a:srgbClr val="6C0000"/>
                  </a:solidFill>
                </a:ln>
                <a:solidFill>
                  <a:schemeClr val="tx1"/>
                </a:solidFill>
              </a:rPr>
            </a:br>
            <a:r>
              <a:rPr lang="ru-RU" sz="2800" dirty="0" smtClean="0">
                <a:ln>
                  <a:solidFill>
                    <a:srgbClr val="6C0000"/>
                  </a:solidFill>
                </a:ln>
                <a:solidFill>
                  <a:schemeClr val="tx1"/>
                </a:solidFill>
              </a:rPr>
              <a:t>Георгий Петрович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50529" y="1357298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1929 — 1994 г.г</a:t>
            </a:r>
            <a:r>
              <a:rPr lang="ru-RU" sz="2400" b="1" dirty="0" smtClean="0">
                <a:solidFill>
                  <a:srgbClr val="002A00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596" y="6072206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3300"/>
                  </a:solidFill>
                </a:ln>
                <a:solidFill>
                  <a:srgbClr val="FF0000"/>
                </a:solidFill>
              </a:rPr>
              <a:t>«То, что не изображено, того не существует.»</a:t>
            </a:r>
            <a:endParaRPr lang="ru-RU" sz="2400" b="1" dirty="0">
              <a:ln>
                <a:solidFill>
                  <a:srgbClr val="0033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14612" y="5072074"/>
            <a:ext cx="5572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Технология построения схем - созданы образцы мышления на схемах и при помощи схем.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0_6e458_94c600d9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8604"/>
            <a:ext cx="4000496" cy="4357717"/>
          </a:xfrm>
          <a:prstGeom prst="rect">
            <a:avLst/>
          </a:prstGeom>
        </p:spPr>
      </p:pic>
      <p:sp>
        <p:nvSpPr>
          <p:cNvPr id="12" name="Управляющая кнопка: домой 11">
            <a:hlinkClick r:id="rId5" action="ppaction://hlinkpres?slideindex=4&amp;slidetitle=План:" highlightClick="1"/>
          </p:cNvPr>
          <p:cNvSpPr/>
          <p:nvPr/>
        </p:nvSpPr>
        <p:spPr>
          <a:xfrm>
            <a:off x="8748464" y="6495556"/>
            <a:ext cx="386569" cy="362444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/>
            </a:gs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ig_5596_oboi_bordovyj_uzornyj_f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56" y="0"/>
            <a:ext cx="9143999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pic>
        <p:nvPicPr>
          <p:cNvPr id="8194" name="Picture 2" descr="Gromyko Yu V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571472" y="1071546"/>
            <a:ext cx="2357454" cy="33593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643274" y="1785926"/>
            <a:ext cx="55007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Российский психолог, педагог, методолог, директор Института опережающих исследований им. Е.Л. Шифферса, доктор психологических наук, профессор Британской школы социально-экономических исследований, дейстительный член РАЕН. На основе идей научных школ Г.П. Щедровицкого, Е.Л. Шифферса, В.В. Давыдова развивает основные направления теории мышления, образования применительно к новым историческим условиям России. Автор более 50 научных работ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9058" y="285728"/>
            <a:ext cx="4572032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002A00"/>
                  </a:solidFill>
                </a:ln>
                <a:solidFill>
                  <a:schemeClr val="tx1"/>
                </a:solidFill>
              </a:rPr>
              <a:t>Юрий Вячеславович Громыко</a:t>
            </a:r>
            <a:endParaRPr lang="ru-RU" sz="2800" dirty="0">
              <a:ln>
                <a:solidFill>
                  <a:srgbClr val="002A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0662" y="1335276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003300"/>
                  </a:solidFill>
                </a:ln>
                <a:solidFill>
                  <a:srgbClr val="FF0000"/>
                </a:solidFill>
              </a:rPr>
              <a:t> </a:t>
            </a:r>
            <a:r>
              <a:rPr lang="ru-RU" sz="2400" b="1" dirty="0" smtClean="0">
                <a:ln>
                  <a:solidFill>
                    <a:srgbClr val="003300"/>
                  </a:solidFill>
                </a:ln>
                <a:solidFill>
                  <a:schemeClr val="bg1"/>
                </a:solidFill>
              </a:rPr>
              <a:t>(1958)</a:t>
            </a:r>
            <a:endParaRPr lang="ru-RU" sz="2400" b="1" dirty="0">
              <a:ln>
                <a:solidFill>
                  <a:srgbClr val="0033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3" name="Рисунок 12" descr="0_6e458_94c600d9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8604"/>
            <a:ext cx="3727408" cy="4572032"/>
          </a:xfrm>
          <a:prstGeom prst="rect">
            <a:avLst/>
          </a:prstGeom>
        </p:spPr>
      </p:pic>
      <p:sp>
        <p:nvSpPr>
          <p:cNvPr id="9" name="Управляющая кнопка: домой 8">
            <a:hlinkClick r:id="rId5" action="ppaction://hlinkpres?slideindex=4&amp;slidetitle=План:" highlightClick="1"/>
          </p:cNvPr>
          <p:cNvSpPr/>
          <p:nvPr/>
        </p:nvSpPr>
        <p:spPr>
          <a:xfrm>
            <a:off x="8748464" y="6495556"/>
            <a:ext cx="386569" cy="362444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r\Downloads\Новая папка\W29j60eTNj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b="1" dirty="0" smtClean="0">
                <a:ln w="19050">
                  <a:solidFill>
                    <a:srgbClr val="001746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Для</a:t>
            </a:r>
            <a:r>
              <a:rPr lang="ru-RU" b="1" dirty="0" smtClean="0">
                <a:ln w="19050">
                  <a:solidFill>
                    <a:srgbClr val="001746"/>
                  </a:solidFill>
                  <a:prstDash val="solid"/>
                </a:ln>
                <a:solidFill>
                  <a:srgbClr val="33FC2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 </a:t>
            </a:r>
            <a:r>
              <a:rPr lang="ru-RU" b="1" dirty="0" smtClean="0">
                <a:ln w="19050">
                  <a:solidFill>
                    <a:srgbClr val="001746"/>
                  </a:solidFill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чего нужна таблица умножения?</a:t>
            </a:r>
            <a:endParaRPr lang="ru-RU" b="1" dirty="0">
              <a:ln w="19050">
                <a:solidFill>
                  <a:srgbClr val="001746"/>
                </a:solidFill>
                <a:prstDash val="solid"/>
              </a:ln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785918" y="1928802"/>
          <a:ext cx="5429288" cy="4454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Управляющая кнопка: домой 6">
            <a:hlinkClick r:id="rId7" action="ppaction://hlinkpres?slideindex=4&amp;slidetitle=План:" highlightClick="1"/>
          </p:cNvPr>
          <p:cNvSpPr/>
          <p:nvPr/>
        </p:nvSpPr>
        <p:spPr>
          <a:xfrm>
            <a:off x="8748464" y="6495556"/>
            <a:ext cx="386569" cy="362444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2622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C2FF454FFDD8147BCA65A0192CB1059" ma:contentTypeVersion="1" ma:contentTypeDescription="Создание документа." ma:contentTypeScope="" ma:versionID="fa57c48b6ce689469ca057386c08d42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d5e9ee565066404da4099087e782e4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38408F-1ABD-42BF-A8F6-496E6910DC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623608-E131-4AF5-8BBE-33A2DA4639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9DE1DB3-F5E2-4AF8-8616-D29D91CE4651}">
  <ds:schemaRefs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2105</TotalTime>
  <Words>1923</Words>
  <Application>Microsoft Office PowerPoint</Application>
  <PresentationFormat>Экран (4:3)</PresentationFormat>
  <Paragraphs>331</Paragraphs>
  <Slides>35</Slides>
  <Notes>1</Notes>
  <HiddenSlides>5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 Цели исследования: </vt:lpstr>
      <vt:lpstr> Задачи исследования: </vt:lpstr>
      <vt:lpstr>План:</vt:lpstr>
      <vt:lpstr>Слайд 5</vt:lpstr>
      <vt:lpstr>Слайд 6</vt:lpstr>
      <vt:lpstr>Слайд 7</vt:lpstr>
      <vt:lpstr>Слайд 8</vt:lpstr>
      <vt:lpstr>Для чего нужна таблица умножения?</vt:lpstr>
      <vt:lpstr>Слайд 10</vt:lpstr>
      <vt:lpstr>Слайд 11</vt:lpstr>
      <vt:lpstr>История создания таблицы умножения</vt:lpstr>
      <vt:lpstr>Слайд 13</vt:lpstr>
      <vt:lpstr>Слайд 14</vt:lpstr>
      <vt:lpstr>Таблица умножения на 9  на пальцах</vt:lpstr>
      <vt:lpstr>Слайд 16</vt:lpstr>
      <vt:lpstr>Таблица Брадиса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Home</Company>
  <LinksUpToDate>false</LinksUpToDate>
  <SharedDoc>false</SharedDoc>
  <HyperlinkBase>http://www.powerlexis.ru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keywords>"PowerLexis" - Презентационное агентство</cp:keywords>
  <cp:lastModifiedBy>папа</cp:lastModifiedBy>
  <cp:revision>227</cp:revision>
  <dcterms:created xsi:type="dcterms:W3CDTF">2013-04-21T06:40:47Z</dcterms:created>
  <dcterms:modified xsi:type="dcterms:W3CDTF">2014-11-12T17:47:25Z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0x0101005C2FF454FFDD8147BCA65A0192CB1059</vt:lpwstr>
  </property>
</Properties>
</file>