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68" r:id="rId2"/>
    <p:sldId id="369" r:id="rId3"/>
    <p:sldId id="329" r:id="rId4"/>
    <p:sldId id="330" r:id="rId5"/>
    <p:sldId id="331" r:id="rId6"/>
    <p:sldId id="332" r:id="rId7"/>
    <p:sldId id="333" r:id="rId8"/>
    <p:sldId id="350" r:id="rId9"/>
    <p:sldId id="351" r:id="rId10"/>
    <p:sldId id="334" r:id="rId11"/>
    <p:sldId id="349" r:id="rId12"/>
    <p:sldId id="358" r:id="rId13"/>
    <p:sldId id="335" r:id="rId14"/>
    <p:sldId id="352" r:id="rId15"/>
    <p:sldId id="361" r:id="rId16"/>
    <p:sldId id="362" r:id="rId17"/>
    <p:sldId id="337" r:id="rId18"/>
    <p:sldId id="356" r:id="rId19"/>
    <p:sldId id="338" r:id="rId20"/>
    <p:sldId id="367" r:id="rId21"/>
    <p:sldId id="339" r:id="rId22"/>
    <p:sldId id="344" r:id="rId23"/>
    <p:sldId id="340" r:id="rId24"/>
    <p:sldId id="342" r:id="rId25"/>
    <p:sldId id="364" r:id="rId26"/>
    <p:sldId id="365" r:id="rId27"/>
    <p:sldId id="345" r:id="rId28"/>
    <p:sldId id="357" r:id="rId29"/>
    <p:sldId id="346" r:id="rId30"/>
    <p:sldId id="347" r:id="rId31"/>
    <p:sldId id="35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32371-C0CE-4C51-8B5C-26ADD169FAAB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CB3CE-4310-4E83-ACC1-EC5CEA2097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1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CB3CE-4310-4E83-ACC1-EC5CEA20979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1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://vk.com/photo-26387811_26606355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vk.com/photo-26387811_266063550" TargetMode="External"/><Relationship Id="rId7" Type="http://schemas.openxmlformats.org/officeDocument/2006/relationships/hyperlink" Target="http://vk.com/photo-26387811_266063538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hyperlink" Target="http://vk.com/photo-26387811_266063534" TargetMode="Externa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pobeda1945-art.ru/photo/1_1_61-13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pobeda1945-art.ru/photo/1_1_66-4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obeda1945-art.ru/photo/1_1_66-5.htm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pobeda1945-art.ru/photo/1_1_66-3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hyperlink" Target="http://pobeda1945-art.ru/photo/1_1_66-18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pobeda1945-art.ru/photo/1_1_66-12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billionnews.ru/uploads/posts/2013-05/1368092156_8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pobeda1945.su/photo/313/album/310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hyperlink" Target="http://www.pobeda1945.su/photo/313/album/3109/884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hyperlink" Target="http://images.yandex.ru/yandsearch?source=psearch&amp;text=%D0%BD%D0%BE%D0%B9%D1%80%D1%83%D0%BF%D0%BF%D0%B8%D0%BD%20%D0%B3%D0%B5%D1%80%D0%BC%D0%B0%D0%BD%D0%B8%D1%8F%20%D1%81%D0%BE%D0%B2%D0%B5%D1%82%D1%81%D0%BA%D0%B8%D0%B5%20%D0%B2%D0%BE%D0%B9%D1%81%D0%BA%D0%B0%2090-%D0%B5%20%D0%B3%D0%BE%D0%B4%D1%8B%2020%20%D0%B2%D0%B5%D0%BA%D0%B0&amp;fp=0&amp;img_url=http://2005.novayagazeta.ru/nomer/2005/27n/n27n-s17.jpg&amp;pos=11&amp;rpt=simage&amp;lr=213&amp;nojs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images.yandex.ru/yandsearch?source=wiz&amp;fp=0&amp;img_url=http://victory.rusarchives.ru/img/photos/432_big.jpg&amp;text=%D0%B2%D0%BE%D0%B7%D0%B2%D1%80%D0%B0%D1%89%D0%B5%D0%BD%D0%B8%D0%B5%20%D1%81%20%D0%B2%D0%BE%20%D0%B2%D0%BE%D0%B9%D0%BD%D1%8B%20%D1%84%D0%BE%D1%82%D0%BE&amp;noreask=1&amp;pos=3&amp;lr=213&amp;rpt=simage&amp;nojs=1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images.yandex.ru/yandsearch?source=wiz&amp;fp=0&amp;img_url=http://img-fotki.yandex.ru/get/5503/yes06.223/0_6368f_862809db_XL.jpg&amp;text=%D0%B2%D0%BE%D0%B7%D0%B2%D1%80%D0%B0%D1%89%D0%B5%D0%BD%D0%B8%D0%B5%20%D1%81%20%D0%B2%D0%BE%20%D0%B2%D0%BE%D0%B9%D0%BD%D1%8B%20%D1%84%D0%BE%D1%82%D0%BE&amp;noreask=1&amp;pos=26&amp;lr=213&amp;rpt=simage&amp;noj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hyperlink" Target="http://vk.com/photo-26387811_26974079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1945-art.ru/photo/1_1_61-9.htm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hyperlink" Target="http://pretich2005.narod.ru/foto-war/1941/41-sov-plen.htm" TargetMode="Externa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1945-art.ru/photo/1_1_61-11.ht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etich2005.narod.ru/foto-war/1941/41-brest-nem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photo-26387811_266063559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1945-art.ru/photo/1_1_61-3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pobeda1945-art.ru/photo/1_1_61-7.htm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>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4000" dirty="0" smtClean="0">
                <a:effectLst/>
              </a:rPr>
              <a:t>«</a:t>
            </a:r>
            <a:r>
              <a:rPr lang="ru-RU" sz="4000" dirty="0">
                <a:effectLst/>
              </a:rPr>
              <a:t>Нам дороги эти позабыть нельзя…» 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364088" y="1268760"/>
            <a:ext cx="3322712" cy="525658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Спицына Алла Николаевна, </a:t>
            </a:r>
            <a:endParaRPr lang="ru-RU" dirty="0"/>
          </a:p>
          <a:p>
            <a:r>
              <a:rPr lang="ru-RU" b="1" dirty="0"/>
              <a:t>учитель русского языка и </a:t>
            </a:r>
            <a:r>
              <a:rPr lang="ru-RU" b="1" dirty="0" smtClean="0"/>
              <a:t>литературы высшей категории</a:t>
            </a:r>
            <a:endParaRPr lang="ru-RU" dirty="0"/>
          </a:p>
          <a:p>
            <a:r>
              <a:rPr lang="ru-RU" b="1" dirty="0" err="1"/>
              <a:t>Гремяченского</a:t>
            </a:r>
            <a:r>
              <a:rPr lang="ru-RU" b="1" dirty="0"/>
              <a:t> филиала МКОУ </a:t>
            </a:r>
            <a:endParaRPr lang="ru-RU" dirty="0"/>
          </a:p>
          <a:p>
            <a:r>
              <a:rPr lang="ru-RU" b="1" dirty="0"/>
              <a:t>«</a:t>
            </a:r>
            <a:r>
              <a:rPr lang="ru-RU" b="1" dirty="0" err="1"/>
              <a:t>Охочевская</a:t>
            </a:r>
            <a:r>
              <a:rPr lang="ru-RU" b="1" dirty="0"/>
              <a:t> СОШ» Курской области</a:t>
            </a:r>
            <a:endParaRPr lang="ru-RU" dirty="0"/>
          </a:p>
          <a:p>
            <a:r>
              <a:rPr lang="ru-RU" b="1" dirty="0"/>
              <a:t>                                                                                    Идентификатор: 261-014-888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08811"/>
              </p:ext>
            </p:extLst>
          </p:nvPr>
        </p:nvGraphicFramePr>
        <p:xfrm>
          <a:off x="4229100" y="3186113"/>
          <a:ext cx="685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Пакет" r:id="rId3" imgW="685800" imgH="485640" progId="Package">
                  <p:embed/>
                </p:oleObj>
              </mc:Choice>
              <mc:Fallback>
                <p:oleObj name="Пакет" r:id="rId3" imgW="685800" imgH="485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9100" y="3186113"/>
                        <a:ext cx="6858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Объект 10" descr="J:\фото с мероприятия нам дороги эти\SAM_0421.JPG"/>
          <p:cNvPicPr>
            <a:picLocks noGrp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1" t="39785" r="32371" b="34614"/>
          <a:stretch/>
        </p:blipFill>
        <p:spPr bwMode="auto">
          <a:xfrm>
            <a:off x="489750" y="1340768"/>
            <a:ext cx="5090361" cy="532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078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Блокада </a:t>
            </a:r>
            <a:r>
              <a:rPr lang="ru-RU" sz="3200" i="1" dirty="0"/>
              <a:t>Ленинграда</a:t>
            </a:r>
            <a:r>
              <a:rPr lang="ru-RU" sz="3200" dirty="0"/>
              <a:t>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8 </a:t>
            </a:r>
            <a:r>
              <a:rPr lang="ru-RU" sz="3200" dirty="0"/>
              <a:t>сентября 1941г. - 27 января 1944г.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8" name="Содержимое 3" descr="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861048"/>
            <a:ext cx="4032448" cy="2592288"/>
          </a:xfrm>
        </p:spPr>
      </p:pic>
      <p:pic>
        <p:nvPicPr>
          <p:cNvPr id="5" name="Содержимое 5" descr="war_ang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844825"/>
            <a:ext cx="4392488" cy="4608512"/>
          </a:xfrm>
          <a:prstGeom prst="rect">
            <a:avLst/>
          </a:prstGeom>
        </p:spPr>
      </p:pic>
      <p:pic>
        <p:nvPicPr>
          <p:cNvPr id="6" name="Рисунок 5" descr="http://cs5714.vk.me/u49662000/140196134/m_850b8324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3794"/>
            <a:ext cx="4032448" cy="2107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22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 descr="Б.С.УГАРОВ «ЛЕНИНГРАДКА (1941 ГОД)», 196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088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памятники вов\пискаревское кладбищ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392488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27 января 1944г</a:t>
            </a:r>
            <a:r>
              <a:rPr lang="ru-RU" sz="4400" dirty="0" smtClean="0"/>
              <a:t>. Город – Герой освобожден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96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Оборона </a:t>
            </a:r>
            <a:r>
              <a:rPr lang="ru-RU" sz="31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Москвы</a:t>
            </a:r>
            <a:r>
              <a:rPr lang="ru-RU" sz="31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 </a:t>
            </a:r>
            <a:r>
              <a:rPr lang="ru-RU" sz="3100" dirty="0"/>
              <a:t>13 сентября – начало декабря 1941г.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5-6 </a:t>
            </a:r>
            <a:r>
              <a:rPr lang="ru-RU" sz="3100" dirty="0"/>
              <a:t>декабря 1941 – весна 1942г. – контрнаступление Советских </a:t>
            </a:r>
            <a:r>
              <a:rPr lang="ru-RU" sz="3100" dirty="0" smtClean="0"/>
              <a:t>войск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" name="Объект 5" descr="С.Н.ПРИСЕКИН «МАРШАЛЫ СОВЕТСКОГО СОЮЗА Г.К.ЖУКОВ И К.К.РОКОССОВСКИЙ НА КРАСНОЙ П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355976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http://cs5714.vk.me/u49662000/140196134/m_fffb4d7c.jpg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40216"/>
            <a:ext cx="258710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cs5714.vk.me/u49662000/140196134/m_533e42b0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29" y="3645024"/>
            <a:ext cx="2258073" cy="143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cs5714.vk.me/u49662000/140196134/m_52ef1a4d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2698"/>
            <a:ext cx="2513493" cy="165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108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obeda1945-art.ru/photo/small/s_1_1_61-13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218" y="2204864"/>
            <a:ext cx="45365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6" descr="К.Ф.ЮОН «ПАРАД НА КРАСНОЙ ПЛОЩАДИ В МОСКВЕ 7 НОЯБРЯ 1941 ГОДА», 1949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1" t="8660" r="10129"/>
          <a:stretch/>
        </p:blipFill>
        <p:spPr bwMode="auto">
          <a:xfrm>
            <a:off x="0" y="116632"/>
            <a:ext cx="4547312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572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Сталинградская </a:t>
            </a:r>
            <a:r>
              <a:rPr lang="ru-RU" sz="24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битва: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/>
              <a:t>оборонительные операции – 17 июля – 18 ноября 1942г.; контрнаступление – 19 ноября </a:t>
            </a:r>
            <a:r>
              <a:rPr lang="ru-RU" sz="2400" dirty="0" smtClean="0"/>
              <a:t>1942 </a:t>
            </a:r>
            <a:r>
              <a:rPr lang="ru-RU" sz="2400" dirty="0"/>
              <a:t>– 2 февраля 1943гг.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 descr="http://pobeda1945-art.ru/photo/small/s_1_1_66-4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0" y="2254024"/>
            <a:ext cx="5757926" cy="431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http://pobeda1945-art.ru/photo/small/s_1_1_66-3.jpg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 bwMode="auto">
          <a:xfrm>
            <a:off x="6012160" y="2204864"/>
            <a:ext cx="26282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obeda1945-art.ru/photo/small/s_1_1_66-5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7926" y="4437112"/>
            <a:ext cx="3384376" cy="215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865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памятники вов\мамаев кург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3882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J:\памятники вов\мамаев курган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4664"/>
            <a:ext cx="43882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77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 </a:t>
            </a:r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Курской дуге</a:t>
            </a:r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dirty="0"/>
              <a:t>июль – август 1943г</a:t>
            </a:r>
            <a:r>
              <a:rPr lang="ru-RU" sz="3200" dirty="0" smtClean="0"/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050" name="Picture 2" descr="J:\фото войны\вой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6084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59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obeda1945-art.ru/photo/small/s_1_1_66-18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3" y="3633365"/>
            <a:ext cx="4716017" cy="319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obeda1945-art.ru/photo/small/s_1_1_66-12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983" y="-1"/>
            <a:ext cx="4691776" cy="363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курская битва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236" y="65745"/>
            <a:ext cx="4411747" cy="3567620"/>
          </a:xfrm>
          <a:prstGeom prst="rect">
            <a:avLst/>
          </a:prstGeom>
          <a:noFill/>
        </p:spPr>
      </p:pic>
      <p:pic>
        <p:nvPicPr>
          <p:cNvPr id="1027" name="Picture 3" descr="G:\Курская битв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235" y="3633365"/>
            <a:ext cx="4411747" cy="3196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82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29600" cy="6048375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Освобождение 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СССР:  </a:t>
            </a:r>
            <a:endParaRPr lang="ru-RU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ctr">
              <a:buNone/>
            </a:pPr>
            <a:r>
              <a:rPr lang="ru-RU" sz="2400" dirty="0" smtClean="0"/>
              <a:t>официальная </a:t>
            </a:r>
            <a:r>
              <a:rPr lang="ru-RU" sz="2400" dirty="0"/>
              <a:t>дата полного перехода советских войск на всех фронтах через границы СССР </a:t>
            </a:r>
            <a:r>
              <a:rPr lang="ru-RU" sz="2400" dirty="0" smtClean="0"/>
              <a:t>–</a:t>
            </a:r>
          </a:p>
          <a:p>
            <a:pPr marL="137160" indent="0" algn="ctr">
              <a:buNone/>
            </a:pPr>
            <a:r>
              <a:rPr lang="ru-RU" sz="2400" dirty="0" smtClean="0"/>
              <a:t> </a:t>
            </a:r>
            <a:r>
              <a:rPr lang="ru-RU" sz="2400" dirty="0"/>
              <a:t>7 ноября 1944г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sz="4400" dirty="0"/>
          </a:p>
        </p:txBody>
      </p:sp>
      <p:pic>
        <p:nvPicPr>
          <p:cNvPr id="5" name="Рисунок 4" descr="Фотографии Великой Отечественной войны 1943 года (68 фото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99288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822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-den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785813"/>
            <a:ext cx="9144000" cy="6072187"/>
          </a:xfrm>
        </p:spPr>
      </p:pic>
      <p:sp>
        <p:nvSpPr>
          <p:cNvPr id="6" name="TextBox 5"/>
          <p:cNvSpPr txBox="1"/>
          <p:nvPr/>
        </p:nvSpPr>
        <p:spPr>
          <a:xfrm>
            <a:off x="571472" y="714356"/>
            <a:ext cx="857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22 июня 1941г. – </a:t>
            </a:r>
          </a:p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9 </a:t>
            </a:r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мая 1945г.</a:t>
            </a:r>
            <a:endParaRPr lang="ru-RU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47971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834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u="sng" dirty="0">
                <a:effectLst/>
                <a:hlinkClick r:id="rId2"/>
              </a:rPr>
              <a:t>Братская могила в </a:t>
            </a:r>
            <a:r>
              <a:rPr lang="ru-RU" sz="2700" u="sng" dirty="0" err="1" smtClean="0">
                <a:effectLst/>
                <a:hlinkClick r:id="rId2"/>
              </a:rPr>
              <a:t>с.Фастовцы</a:t>
            </a:r>
            <a:r>
              <a:rPr lang="ru-RU" sz="2700" u="sng" dirty="0">
                <a:effectLst/>
                <a:hlinkClick r:id="rId2"/>
              </a:rPr>
              <a:t> </a:t>
            </a:r>
            <a:r>
              <a:rPr lang="ru-RU" sz="2700" u="sng" dirty="0" err="1" smtClean="0">
                <a:effectLst/>
                <a:hlinkClick r:id="rId2"/>
              </a:rPr>
              <a:t>Бахмачского</a:t>
            </a:r>
            <a:r>
              <a:rPr lang="ru-RU" sz="2700" u="sng" dirty="0" smtClean="0">
                <a:effectLst/>
                <a:hlinkClick r:id="rId2"/>
              </a:rPr>
              <a:t> района </a:t>
            </a:r>
            <a:r>
              <a:rPr lang="ru-RU" sz="2700" u="sng" dirty="0">
                <a:effectLst/>
                <a:hlinkClick r:id="rId2"/>
              </a:rPr>
              <a:t>Черниговской </a:t>
            </a:r>
            <a:r>
              <a:rPr lang="ru-RU" sz="2700" u="sng" dirty="0" smtClean="0">
                <a:effectLst/>
                <a:hlinkClick r:id="rId2"/>
              </a:rPr>
              <a:t>обл</a:t>
            </a:r>
            <a:r>
              <a:rPr lang="ru-RU" sz="2700" u="sng" dirty="0" smtClean="0">
                <a:effectLst/>
              </a:rPr>
              <a:t>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268760"/>
            <a:ext cx="4258816" cy="5472608"/>
          </a:xfrm>
        </p:spPr>
        <p:txBody>
          <a:bodyPr/>
          <a:lstStyle/>
          <a:p>
            <a:r>
              <a:rPr lang="ru-RU" sz="1800" dirty="0"/>
              <a:t>В 1963 г. установлен памятник советским воинам-освободителям, погибшим в боях за село</a:t>
            </a:r>
          </a:p>
          <a:p>
            <a:endParaRPr lang="ru-RU" dirty="0"/>
          </a:p>
        </p:txBody>
      </p:sp>
      <p:pic>
        <p:nvPicPr>
          <p:cNvPr id="6" name="Рисунок 5" descr="http://www.pobeda1945.su/upld/photoes/5907d345b31b55280d465518b117783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4" r="30981"/>
          <a:stretch/>
        </p:blipFill>
        <p:spPr bwMode="auto">
          <a:xfrm>
            <a:off x="4644008" y="2231777"/>
            <a:ext cx="3900920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4" descr="http://www.pobeda1945.su/upld/icons/a882e7b4afa636929ec90b0b62686eac_icon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59"/>
            <a:ext cx="4248472" cy="5571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69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Освобождение </a:t>
            </a:r>
            <a:r>
              <a:rPr lang="ru-RU" sz="28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Восточной Европы: </a:t>
            </a:r>
            <a:r>
              <a:rPr lang="ru-RU" sz="2800" dirty="0" smtClean="0"/>
              <a:t>погибли </a:t>
            </a:r>
            <a:r>
              <a:rPr lang="ru-RU" sz="2800" dirty="0"/>
              <a:t>1 млн. советских солдат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pic>
        <p:nvPicPr>
          <p:cNvPr id="3074" name="Picture 2" descr="J:\памятники вов\памятник алеши в болгари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132856"/>
            <a:ext cx="371128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держимое 3" descr="800px-RIAN_archive_95845_World_War_Tw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2132856"/>
            <a:ext cx="4032448" cy="4536503"/>
          </a:xfrm>
        </p:spPr>
      </p:pic>
    </p:spTree>
    <p:extLst>
      <p:ext uri="{BB962C8B-B14F-4D97-AF65-F5344CB8AC3E}">
        <p14:creationId xmlns:p14="http://schemas.microsoft.com/office/powerpoint/2010/main" val="4210641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16.04.1945 – 08.05.1945гг. – Берлинская наступательная операция.</a:t>
            </a:r>
            <a:br>
              <a:rPr lang="ru-RU" sz="2000" dirty="0"/>
            </a:br>
            <a:r>
              <a:rPr lang="ru-RU" sz="2000" dirty="0"/>
              <a:t>30.04.1945г. – советские войска водрузили Знамя Победы над Рейхстагом.  </a:t>
            </a:r>
            <a:br>
              <a:rPr lang="ru-RU" sz="2000" dirty="0"/>
            </a:br>
            <a:r>
              <a:rPr lang="ru-RU" sz="2000" dirty="0"/>
              <a:t>02.05.1945г. - советские войска полностью овладели столицей фашистской Германии – Берлином.</a:t>
            </a:r>
            <a:br>
              <a:rPr lang="ru-RU" sz="2000" dirty="0"/>
            </a:br>
            <a:r>
              <a:rPr lang="ru-RU" sz="2000" dirty="0"/>
              <a:t>08.04.1945г. – подписание Акта о безоговорочной капитуляции. </a:t>
            </a:r>
            <a:br>
              <a:rPr lang="ru-RU" sz="2000" dirty="0"/>
            </a:br>
            <a:r>
              <a:rPr lang="ru-RU" sz="2400" dirty="0"/>
              <a:t>9 мая 1945г. стал Днем Победы.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Содержимое 3" descr="world-war-ii-kristallnach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653136"/>
            <a:ext cx="3960440" cy="2198004"/>
          </a:xfrm>
        </p:spPr>
      </p:pic>
      <p:pic>
        <p:nvPicPr>
          <p:cNvPr id="6" name="Содержимое 3" descr="0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370879"/>
            <a:ext cx="4244280" cy="4452753"/>
          </a:xfrm>
        </p:spPr>
      </p:pic>
      <p:pic>
        <p:nvPicPr>
          <p:cNvPr id="7" name="Рисунок 6" descr="http://im7-tub-ru.yandex.net/i?id=609568383-68-72&amp;n=21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32048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614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36104"/>
          </a:xfrm>
        </p:spPr>
        <p:txBody>
          <a:bodyPr/>
          <a:lstStyle/>
          <a:p>
            <a:r>
              <a:rPr lang="ru-RU" dirty="0" err="1" smtClean="0"/>
              <a:t>Трептов</a:t>
            </a:r>
            <a:r>
              <a:rPr lang="ru-RU" dirty="0" smtClean="0"/>
              <a:t> - Парк</a:t>
            </a:r>
            <a:endParaRPr lang="ru-RU" dirty="0"/>
          </a:p>
        </p:txBody>
      </p:sp>
      <p:pic>
        <p:nvPicPr>
          <p:cNvPr id="4098" name="Picture 2" descr="J:\памятники вов\памятник в берлине в трептов парке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8760"/>
            <a:ext cx="421196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памятники вов\памятник в берлине в трептов-парке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268760"/>
            <a:ext cx="475252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96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e990be692cf1aa81a24f022e4c6193b_full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8784976" cy="6192689"/>
          </a:xfrm>
        </p:spPr>
      </p:pic>
    </p:spTree>
    <p:extLst>
      <p:ext uri="{BB962C8B-B14F-4D97-AF65-F5344CB8AC3E}">
        <p14:creationId xmlns:p14="http://schemas.microsoft.com/office/powerpoint/2010/main" val="2235021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6-tub-ru.yandex.net/i?id=43025614-60-72&amp;n=21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669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3-tub-ru.yandex.net/i?id=142363547-70-72&amp;n=21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17211"/>
            <a:ext cx="5572967" cy="380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s10771.vk.me/u49662000/140196134/m_6c51f81d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6" y="0"/>
            <a:ext cx="5227218" cy="3807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118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2592288"/>
          </a:xfrm>
        </p:spPr>
        <p:txBody>
          <a:bodyPr>
            <a:noAutofit/>
          </a:bodyPr>
          <a:lstStyle/>
          <a:p>
            <a:r>
              <a:rPr lang="ru-RU" sz="1600" dirty="0"/>
              <a:t>Война унесла свыше 27 млн. жизней, из них свыше 10 млн. – на полях сражений, погубила миллионы талантов, разрушила миллионы человеческих судеб.  </a:t>
            </a:r>
            <a:br>
              <a:rPr lang="ru-RU" sz="1600" dirty="0"/>
            </a:br>
            <a:r>
              <a:rPr lang="ru-RU" sz="1600" dirty="0"/>
              <a:t>Около 18 млн. солдат и командиров Красной Армии получили ранения или заболели при исполнении служебных обязанностей, многие из них потеряли трудоспособность, стали инвалидами. 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Во вражеском тылу </a:t>
            </a:r>
            <a:r>
              <a:rPr lang="ru-RU" sz="1600" dirty="0" smtClean="0"/>
              <a:t>погибли </a:t>
            </a:r>
            <a:r>
              <a:rPr lang="ru-RU" sz="1600" dirty="0"/>
              <a:t>почти 4 млн. партизан и подпольщиков.</a:t>
            </a:r>
            <a:br>
              <a:rPr lang="ru-RU" sz="1600" dirty="0"/>
            </a:br>
            <a:r>
              <a:rPr lang="ru-RU" sz="1600" dirty="0"/>
              <a:t> </a:t>
            </a:r>
            <a:r>
              <a:rPr lang="ru-RU" sz="1600" dirty="0" smtClean="0"/>
              <a:t>Погибли 1/2 </a:t>
            </a:r>
            <a:r>
              <a:rPr lang="ru-RU" sz="1600" dirty="0"/>
              <a:t>мирного населения 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" name="Содержимое 3" descr="1304662670_ivan_shagin_na-voyne-kak-na-voyne_berlin_19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708920"/>
            <a:ext cx="3668216" cy="3672408"/>
          </a:xfrm>
        </p:spPr>
      </p:pic>
      <p:pic>
        <p:nvPicPr>
          <p:cNvPr id="6" name="Содержимое 3" descr="1307644137_525380_5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176464" cy="3744416"/>
          </a:xfrm>
        </p:spPr>
      </p:pic>
    </p:spTree>
    <p:extLst>
      <p:ext uri="{BB962C8B-B14F-4D97-AF65-F5344CB8AC3E}">
        <p14:creationId xmlns:p14="http://schemas.microsoft.com/office/powerpoint/2010/main" val="1662103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Около 6 млн. советских людей оказались в фашистском плену, 4 млн. из них </a:t>
            </a:r>
            <a:r>
              <a:rPr lang="ru-RU" sz="2000" dirty="0" smtClean="0"/>
              <a:t>погибли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Содержимое 3" descr="0b43cfb10514bfbcc3b9c365a271abc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168581"/>
            <a:ext cx="4608512" cy="2808312"/>
          </a:xfrm>
        </p:spPr>
      </p:pic>
      <p:pic>
        <p:nvPicPr>
          <p:cNvPr id="6" name="Объект 5" descr="http://pobeda1945-art.ru/photo/small/s_1_1_61-9.jpg">
            <a:hlinkClick r:id="rId3" tgtFrame="_blank"/>
          </p:cNvPr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12160" y="4005064"/>
            <a:ext cx="2230301" cy="276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оеннопленные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4845329" cy="2821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020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effectLst/>
              </a:rPr>
              <a:t>1710 городов и около 70 тысяч сел и деревень были полностью разрушены. Свыше 25 млн. человек потеряли крышу над головой и ютились в землянках, сараях и подвалах. </a:t>
            </a:r>
            <a:endParaRPr lang="ru-RU" sz="2000" dirty="0"/>
          </a:p>
        </p:txBody>
      </p:sp>
      <p:pic>
        <p:nvPicPr>
          <p:cNvPr id="7" name="Содержимое 5" descr="1941_-_Giteli_Rostova_Stroat_barikad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484129" cy="2232248"/>
          </a:xfrm>
        </p:spPr>
      </p:pic>
      <p:pic>
        <p:nvPicPr>
          <p:cNvPr id="8" name="Содержимое 3" descr="0_11ccf_7f372a73_XL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507348"/>
            <a:ext cx="4038600" cy="2448271"/>
          </a:xfrm>
        </p:spPr>
      </p:pic>
      <p:pic>
        <p:nvPicPr>
          <p:cNvPr id="9" name="Содержимое 3" descr="victory-day.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39" y="3861048"/>
            <a:ext cx="4264729" cy="2780928"/>
          </a:xfrm>
          <a:prstGeom prst="rect">
            <a:avLst/>
          </a:prstGeom>
        </p:spPr>
      </p:pic>
      <p:pic>
        <p:nvPicPr>
          <p:cNvPr id="10" name="Содержимое 3" descr="0_23c36_2dd022c4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3971" y="3977680"/>
            <a:ext cx="460851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35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4716016" cy="6048672"/>
          </a:xfrm>
        </p:spPr>
      </p:pic>
      <p:pic>
        <p:nvPicPr>
          <p:cNvPr id="1026" name="Picture 2" descr="J:\фото войны\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32048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25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effectLst/>
              </a:rPr>
              <a:t>Ленинград</a:t>
            </a:r>
            <a:r>
              <a:rPr lang="ru-RU" sz="2000" dirty="0">
                <a:effectLst/>
              </a:rPr>
              <a:t>, Киев, Харьков, Днепропетровск, Смоленск, Курск </a:t>
            </a:r>
            <a:r>
              <a:rPr lang="ru-RU" sz="2000" dirty="0" smtClean="0">
                <a:effectLst/>
              </a:rPr>
              <a:t>подверглись </a:t>
            </a:r>
            <a:r>
              <a:rPr lang="ru-RU" sz="2000" dirty="0">
                <a:effectLst/>
              </a:rPr>
              <a:t>значительному </a:t>
            </a:r>
            <a:r>
              <a:rPr lang="ru-RU" sz="2000" dirty="0" smtClean="0">
                <a:effectLst/>
              </a:rPr>
              <a:t>разрушению.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Минск</a:t>
            </a:r>
            <a:r>
              <a:rPr lang="ru-RU" sz="2000" dirty="0">
                <a:effectLst/>
              </a:rPr>
              <a:t>, Сталинград, </a:t>
            </a:r>
            <a:r>
              <a:rPr lang="ru-RU" sz="2000" dirty="0" smtClean="0">
                <a:effectLst/>
              </a:rPr>
              <a:t>Ростов-на-Дону полностью </a:t>
            </a:r>
            <a:r>
              <a:rPr lang="ru-RU" sz="2000" dirty="0">
                <a:effectLst/>
              </a:rPr>
              <a:t>лежали в развалинах </a:t>
            </a:r>
            <a:endParaRPr lang="ru-RU" sz="2000" dirty="0"/>
          </a:p>
        </p:txBody>
      </p:sp>
      <p:pic>
        <p:nvPicPr>
          <p:cNvPr id="5" name="Содержимое 3" descr="Ruiny-v-upor-1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7032" y="1484784"/>
            <a:ext cx="4464496" cy="2520280"/>
          </a:xfrm>
        </p:spPr>
      </p:pic>
      <p:pic>
        <p:nvPicPr>
          <p:cNvPr id="6" name="Содержимое 3" descr="watermar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484784"/>
            <a:ext cx="3312368" cy="2592288"/>
          </a:xfrm>
        </p:spPr>
      </p:pic>
      <p:pic>
        <p:nvPicPr>
          <p:cNvPr id="7" name="Содержимое 3" descr="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149080"/>
            <a:ext cx="3456384" cy="2520280"/>
          </a:xfrm>
          <a:prstGeom prst="rect">
            <a:avLst/>
          </a:prstGeom>
        </p:spPr>
      </p:pic>
      <p:pic>
        <p:nvPicPr>
          <p:cNvPr id="8" name="Содержимое 3" descr="detyiv-44.jpg"/>
          <p:cNvPicPr>
            <a:picLocks noChangeAspect="1"/>
          </p:cNvPicPr>
          <p:nvPr/>
        </p:nvPicPr>
        <p:blipFill rotWithShape="1">
          <a:blip r:embed="rId5" cstate="print"/>
          <a:srcRect t="-7358" b="17899"/>
          <a:stretch/>
        </p:blipFill>
        <p:spPr>
          <a:xfrm>
            <a:off x="467544" y="3933056"/>
            <a:ext cx="452398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73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</a:rPr>
              <a:t>Свыше 7 млн. бойцов были награждены боевыми наградами и около 11 тыс. удостоены высшей награды - звания Героя Советского Союза</a:t>
            </a:r>
            <a:endParaRPr lang="ru-RU" sz="2400" dirty="0"/>
          </a:p>
        </p:txBody>
      </p:sp>
      <p:pic>
        <p:nvPicPr>
          <p:cNvPr id="10" name="Содержимое 3" descr="oboifghfgdh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" y="1556792"/>
            <a:ext cx="3203848" cy="2509206"/>
          </a:xfrm>
        </p:spPr>
      </p:pic>
      <p:pic>
        <p:nvPicPr>
          <p:cNvPr id="11" name="Содержимое 3" descr="76gubanov_v1105_X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484784"/>
            <a:ext cx="2771800" cy="2581214"/>
          </a:xfrm>
          <a:prstGeom prst="rect">
            <a:avLst/>
          </a:prstGeom>
        </p:spPr>
      </p:pic>
      <p:pic>
        <p:nvPicPr>
          <p:cNvPr id="12" name="Содержимое 5" descr="oboi-na.ru_9_may_4889_resized_1920x1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065998"/>
            <a:ext cx="2771800" cy="2664296"/>
          </a:xfrm>
          <a:prstGeom prst="rect">
            <a:avLst/>
          </a:prstGeom>
        </p:spPr>
      </p:pic>
      <p:pic>
        <p:nvPicPr>
          <p:cNvPr id="13" name="Содержимое 3" descr="1273305974_dp-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65998"/>
            <a:ext cx="3203848" cy="2686165"/>
          </a:xfrm>
          <a:prstGeom prst="rect">
            <a:avLst/>
          </a:prstGeom>
        </p:spPr>
      </p:pic>
      <p:pic>
        <p:nvPicPr>
          <p:cNvPr id="2050" name="Picture 2" descr="J:\фото войны\ветера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3168352" cy="50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1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73681.jpe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332657"/>
            <a:ext cx="4716463" cy="4968551"/>
          </a:xfrm>
        </p:spPr>
      </p:pic>
      <p:pic>
        <p:nvPicPr>
          <p:cNvPr id="6" name="Объект 5" descr="http://pobeda1945-art.ru/photo/small/s_1_1_61-11.jpg">
            <a:hlinkClick r:id="rId3" tgtFrame="_blank"/>
          </p:cNvPr>
          <p:cNvPicPr>
            <a:picLocks noGrp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33267" y="1340768"/>
            <a:ext cx="44275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458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8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8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8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8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</a:t>
            </a:r>
            <a:r>
              <a:rPr lang="ru-RU" sz="5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еликая Отечественная война длилась</a:t>
            </a:r>
            <a:br>
              <a:rPr lang="ru-RU" sz="5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7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 года – </a:t>
            </a:r>
            <a:br>
              <a:rPr lang="ru-RU" sz="7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7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1418 дней – </a:t>
            </a:r>
            <a:br>
              <a:rPr lang="ru-RU" sz="7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7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34 тысячи часов</a:t>
            </a:r>
            <a:endParaRPr lang="ru-RU" sz="7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3605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10337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Основные операции</a:t>
            </a:r>
            <a:br>
              <a:rPr lang="ru-RU" sz="4000" dirty="0" smtClean="0"/>
            </a:br>
            <a:r>
              <a:rPr lang="ru-RU" sz="4000" dirty="0" smtClean="0"/>
              <a:t>1941-1945 </a:t>
            </a:r>
            <a:r>
              <a:rPr lang="ru-RU" sz="2000" dirty="0" smtClean="0"/>
              <a:t>гг.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1412776"/>
            <a:ext cx="9143999" cy="511256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Оборона Брестской крепости: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22.06.41г. – погибли 2 тыс. защитников, 5-6 тыс. попали в немецкий плен</a:t>
            </a:r>
          </a:p>
          <a:p>
            <a:pPr algn="just">
              <a:buFont typeface="Arial" pitchFamily="34" charset="0"/>
              <a:buChar char="•"/>
            </a:pPr>
            <a:endParaRPr lang="ru-RU" dirty="0"/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dirty="0"/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dirty="0"/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dirty="0"/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dirty="0"/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4" name="Рисунок 3" descr="П.А.КРИВОНОГОВ «ЗАЩИТНИКИ БРЕСТСКОЙ КРЕПОСТИ» (ФРАГМЕНТ), 195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5939" r="5100"/>
          <a:stretch/>
        </p:blipFill>
        <p:spPr bwMode="auto">
          <a:xfrm>
            <a:off x="4448777" y="2996952"/>
            <a:ext cx="4722125" cy="374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битва за Бре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96952"/>
            <a:ext cx="4421874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398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Смоленское </a:t>
            </a:r>
            <a:r>
              <a:rPr lang="ru-RU" sz="36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сражение:  </a:t>
            </a:r>
            <a:r>
              <a:rPr lang="ru-RU" sz="3600" dirty="0"/>
              <a:t>лето </a:t>
            </a:r>
            <a:r>
              <a:rPr lang="ru-RU" sz="3600" dirty="0" smtClean="0"/>
              <a:t>1941г. </a:t>
            </a:r>
            <a:r>
              <a:rPr lang="ru-RU" sz="3600" dirty="0"/>
              <a:t>– впервые было применено новое оружие в батарее капитана Флёрова – «</a:t>
            </a:r>
            <a:r>
              <a:rPr lang="ru-RU" sz="3600" dirty="0" smtClean="0"/>
              <a:t>Катюша»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6" name="Содержимое 3" descr="dubrovno_WOW_pobeda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708920"/>
            <a:ext cx="4355976" cy="3744416"/>
          </a:xfrm>
        </p:spPr>
      </p:pic>
      <p:pic>
        <p:nvPicPr>
          <p:cNvPr id="5" name="Рисунок 4" descr="http://cs5714.vk.me/u49662000/140196134/m_60505479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78802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839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obeda1945-art.ru/photo/small/s_1_1_61-3.jpg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0726"/>
            <a:ext cx="5148064" cy="515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obeda1945-art.ru/photo/small/s_1_1_61-7.jpg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064" y="980727"/>
            <a:ext cx="3995936" cy="515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6121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91846"/>
            <a:ext cx="2448272" cy="3453178"/>
          </a:xfrm>
          <a:prstGeom prst="rect">
            <a:avLst/>
          </a:prstGeom>
        </p:spPr>
      </p:pic>
      <p:pic>
        <p:nvPicPr>
          <p:cNvPr id="3" name="Содержимое 3" descr="detyiv-45.jpg"/>
          <p:cNvPicPr>
            <a:picLocks noChangeAspect="1"/>
          </p:cNvPicPr>
          <p:nvPr/>
        </p:nvPicPr>
        <p:blipFill rotWithShape="1">
          <a:blip r:embed="rId3" cstate="print"/>
          <a:srcRect l="22702" t="-1111" r="23177" b="1111"/>
          <a:stretch/>
        </p:blipFill>
        <p:spPr>
          <a:xfrm>
            <a:off x="2699792" y="1124744"/>
            <a:ext cx="3024335" cy="4536504"/>
          </a:xfrm>
          <a:prstGeom prst="rect">
            <a:avLst/>
          </a:prstGeom>
        </p:spPr>
      </p:pic>
      <p:pic>
        <p:nvPicPr>
          <p:cNvPr id="5" name="Содержимое 3" descr="1234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780929"/>
            <a:ext cx="2808312" cy="374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4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839</TotalTime>
  <Words>237</Words>
  <Application>Microsoft Office PowerPoint</Application>
  <PresentationFormat>Экран (4:3)</PresentationFormat>
  <Paragraphs>39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Апекс</vt:lpstr>
      <vt:lpstr>Пакет</vt:lpstr>
      <vt:lpstr>  «Нам дороги эти позабыть нельзя…»  </vt:lpstr>
      <vt:lpstr>Презентация PowerPoint</vt:lpstr>
      <vt:lpstr>Презентация PowerPoint</vt:lpstr>
      <vt:lpstr>Презентация PowerPoint</vt:lpstr>
      <vt:lpstr>    Великая Отечественная война длилась 4 года –  1418 дней –  34 тысячи часов</vt:lpstr>
      <vt:lpstr>Основные операции 1941-1945 гг.</vt:lpstr>
      <vt:lpstr>  Смоленское сражение:  лето 1941г. – впервые было применено новое оружие в батарее капитана Флёрова – «Катюша» </vt:lpstr>
      <vt:lpstr>Презентация PowerPoint</vt:lpstr>
      <vt:lpstr>Презентация PowerPoint</vt:lpstr>
      <vt:lpstr> Блокада Ленинграда:  8 сентября 1941г. - 27 января 1944г. </vt:lpstr>
      <vt:lpstr>Презентация PowerPoint</vt:lpstr>
      <vt:lpstr>27 января 1944г. Город – Герой освобожден</vt:lpstr>
      <vt:lpstr> Оборона Москвы:  13 сентября – начало декабря 1941г.  5-6 декабря 1941 – весна 1942г. – контрнаступление Советских войск  </vt:lpstr>
      <vt:lpstr>Презентация PowerPoint</vt:lpstr>
      <vt:lpstr> Сталинградская битва:  оборонительные операции – 17 июля – 18 ноября 1942г.; контрнаступление – 19 ноября 1942 – 2 февраля 1943гг. </vt:lpstr>
      <vt:lpstr>Презентация PowerPoint</vt:lpstr>
      <vt:lpstr>  Битва на Курской дуге:   июль – август 1943г.  </vt:lpstr>
      <vt:lpstr>Презентация PowerPoint</vt:lpstr>
      <vt:lpstr>Презентация PowerPoint</vt:lpstr>
      <vt:lpstr>Братская могила в с.Фастовцы Бахмачского района Черниговской обл. </vt:lpstr>
      <vt:lpstr> Освобождение территории Восточной Европы: погибли 1 млн. советских солдат </vt:lpstr>
      <vt:lpstr>16.04.1945 – 08.05.1945гг. – Берлинская наступательная операция. 30.04.1945г. – советские войска водрузили Знамя Победы над Рейхстагом.   02.05.1945г. - советские войска полностью овладели столицей фашистской Германии – Берлином. 08.04.1945г. – подписание Акта о безоговорочной капитуляции.  9 мая 1945г. стал Днем Победы. </vt:lpstr>
      <vt:lpstr>Трептов - Парк</vt:lpstr>
      <vt:lpstr>Презентация PowerPoint</vt:lpstr>
      <vt:lpstr>Презентация PowerPoint</vt:lpstr>
      <vt:lpstr>Презентация PowerPoint</vt:lpstr>
      <vt:lpstr>Война унесла свыше 27 млн. жизней, из них свыше 10 млн. – на полях сражений, погубила миллионы талантов, разрушила миллионы человеческих судеб.   Около 18 млн. солдат и командиров Красной Армии получили ранения или заболели при исполнении служебных обязанностей, многие из них потеряли трудоспособность, стали инвалидами.   Во вражеском тылу погибли почти 4 млн. партизан и подпольщиков.  Погибли 1/2 мирного населения  </vt:lpstr>
      <vt:lpstr>Около 6 млн. советских людей оказались в фашистском плену, 4 млн. из них погибли  </vt:lpstr>
      <vt:lpstr>1710 городов и около 70 тысяч сел и деревень были полностью разрушены. Свыше 25 млн. человек потеряли крышу над головой и ютились в землянках, сараях и подвалах. </vt:lpstr>
      <vt:lpstr>Ленинград, Киев, Харьков, Днепропетровск, Смоленск, Курск подверглись значительному разрушению.  Минск, Сталинград, Ростов-на-Дону полностью лежали в развалинах </vt:lpstr>
      <vt:lpstr>Свыше 7 млн. бойцов были награждены боевыми наградами и около 11 тыс. удостоены высшей награды - звания Героя Советского Союза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73</cp:revision>
  <dcterms:modified xsi:type="dcterms:W3CDTF">2014-10-31T18:25:48Z</dcterms:modified>
</cp:coreProperties>
</file>