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64" r:id="rId2"/>
    <p:sldId id="260" r:id="rId3"/>
    <p:sldId id="291" r:id="rId4"/>
    <p:sldId id="297" r:id="rId5"/>
    <p:sldId id="265" r:id="rId6"/>
    <p:sldId id="293" r:id="rId7"/>
    <p:sldId id="290" r:id="rId8"/>
    <p:sldId id="266" r:id="rId9"/>
    <p:sldId id="267" r:id="rId10"/>
    <p:sldId id="268" r:id="rId11"/>
    <p:sldId id="269" r:id="rId12"/>
    <p:sldId id="294" r:id="rId13"/>
    <p:sldId id="298" r:id="rId14"/>
    <p:sldId id="270" r:id="rId15"/>
    <p:sldId id="271" r:id="rId16"/>
    <p:sldId id="272" r:id="rId17"/>
    <p:sldId id="256" r:id="rId18"/>
    <p:sldId id="273" r:id="rId19"/>
    <p:sldId id="296" r:id="rId20"/>
    <p:sldId id="274" r:id="rId21"/>
    <p:sldId id="299" r:id="rId22"/>
    <p:sldId id="275" r:id="rId23"/>
    <p:sldId id="276" r:id="rId24"/>
    <p:sldId id="257" r:id="rId25"/>
    <p:sldId id="282" r:id="rId26"/>
    <p:sldId id="261" r:id="rId27"/>
    <p:sldId id="277" r:id="rId28"/>
    <p:sldId id="283" r:id="rId29"/>
    <p:sldId id="286" r:id="rId30"/>
    <p:sldId id="281" r:id="rId31"/>
    <p:sldId id="285" r:id="rId32"/>
    <p:sldId id="289" r:id="rId33"/>
    <p:sldId id="300" r:id="rId34"/>
    <p:sldId id="263" r:id="rId35"/>
    <p:sldId id="287" r:id="rId36"/>
    <p:sldId id="280" r:id="rId37"/>
    <p:sldId id="259" r:id="rId38"/>
    <p:sldId id="279" r:id="rId39"/>
    <p:sldId id="288" r:id="rId40"/>
    <p:sldId id="301" r:id="rId41"/>
    <p:sldId id="302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D73A2-163C-4564-A9C6-A8B936FF6ADD}" type="datetimeFigureOut">
              <a:rPr lang="ru-RU" smtClean="0"/>
              <a:t>04.11.2014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6D63C-206E-4AAC-9A09-28BF623BB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375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3B190-C1CA-49AD-820D-CB455D0397AC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3B190-C1CA-49AD-820D-CB455D0397A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71EDFC-D94D-4675-A17F-84C74B010A92}" type="slidenum">
              <a:rPr lang="ru-RU" smtClean="0"/>
              <a:pPr/>
              <a:t>27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B29F-36B2-42E9-98B6-D0F2ACEF0BA4}" type="datetimeFigureOut">
              <a:rPr lang="ru-RU" smtClean="0"/>
              <a:t>04.11.2014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7711-579C-49CC-B5EA-8D779BEBA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34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B29F-36B2-42E9-98B6-D0F2ACEF0BA4}" type="datetimeFigureOut">
              <a:rPr lang="ru-RU" smtClean="0"/>
              <a:t>04.11.2014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7711-579C-49CC-B5EA-8D779BEBA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60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B29F-36B2-42E9-98B6-D0F2ACEF0BA4}" type="datetimeFigureOut">
              <a:rPr lang="ru-RU" smtClean="0"/>
              <a:t>04.11.2014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7711-579C-49CC-B5EA-8D779BEBA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20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B29F-36B2-42E9-98B6-D0F2ACEF0BA4}" type="datetimeFigureOut">
              <a:rPr lang="ru-RU" smtClean="0"/>
              <a:t>04.11.2014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7711-579C-49CC-B5EA-8D779BEBA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7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B29F-36B2-42E9-98B6-D0F2ACEF0BA4}" type="datetimeFigureOut">
              <a:rPr lang="ru-RU" smtClean="0"/>
              <a:t>04.11.2014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7711-579C-49CC-B5EA-8D779BEBA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79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B29F-36B2-42E9-98B6-D0F2ACEF0BA4}" type="datetimeFigureOut">
              <a:rPr lang="ru-RU" smtClean="0"/>
              <a:t>04.11.2014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7711-579C-49CC-B5EA-8D779BEBA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6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B29F-36B2-42E9-98B6-D0F2ACEF0BA4}" type="datetimeFigureOut">
              <a:rPr lang="ru-RU" smtClean="0"/>
              <a:t>04.11.2014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7711-579C-49CC-B5EA-8D779BEBA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00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B29F-36B2-42E9-98B6-D0F2ACEF0BA4}" type="datetimeFigureOut">
              <a:rPr lang="ru-RU" smtClean="0"/>
              <a:t>04.11.2014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7711-579C-49CC-B5EA-8D779BEBA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2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B29F-36B2-42E9-98B6-D0F2ACEF0BA4}" type="datetimeFigureOut">
              <a:rPr lang="ru-RU" smtClean="0"/>
              <a:t>04.11.2014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7711-579C-49CC-B5EA-8D779BEBA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86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B29F-36B2-42E9-98B6-D0F2ACEF0BA4}" type="datetimeFigureOut">
              <a:rPr lang="ru-RU" smtClean="0"/>
              <a:t>04.11.2014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7711-579C-49CC-B5EA-8D779BEBA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5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B29F-36B2-42E9-98B6-D0F2ACEF0BA4}" type="datetimeFigureOut">
              <a:rPr lang="ru-RU" smtClean="0"/>
              <a:t>04.11.2014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7711-579C-49CC-B5EA-8D779BEBA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47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CB29F-36B2-42E9-98B6-D0F2ACEF0BA4}" type="datetimeFigureOut">
              <a:rPr lang="ru-RU" smtClean="0"/>
              <a:t>04.11.2014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67711-579C-49CC-B5EA-8D779BEBA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71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3" Type="http://schemas.openxmlformats.org/officeDocument/2006/relationships/image" Target="../media/image37.jpeg"/><Relationship Id="rId7" Type="http://schemas.openxmlformats.org/officeDocument/2006/relationships/image" Target="../media/image4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tiff"/><Relationship Id="rId4" Type="http://schemas.openxmlformats.org/officeDocument/2006/relationships/image" Target="../media/image38.jpeg"/><Relationship Id="rId9" Type="http://schemas.openxmlformats.org/officeDocument/2006/relationships/image" Target="../media/image43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10.pn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smiles.33b.ru/smile.113792.html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tif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tiff"/><Relationship Id="rId3" Type="http://schemas.openxmlformats.org/officeDocument/2006/relationships/image" Target="../media/image88.png"/><Relationship Id="rId7" Type="http://schemas.openxmlformats.org/officeDocument/2006/relationships/image" Target="../media/image92.tif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tiff"/><Relationship Id="rId5" Type="http://schemas.openxmlformats.org/officeDocument/2006/relationships/image" Target="../media/image97.jpeg"/><Relationship Id="rId10" Type="http://schemas.openxmlformats.org/officeDocument/2006/relationships/image" Target="../media/image102.tiff"/><Relationship Id="rId4" Type="http://schemas.openxmlformats.org/officeDocument/2006/relationships/image" Target="../media/image96.jpeg"/><Relationship Id="rId9" Type="http://schemas.openxmlformats.org/officeDocument/2006/relationships/image" Target="../media/image101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tiff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tiff"/><Relationship Id="rId9" Type="http://schemas.openxmlformats.org/officeDocument/2006/relationships/image" Target="../media/image12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pn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Relationship Id="rId9" Type="http://schemas.openxmlformats.org/officeDocument/2006/relationships/image" Target="../media/image133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tiff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gif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gif"/><Relationship Id="rId5" Type="http://schemas.openxmlformats.org/officeDocument/2006/relationships/image" Target="../media/image7.gif"/><Relationship Id="rId4" Type="http://schemas.openxmlformats.org/officeDocument/2006/relationships/image" Target="../media/image8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yandex.ru/images/search?text" TargetMode="External"/><Relationship Id="rId2" Type="http://schemas.openxmlformats.org/officeDocument/2006/relationships/hyperlink" Target="http://prezentazia.ucoz.ru/publ/multjashki/solnyshko/2-1-0-32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nsportal.ru/nachalnaya-shkola/raznoe/2012/05/31/ispolzovanie-regionalnogo-komponenta-kak-sredstvo-priobshcheniya" TargetMode="External"/><Relationship Id="rId4" Type="http://schemas.openxmlformats.org/officeDocument/2006/relationships/hyperlink" Target="http://www.liveinternet.ru/users/3537344/post232578412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 rot="783973">
            <a:off x="893276" y="1050592"/>
            <a:ext cx="8128244" cy="132343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РЕГИОНАЛЬНЫЙ АСПЕКТ В НАЧАЛЬНОЙ ШКОЛЕ: НАХОДКИ, ДОСТИЖЕНИЯ. РЕАЛИЗАЦИЯ НРК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НА УРОКАХ И ВО ВНЕУРОЧНОЙ РАБОТЕ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В НАЧАЛЬНОЙ ШКОЛЕ. 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39" name="Picture 5" descr="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68" y="-285776"/>
            <a:ext cx="200023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 rot="21433387">
            <a:off x="6674650" y="3331143"/>
            <a:ext cx="1890536" cy="132343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</a:rPr>
              <a:t>МОУ «СОШ» </a:t>
            </a:r>
            <a:r>
              <a:rPr lang="ru-RU" sz="1600" dirty="0" err="1" smtClean="0">
                <a:solidFill>
                  <a:srgbClr val="C00000"/>
                </a:solidFill>
                <a:latin typeface="Arial Black" pitchFamily="34" charset="0"/>
              </a:rPr>
              <a:t>пгт</a:t>
            </a:r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</a:rPr>
              <a:t> КОЖВА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</a:rPr>
              <a:t>г ПЕЧОРА РЕСПУБЛИКА КОМИ</a:t>
            </a:r>
            <a:endParaRPr lang="ru-RU" sz="1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171" name="Picture 5" descr="bell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3429000"/>
            <a:ext cx="214315" cy="30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341">
            <a:off x="1043608" y="720832"/>
            <a:ext cx="576064" cy="69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http://im6-tub-ru.yandex.net/i?id=8126820-36-72&amp;n=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6747">
            <a:off x="8025835" y="2497745"/>
            <a:ext cx="734747" cy="56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j0356784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1456" y="4342411"/>
            <a:ext cx="785817" cy="1142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j0356712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4139952" y="4699601"/>
            <a:ext cx="714385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j0283037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15338" y="3929066"/>
            <a:ext cx="12001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Группа 11"/>
          <p:cNvGrpSpPr/>
          <p:nvPr/>
        </p:nvGrpSpPr>
        <p:grpSpPr>
          <a:xfrm>
            <a:off x="121507" y="6093296"/>
            <a:ext cx="8927821" cy="845255"/>
            <a:chOff x="96272" y="118742"/>
            <a:chExt cx="8927821" cy="845255"/>
          </a:xfrm>
        </p:grpSpPr>
        <p:pic>
          <p:nvPicPr>
            <p:cNvPr id="13" name="Picture 13" descr="vorkuta_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717" y="141219"/>
              <a:ext cx="777875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 descr="vorkuta_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1819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5" descr="vorkuta_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18742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7" descr="vorkuta_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831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8" descr="vorkuta_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418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9" descr="vorkuta_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592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0" descr="vorkuta_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005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1" descr="vorkuta_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406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5" descr="vorkuta_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780" y="13620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5" descr="vorkuta_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72" y="118742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5" descr="vorkuta_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337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5" descr="vorkuta_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3680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46" y="2132855"/>
            <a:ext cx="407193" cy="5040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42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Читает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3335" y="2372755"/>
            <a:ext cx="271462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285720" y="214290"/>
            <a:ext cx="8572560" cy="830997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  <a:scene3d>
            <a:camera prst="obliqueTopRight"/>
            <a:lightRig rig="threePt" dir="t"/>
          </a:scene3d>
          <a:sp3d>
            <a:bevelT w="114300" prst="artDeco"/>
          </a:sp3d>
        </p:spPr>
        <p:txBody>
          <a:bodyPr wrap="square">
            <a:spAutoFit/>
            <a:sp3d extrusionH="57150">
              <a:bevelT w="57150" h="38100" prst="hardEdge"/>
            </a:sp3d>
          </a:bodyPr>
          <a:lstStyle/>
          <a:p>
            <a:pPr indent="533400" algn="ctr" defTabSz="912813">
              <a:tabLst>
                <a:tab pos="3413125" algn="l"/>
              </a:tabLst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ОСНОВНЫМИ ЦЕЛЯМИ ВНЕДРЕНИЯ НРК </a:t>
            </a:r>
          </a:p>
          <a:p>
            <a:pPr indent="533400" algn="ctr" defTabSz="912813">
              <a:tabLst>
                <a:tab pos="3413125" algn="l"/>
              </a:tabLst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В УЧЕБНЫЙ ПРОЦЕСС ЯВЛЯЮТСЯ: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91501" y="1772816"/>
            <a:ext cx="3071834" cy="1477328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  <a:scene3d>
            <a:camera prst="obliqueTopRight"/>
            <a:lightRig rig="threePt" dir="t"/>
          </a:scene3d>
          <a:sp3d>
            <a:bevelT w="114300" prst="artDeco"/>
          </a:sp3d>
        </p:spPr>
        <p:txBody>
          <a:bodyPr wrap="square">
            <a:spAutoFit/>
            <a:sp3d extrusionH="57150">
              <a:bevelT w="57150" h="38100" prst="hardEdge"/>
            </a:sp3d>
          </a:bodyPr>
          <a:lstStyle/>
          <a:p>
            <a:pPr indent="173038" algn="just" defTabSz="912813">
              <a:tabLst>
                <a:tab pos="3413125" algn="l"/>
              </a:tabLst>
            </a:pPr>
            <a:r>
              <a:rPr lang="ru-RU" dirty="0" smtClean="0">
                <a:latin typeface="Arial Black" pitchFamily="34" charset="0"/>
              </a:rPr>
              <a:t>ОСВОЕНИЕ ЗНАНИЙ О МНОГООБРАЗИИ ОБЪЕКТОВ И ЯВЛЕНИЙ ПРИРОДЫ КАК ЦЕННОСТИ</a:t>
            </a:r>
            <a:r>
              <a:rPr lang="ru-RU" dirty="0" smtClean="0"/>
              <a:t> 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7158" y="3995678"/>
            <a:ext cx="3071834" cy="2862322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  <a:scene3d>
            <a:camera prst="obliqueTopRight"/>
            <a:lightRig rig="threePt" dir="t"/>
          </a:scene3d>
          <a:sp3d>
            <a:bevelT w="114300" prst="artDeco"/>
          </a:sp3d>
        </p:spPr>
        <p:txBody>
          <a:bodyPr wrap="square">
            <a:spAutoFit/>
            <a:sp3d extrusionH="57150">
              <a:bevelT w="57150" h="38100" prst="hardEdge"/>
            </a:sp3d>
          </a:bodyPr>
          <a:lstStyle/>
          <a:p>
            <a:pPr indent="92075" algn="just" defTabSz="912813">
              <a:tabLst>
                <a:tab pos="3413125" algn="l"/>
              </a:tabLst>
            </a:pPr>
            <a:r>
              <a:rPr lang="ru-RU" dirty="0" smtClean="0">
                <a:latin typeface="Arial Black" pitchFamily="34" charset="0"/>
              </a:rPr>
              <a:t>ОБОГАЩЕНИЕ УЧАЩИХСЯ НОВЫМИ ЗНАНИЯМИ О РОДНОМ КРАЕ, РАСШИРЕНИЕ КРУГОЗОРА, СПОСОБСТВОВАНИЕ ФОРМИРОВАНИЮ ВЫСОКОНРАВСТВЕННОЙ ЛИЧНОСТИ 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436879" y="5657671"/>
            <a:ext cx="3071834" cy="1200329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  <a:scene3d>
            <a:camera prst="obliqueTopRight"/>
            <a:lightRig rig="threePt" dir="t"/>
          </a:scene3d>
          <a:sp3d>
            <a:bevelT w="114300" prst="artDeco"/>
          </a:sp3d>
        </p:spPr>
        <p:txBody>
          <a:bodyPr wrap="square">
            <a:spAutoFit/>
            <a:sp3d extrusionH="57150">
              <a:bevelT w="57150" h="38100" prst="hardEdge"/>
            </a:sp3d>
          </a:bodyPr>
          <a:lstStyle/>
          <a:p>
            <a:pPr indent="92075" algn="just" defTabSz="912813">
              <a:tabLst>
                <a:tab pos="3413125" algn="l"/>
              </a:tabLst>
            </a:pPr>
            <a:r>
              <a:rPr lang="ru-RU" dirty="0" smtClean="0">
                <a:latin typeface="Arial Black" pitchFamily="34" charset="0"/>
              </a:rPr>
              <a:t>ПРИМЕНЕНИЕ ЗНАНИЙ И УМЕНИЙ В ПОВСЕДНЕВНОЙ ЖИЗНИ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436880" y="1394164"/>
            <a:ext cx="3071834" cy="3693319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  <a:scene3d>
            <a:camera prst="obliqueTopRight"/>
            <a:lightRig rig="threePt" dir="t"/>
          </a:scene3d>
          <a:sp3d>
            <a:bevelT w="114300" prst="artDeco"/>
          </a:sp3d>
        </p:spPr>
        <p:txBody>
          <a:bodyPr wrap="square">
            <a:spAutoFit/>
            <a:sp3d extrusionH="57150">
              <a:bevelT w="57150" h="38100" prst="hardEdge"/>
            </a:sp3d>
          </a:bodyPr>
          <a:lstStyle/>
          <a:p>
            <a:pPr indent="92075" algn="just" defTabSz="912813">
              <a:tabLst>
                <a:tab pos="3413125" algn="l"/>
              </a:tabLst>
            </a:pPr>
            <a:r>
              <a:rPr lang="ru-RU" dirty="0" smtClean="0">
                <a:latin typeface="Arial Black" pitchFamily="34" charset="0"/>
              </a:rPr>
              <a:t>РАЗВИТИЕ ПОЗНАВАТЕЛЬНОГО ИНТЕРЕСА К ИЗУЧЕНИЮ РОДНОГО КРАЯ, ВОСПИТАНИЕ ПОЛОЖИТЕЛЬНОГО ЭМОЦИОНАЛЬНО-ЦЕННОСТНОГО ОТНОШЕНИЯ К СЕБЕ, ЖИТЕЛЯМ СВОЕГО КРАЯ И ОКРУЖАЮЩЕЙ СРЕДЕ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1" name="Picture 7" descr="AG00343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656755" y="997774"/>
            <a:ext cx="473957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AG00343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448866" y="3372880"/>
            <a:ext cx="745534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AG00343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682612" y="5127635"/>
            <a:ext cx="580367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AG00343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543298" y="1145031"/>
            <a:ext cx="699551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117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247471"/>
              </p:ext>
            </p:extLst>
          </p:nvPr>
        </p:nvGraphicFramePr>
        <p:xfrm>
          <a:off x="179512" y="1196752"/>
          <a:ext cx="8733656" cy="55446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3598"/>
                <a:gridCol w="1007618"/>
                <a:gridCol w="1455610"/>
                <a:gridCol w="1455610"/>
                <a:gridCol w="1455610"/>
                <a:gridCol w="1455610"/>
              </a:tblGrid>
              <a:tr h="34239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itchFamily="34" charset="0"/>
                        </a:rPr>
                        <a:t>Предметы</a:t>
                      </a:r>
                      <a:endParaRPr lang="ru-RU" sz="1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Краеведческий материал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315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Растения РК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Животные РК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Люди РК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Культура, обычаи и традиции коми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Быт народа коми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</a:tr>
              <a:tr h="342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itchFamily="34" charset="0"/>
                        </a:rPr>
                        <a:t>Математика</a:t>
                      </a:r>
                      <a:endParaRPr lang="ru-RU" sz="1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Arial Black" pitchFamily="34" charset="0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</a:tr>
              <a:tr h="342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itchFamily="34" charset="0"/>
                        </a:rPr>
                        <a:t>Русский язык</a:t>
                      </a:r>
                      <a:endParaRPr lang="ru-RU" sz="1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</a:tr>
              <a:tr h="638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itchFamily="34" charset="0"/>
                        </a:rPr>
                        <a:t>Литературное чтение</a:t>
                      </a:r>
                      <a:endParaRPr lang="ru-RU" sz="1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Arial Black" pitchFamily="34" charset="0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Arial Black" pitchFamily="34" charset="0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</a:tr>
              <a:tr h="342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itchFamily="34" charset="0"/>
                        </a:rPr>
                        <a:t>Коми язык</a:t>
                      </a:r>
                      <a:endParaRPr lang="ru-RU" sz="1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</a:tr>
              <a:tr h="342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itchFamily="34" charset="0"/>
                        </a:rPr>
                        <a:t>Окружающий мир</a:t>
                      </a:r>
                      <a:endParaRPr lang="ru-RU" sz="1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Arial Black" pitchFamily="34" charset="0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</a:tr>
              <a:tr h="638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itchFamily="34" charset="0"/>
                        </a:rPr>
                        <a:t>Изобразительное искусство</a:t>
                      </a:r>
                      <a:endParaRPr lang="ru-RU" sz="1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</a:tr>
              <a:tr h="342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itchFamily="34" charset="0"/>
                        </a:rPr>
                        <a:t>Технология</a:t>
                      </a:r>
                      <a:endParaRPr lang="ru-RU" sz="1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</a:tr>
              <a:tr h="638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itchFamily="34" charset="0"/>
                        </a:rPr>
                        <a:t>Физическая культура</a:t>
                      </a:r>
                      <a:endParaRPr lang="ru-RU" sz="1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</a:tr>
              <a:tr h="342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itchFamily="34" charset="0"/>
                        </a:rPr>
                        <a:t>Музыка</a:t>
                      </a:r>
                      <a:endParaRPr lang="ru-RU" sz="1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Arial Black" pitchFamily="34" charset="0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Arial Black" pitchFamily="34" charset="0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itchFamily="34" charset="0"/>
                        </a:rPr>
                        <a:t>+</a:t>
                      </a:r>
                      <a:endParaRPr lang="ru-RU" sz="1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Arial Black" pitchFamily="34" charset="0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</a:tr>
            </a:tbl>
          </a:graphicData>
        </a:graphic>
      </p:graphicFrame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14298" y="-13295"/>
            <a:ext cx="867818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  <a:t>ТАБЛИЦА ОХВАТА </a:t>
            </a:r>
          </a:p>
          <a:p>
            <a:pPr algn="ctr"/>
            <a: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  <a:t>КРАЕВЕДЧЕСКИМ МАТЕРИАЛОМ </a:t>
            </a:r>
          </a:p>
          <a:p>
            <a:pPr algn="ctr"/>
            <a: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  <a:t>СОДЕРЖАНИЯ УЧЕБНЫХ ПРЕДМЕТОВ </a:t>
            </a:r>
            <a:endParaRPr lang="ru-RU" sz="2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2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-13295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  <a:t>РЕГИОНАЛЬНЫЕ, НАЦИОНАЛЬНЫЕ И ЭТНОКУЛЬТУРНЫЕ СОСТАВЛЯЮЩИЕ ОТРАЖЕНЫ  </a:t>
            </a:r>
            <a:endParaRPr lang="ru-RU" sz="2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5976" y="908720"/>
            <a:ext cx="47144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90000"/>
            </a:pPr>
            <a:r>
              <a:rPr lang="ru-RU" sz="2000" b="1" dirty="0" smtClean="0">
                <a:solidFill>
                  <a:schemeClr val="bg1"/>
                </a:solidFill>
                <a:latin typeface="Arial Black" pitchFamily="34" charset="0"/>
              </a:rPr>
              <a:t>требованиях:</a:t>
            </a:r>
          </a:p>
          <a:p>
            <a:pPr marL="342900" indent="-342900" algn="just">
              <a:buSzPct val="90000"/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bg1"/>
                </a:solidFill>
                <a:latin typeface="Arial Black" pitchFamily="34" charset="0"/>
              </a:rPr>
              <a:t> к базисному учебному плану;</a:t>
            </a:r>
          </a:p>
          <a:p>
            <a:pPr algn="just">
              <a:buSzPct val="90000"/>
            </a:pPr>
            <a:endParaRPr lang="ru-RU" sz="2000" b="1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marL="342900" indent="-342900" algn="just">
              <a:buSzPct val="90000"/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bg1"/>
                </a:solidFill>
                <a:latin typeface="Arial Black" pitchFamily="34" charset="0"/>
              </a:rPr>
              <a:t>к </a:t>
            </a:r>
            <a:r>
              <a:rPr lang="ru-RU" sz="2000" b="1" dirty="0">
                <a:solidFill>
                  <a:schemeClr val="bg1"/>
                </a:solidFill>
                <a:latin typeface="Arial Black" pitchFamily="34" charset="0"/>
              </a:rPr>
              <a:t>предметным результатам освоения основной образовательной программы начального общего образования по русскому языку и родному языку, литературному чтению и литературному чтению на </a:t>
            </a:r>
            <a:r>
              <a:rPr lang="ru-RU" sz="2000" b="1" dirty="0" smtClean="0">
                <a:solidFill>
                  <a:schemeClr val="bg1"/>
                </a:solidFill>
                <a:latin typeface="Arial Black" pitchFamily="34" charset="0"/>
              </a:rPr>
              <a:t>родном языке.</a:t>
            </a:r>
            <a:endParaRPr lang="ru-RU" sz="2000" b="1" dirty="0"/>
          </a:p>
          <a:p>
            <a:pPr algn="just">
              <a:buSzPct val="90000"/>
            </a:pPr>
            <a:endParaRPr lang="ru-RU" sz="2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26" name="Picture 2" descr="http://klub-drug.ru/wp-content/uploads/2011/04/7996677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835" y="5261813"/>
            <a:ext cx="710564" cy="67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ionerskaja.3dn.ru/kartinki/fg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7" y="952889"/>
            <a:ext cx="3980242" cy="109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107504" y="6056429"/>
            <a:ext cx="9019344" cy="822778"/>
            <a:chOff x="2286717" y="141219"/>
            <a:chExt cx="6737376" cy="822778"/>
          </a:xfrm>
        </p:grpSpPr>
        <p:pic>
          <p:nvPicPr>
            <p:cNvPr id="9" name="Picture 13" descr="vorkuta_2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717" y="141219"/>
              <a:ext cx="777875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4" descr="vorkuta_2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1819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7" descr="vorkuta_2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831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8" descr="vorkuta_2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418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9" descr="vorkuta_2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592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0" descr="vorkuta_2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005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1" descr="vorkuta_2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406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vorkuta_2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337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5" descr="vorkuta_2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3680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http://www.adm-gavrilovposad.ru/img/050413/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7" y="2043452"/>
            <a:ext cx="3980242" cy="395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09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 rot="10800000">
            <a:off x="0" y="0"/>
            <a:ext cx="9144000" cy="565920"/>
          </a:xfrm>
          <a:prstGeom prst="rect">
            <a:avLst/>
          </a:prstGeom>
          <a:gradFill>
            <a:gsLst>
              <a:gs pos="0">
                <a:srgbClr val="143E1C"/>
              </a:gs>
              <a:gs pos="13000">
                <a:srgbClr val="35893F"/>
              </a:gs>
              <a:gs pos="34000">
                <a:srgbClr val="B0E6B6"/>
              </a:gs>
              <a:gs pos="50000">
                <a:schemeClr val="bg1"/>
              </a:gs>
              <a:gs pos="74000">
                <a:srgbClr val="35893F"/>
              </a:gs>
              <a:gs pos="100000">
                <a:srgbClr val="143E1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70"/>
          <p:cNvGrpSpPr/>
          <p:nvPr/>
        </p:nvGrpSpPr>
        <p:grpSpPr>
          <a:xfrm>
            <a:off x="8768018" y="73564"/>
            <a:ext cx="168016" cy="269884"/>
            <a:chOff x="8429652" y="75714"/>
            <a:chExt cx="506382" cy="592568"/>
          </a:xfrm>
        </p:grpSpPr>
        <p:sp>
          <p:nvSpPr>
            <p:cNvPr id="72" name="Полилиния 71"/>
            <p:cNvSpPr/>
            <p:nvPr/>
          </p:nvSpPr>
          <p:spPr>
            <a:xfrm rot="10800000">
              <a:off x="8433585" y="96797"/>
              <a:ext cx="502449" cy="571485"/>
            </a:xfrm>
            <a:custGeom>
              <a:avLst/>
              <a:gdLst>
                <a:gd name="connsiteX0" fmla="*/ 0 w 502447"/>
                <a:gd name="connsiteY0" fmla="*/ 321471 h 642942"/>
                <a:gd name="connsiteX1" fmla="*/ 53276 w 502447"/>
                <a:gd name="connsiteY1" fmla="*/ 123523 h 642942"/>
                <a:gd name="connsiteX2" fmla="*/ 251225 w 502447"/>
                <a:gd name="connsiteY2" fmla="*/ 1 h 642942"/>
                <a:gd name="connsiteX3" fmla="*/ 449173 w 502447"/>
                <a:gd name="connsiteY3" fmla="*/ 123524 h 642942"/>
                <a:gd name="connsiteX4" fmla="*/ 502448 w 502447"/>
                <a:gd name="connsiteY4" fmla="*/ 321472 h 642942"/>
                <a:gd name="connsiteX5" fmla="*/ 449172 w 502447"/>
                <a:gd name="connsiteY5" fmla="*/ 519420 h 642942"/>
                <a:gd name="connsiteX6" fmla="*/ 251224 w 502447"/>
                <a:gd name="connsiteY6" fmla="*/ 642943 h 642942"/>
                <a:gd name="connsiteX7" fmla="*/ 53276 w 502447"/>
                <a:gd name="connsiteY7" fmla="*/ 519420 h 642942"/>
                <a:gd name="connsiteX8" fmla="*/ 0 w 502447"/>
                <a:gd name="connsiteY8" fmla="*/ 321472 h 642942"/>
                <a:gd name="connsiteX9" fmla="*/ 0 w 502447"/>
                <a:gd name="connsiteY9" fmla="*/ 321471 h 642942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420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396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447934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71485"/>
                <a:gd name="connsiteX1" fmla="*/ 53276 w 502449"/>
                <a:gd name="connsiteY1" fmla="*/ 123523 h 571485"/>
                <a:gd name="connsiteX2" fmla="*/ 251225 w 502449"/>
                <a:gd name="connsiteY2" fmla="*/ 1 h 571485"/>
                <a:gd name="connsiteX3" fmla="*/ 449173 w 502449"/>
                <a:gd name="connsiteY3" fmla="*/ 123524 h 571485"/>
                <a:gd name="connsiteX4" fmla="*/ 502448 w 502449"/>
                <a:gd name="connsiteY4" fmla="*/ 321472 h 571485"/>
                <a:gd name="connsiteX5" fmla="*/ 449172 w 502449"/>
                <a:gd name="connsiteY5" fmla="*/ 447934 h 571485"/>
                <a:gd name="connsiteX6" fmla="*/ 251224 w 502449"/>
                <a:gd name="connsiteY6" fmla="*/ 571481 h 571485"/>
                <a:gd name="connsiteX7" fmla="*/ 53244 w 502449"/>
                <a:gd name="connsiteY7" fmla="*/ 447958 h 571485"/>
                <a:gd name="connsiteX8" fmla="*/ 0 w 502449"/>
                <a:gd name="connsiteY8" fmla="*/ 321472 h 571485"/>
                <a:gd name="connsiteX9" fmla="*/ 0 w 502449"/>
                <a:gd name="connsiteY9" fmla="*/ 321471 h 5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2449" h="571485">
                  <a:moveTo>
                    <a:pt x="0" y="321471"/>
                  </a:moveTo>
                  <a:cubicBezTo>
                    <a:pt x="0" y="249730"/>
                    <a:pt x="18754" y="180050"/>
                    <a:pt x="53276" y="123523"/>
                  </a:cubicBezTo>
                  <a:cubicBezTo>
                    <a:pt x="100888" y="45563"/>
                    <a:pt x="173903" y="0"/>
                    <a:pt x="251225" y="1"/>
                  </a:cubicBezTo>
                  <a:cubicBezTo>
                    <a:pt x="328547" y="1"/>
                    <a:pt x="401562" y="45563"/>
                    <a:pt x="449173" y="123524"/>
                  </a:cubicBezTo>
                  <a:cubicBezTo>
                    <a:pt x="483695" y="180051"/>
                    <a:pt x="502449" y="249731"/>
                    <a:pt x="502448" y="321472"/>
                  </a:cubicBezTo>
                  <a:cubicBezTo>
                    <a:pt x="502448" y="393213"/>
                    <a:pt x="483694" y="391407"/>
                    <a:pt x="449172" y="447934"/>
                  </a:cubicBezTo>
                  <a:cubicBezTo>
                    <a:pt x="401560" y="525895"/>
                    <a:pt x="317212" y="571477"/>
                    <a:pt x="251224" y="571481"/>
                  </a:cubicBezTo>
                  <a:cubicBezTo>
                    <a:pt x="185236" y="571485"/>
                    <a:pt x="100855" y="525919"/>
                    <a:pt x="53244" y="447958"/>
                  </a:cubicBezTo>
                  <a:cubicBezTo>
                    <a:pt x="18722" y="391431"/>
                    <a:pt x="0" y="393213"/>
                    <a:pt x="0" y="321472"/>
                  </a:cubicBezTo>
                  <a:lnTo>
                    <a:pt x="0" y="321471"/>
                  </a:lnTo>
                  <a:close/>
                </a:path>
              </a:pathLst>
            </a:custGeom>
            <a:gradFill flip="none" rotWithShape="1">
              <a:gsLst>
                <a:gs pos="5000">
                  <a:srgbClr val="143E1C"/>
                </a:gs>
                <a:gs pos="50000">
                  <a:srgbClr val="D9F3DC"/>
                </a:gs>
                <a:gs pos="95000">
                  <a:srgbClr val="143E1C"/>
                </a:gs>
              </a:gsLst>
              <a:lin ang="0" scaled="1"/>
              <a:tileRect/>
            </a:gradFill>
            <a:ln w="6350">
              <a:solidFill>
                <a:schemeClr val="bg1"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" name="Группа 31"/>
            <p:cNvGrpSpPr/>
            <p:nvPr/>
          </p:nvGrpSpPr>
          <p:grpSpPr>
            <a:xfrm rot="10800000">
              <a:off x="8429652" y="75714"/>
              <a:ext cx="504000" cy="499700"/>
              <a:chOff x="561948" y="6350815"/>
              <a:chExt cx="486000" cy="486000"/>
            </a:xfrm>
            <a:scene3d>
              <a:camera prst="orthographicFront"/>
              <a:lightRig rig="threePt" dir="t">
                <a:rot lat="0" lon="0" rev="10800000"/>
              </a:lightRig>
            </a:scene3d>
          </p:grpSpPr>
          <p:sp>
            <p:nvSpPr>
              <p:cNvPr id="76" name="Овал 75"/>
              <p:cNvSpPr/>
              <p:nvPr/>
            </p:nvSpPr>
            <p:spPr>
              <a:xfrm>
                <a:off x="561948" y="6350815"/>
                <a:ext cx="486000" cy="486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  <a:sp3d prstMaterial="dk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Овал 76"/>
              <p:cNvSpPr/>
              <p:nvPr/>
            </p:nvSpPr>
            <p:spPr>
              <a:xfrm>
                <a:off x="571472" y="6357958"/>
                <a:ext cx="468000" cy="468000"/>
              </a:xfrm>
              <a:prstGeom prst="ellipse">
                <a:avLst/>
              </a:prstGeom>
              <a:ln w="0">
                <a:solidFill>
                  <a:schemeClr val="tx1"/>
                </a:solidFill>
              </a:ln>
              <a:sp3d prstMaterial="metal">
                <a:bevelT w="1778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4" name="Хорда 73"/>
            <p:cNvSpPr/>
            <p:nvPr/>
          </p:nvSpPr>
          <p:spPr>
            <a:xfrm rot="10800000">
              <a:off x="8501090" y="111102"/>
              <a:ext cx="364717" cy="364516"/>
            </a:xfrm>
            <a:prstGeom prst="chord">
              <a:avLst/>
            </a:prstGeom>
            <a:gradFill flip="none" rotWithShape="1">
              <a:gsLst>
                <a:gs pos="0">
                  <a:schemeClr val="bg1"/>
                </a:gs>
                <a:gs pos="54000">
                  <a:schemeClr val="bg1"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Хорда 74"/>
            <p:cNvSpPr/>
            <p:nvPr/>
          </p:nvSpPr>
          <p:spPr>
            <a:xfrm rot="18264040">
              <a:off x="8460878" y="117878"/>
              <a:ext cx="437139" cy="433148"/>
            </a:xfrm>
            <a:prstGeom prst="chord">
              <a:avLst/>
            </a:prstGeom>
            <a:gradFill flip="none" rotWithShape="1">
              <a:gsLst>
                <a:gs pos="0">
                  <a:schemeClr val="tx1">
                    <a:alpha val="47000"/>
                  </a:schemeClr>
                </a:gs>
                <a:gs pos="54000">
                  <a:schemeClr val="bg1"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0" y="6521826"/>
            <a:ext cx="9144000" cy="336174"/>
          </a:xfrm>
          <a:prstGeom prst="rect">
            <a:avLst/>
          </a:prstGeom>
          <a:gradFill>
            <a:gsLst>
              <a:gs pos="0">
                <a:srgbClr val="143E1C"/>
              </a:gs>
              <a:gs pos="13000">
                <a:srgbClr val="35893F"/>
              </a:gs>
              <a:gs pos="34000">
                <a:srgbClr val="B0E6B6"/>
              </a:gs>
              <a:gs pos="50000">
                <a:schemeClr val="bg1"/>
              </a:gs>
              <a:gs pos="74000">
                <a:srgbClr val="35893F"/>
              </a:gs>
              <a:gs pos="100000">
                <a:srgbClr val="143E1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Заголовок 54"/>
          <p:cNvSpPr>
            <a:spLocks noGrp="1"/>
          </p:cNvSpPr>
          <p:nvPr>
            <p:ph type="title"/>
          </p:nvPr>
        </p:nvSpPr>
        <p:spPr>
          <a:xfrm>
            <a:off x="182874" y="0"/>
            <a:ext cx="8961126" cy="65403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ПРЕДМЕТНЫЕ РЕЗУЛЬТАТЫ ОСВОЕНИЯ ПРОГРАММЫ ПО РУССКОМУ И РОДНОМУ ЯЗЫКУ</a:t>
            </a:r>
            <a:endParaRPr lang="ru-RU" sz="2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6" name="Подзаголовок 55"/>
          <p:cNvSpPr>
            <a:spLocks noGrp="1"/>
          </p:cNvSpPr>
          <p:nvPr>
            <p:ph idx="1"/>
          </p:nvPr>
        </p:nvSpPr>
        <p:spPr>
          <a:xfrm>
            <a:off x="214282" y="666133"/>
            <a:ext cx="8715436" cy="5763253"/>
          </a:xfrm>
          <a:blipFill>
            <a:blip r:embed="rId3"/>
            <a:tile tx="0" ty="0" sx="100000" sy="100000" flip="none" algn="tl"/>
          </a:blipFill>
          <a:ln>
            <a:solidFill>
              <a:schemeClr val="bg1"/>
            </a:solidFill>
          </a:ln>
          <a:effectLst>
            <a:innerShdw blurRad="266700" dist="152400" dir="135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marL="457200" indent="-457200">
              <a:buSzPct val="95000"/>
              <a:buFont typeface="Tahoma" pitchFamily="34" charset="0"/>
              <a:buAutoNum type="arabicPeriod"/>
            </a:pPr>
            <a:endParaRPr lang="ru-RU" sz="2000" dirty="0" smtClean="0">
              <a:latin typeface="Arial Black" pitchFamily="34" charset="0"/>
            </a:endParaRPr>
          </a:p>
          <a:p>
            <a:pPr marL="457200" indent="-457200" algn="just">
              <a:buSzPct val="95000"/>
              <a:buFont typeface="Tahoma" pitchFamily="34" charset="0"/>
              <a:buAutoNum type="arabicPeriod"/>
            </a:pPr>
            <a:r>
              <a:rPr lang="ru-RU" sz="2000" dirty="0" smtClean="0">
                <a:latin typeface="Arial Black" pitchFamily="34" charset="0"/>
              </a:rPr>
              <a:t>Формирование </a:t>
            </a:r>
            <a:r>
              <a:rPr lang="ru-RU" sz="2000" dirty="0">
                <a:latin typeface="Arial Black" pitchFamily="34" charset="0"/>
              </a:rPr>
              <a:t>первоначальных представлений о единстве и                   многообразии языкового и культурного пространства России, о языке как основе национального самосознания</a:t>
            </a:r>
          </a:p>
          <a:p>
            <a:pPr marL="457200" indent="-457200" algn="just">
              <a:buSzPct val="95000"/>
              <a:buFont typeface="Tahoma" pitchFamily="34" charset="0"/>
              <a:buAutoNum type="arabicPeriod"/>
            </a:pPr>
            <a:endParaRPr lang="ru-RU" sz="2000" dirty="0">
              <a:latin typeface="Arial Black" pitchFamily="34" charset="0"/>
            </a:endParaRPr>
          </a:p>
          <a:p>
            <a:pPr marL="457200" indent="-457200" algn="just">
              <a:buSzPct val="95000"/>
              <a:buFont typeface="Tahoma" pitchFamily="34" charset="0"/>
              <a:buAutoNum type="arabicPeriod"/>
            </a:pPr>
            <a:r>
              <a:rPr lang="ru-RU" sz="2000" dirty="0">
                <a:latin typeface="Arial Black" pitchFamily="34" charset="0"/>
              </a:rPr>
              <a:t>Понимание обучающимися того, что язык представляет собой явление национальной культуры и основное средство человеческого общения, осознание значения русского языка как государственного языка Российской Федерации, языка межнационального общения</a:t>
            </a:r>
          </a:p>
          <a:p>
            <a:pPr marL="457200" indent="-457200" algn="just">
              <a:buSzPct val="95000"/>
              <a:buFont typeface="Tahoma" pitchFamily="34" charset="0"/>
              <a:buAutoNum type="arabicPeriod"/>
            </a:pPr>
            <a:endParaRPr lang="ru-RU" sz="2000" dirty="0">
              <a:latin typeface="Arial Black" pitchFamily="34" charset="0"/>
            </a:endParaRPr>
          </a:p>
          <a:p>
            <a:pPr marL="457200" indent="-457200" algn="just">
              <a:buSzPct val="95000"/>
              <a:buFont typeface="Tahoma" pitchFamily="34" charset="0"/>
              <a:buAutoNum type="arabicPeriod"/>
            </a:pPr>
            <a:r>
              <a:rPr lang="ru-RU" sz="2000" dirty="0" err="1">
                <a:latin typeface="Arial Black" pitchFamily="34" charset="0"/>
              </a:rPr>
              <a:t>Сформированность</a:t>
            </a:r>
            <a:r>
              <a:rPr lang="ru-RU" sz="2000" dirty="0">
                <a:latin typeface="Arial Black" pitchFamily="34" charset="0"/>
              </a:rPr>
              <a:t> позитивного отношения к правильной устной и письменной речи как показателям общей культуры и гражданской позиции человека</a:t>
            </a:r>
          </a:p>
        </p:txBody>
      </p:sp>
      <p:grpSp>
        <p:nvGrpSpPr>
          <p:cNvPr id="5" name="Группа 47"/>
          <p:cNvGrpSpPr/>
          <p:nvPr/>
        </p:nvGrpSpPr>
        <p:grpSpPr>
          <a:xfrm>
            <a:off x="132451" y="6533219"/>
            <a:ext cx="178073" cy="250638"/>
            <a:chOff x="145224" y="6122214"/>
            <a:chExt cx="506382" cy="596868"/>
          </a:xfrm>
        </p:grpSpPr>
        <p:sp>
          <p:nvSpPr>
            <p:cNvPr id="50" name="Полилиния 49"/>
            <p:cNvSpPr/>
            <p:nvPr/>
          </p:nvSpPr>
          <p:spPr>
            <a:xfrm>
              <a:off x="145224" y="6122214"/>
              <a:ext cx="502449" cy="571485"/>
            </a:xfrm>
            <a:custGeom>
              <a:avLst/>
              <a:gdLst>
                <a:gd name="connsiteX0" fmla="*/ 0 w 502447"/>
                <a:gd name="connsiteY0" fmla="*/ 321471 h 642942"/>
                <a:gd name="connsiteX1" fmla="*/ 53276 w 502447"/>
                <a:gd name="connsiteY1" fmla="*/ 123523 h 642942"/>
                <a:gd name="connsiteX2" fmla="*/ 251225 w 502447"/>
                <a:gd name="connsiteY2" fmla="*/ 1 h 642942"/>
                <a:gd name="connsiteX3" fmla="*/ 449173 w 502447"/>
                <a:gd name="connsiteY3" fmla="*/ 123524 h 642942"/>
                <a:gd name="connsiteX4" fmla="*/ 502448 w 502447"/>
                <a:gd name="connsiteY4" fmla="*/ 321472 h 642942"/>
                <a:gd name="connsiteX5" fmla="*/ 449172 w 502447"/>
                <a:gd name="connsiteY5" fmla="*/ 519420 h 642942"/>
                <a:gd name="connsiteX6" fmla="*/ 251224 w 502447"/>
                <a:gd name="connsiteY6" fmla="*/ 642943 h 642942"/>
                <a:gd name="connsiteX7" fmla="*/ 53276 w 502447"/>
                <a:gd name="connsiteY7" fmla="*/ 519420 h 642942"/>
                <a:gd name="connsiteX8" fmla="*/ 0 w 502447"/>
                <a:gd name="connsiteY8" fmla="*/ 321472 h 642942"/>
                <a:gd name="connsiteX9" fmla="*/ 0 w 502447"/>
                <a:gd name="connsiteY9" fmla="*/ 321471 h 642942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420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396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447934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71485"/>
                <a:gd name="connsiteX1" fmla="*/ 53276 w 502449"/>
                <a:gd name="connsiteY1" fmla="*/ 123523 h 571485"/>
                <a:gd name="connsiteX2" fmla="*/ 251225 w 502449"/>
                <a:gd name="connsiteY2" fmla="*/ 1 h 571485"/>
                <a:gd name="connsiteX3" fmla="*/ 449173 w 502449"/>
                <a:gd name="connsiteY3" fmla="*/ 123524 h 571485"/>
                <a:gd name="connsiteX4" fmla="*/ 502448 w 502449"/>
                <a:gd name="connsiteY4" fmla="*/ 321472 h 571485"/>
                <a:gd name="connsiteX5" fmla="*/ 449172 w 502449"/>
                <a:gd name="connsiteY5" fmla="*/ 447934 h 571485"/>
                <a:gd name="connsiteX6" fmla="*/ 251224 w 502449"/>
                <a:gd name="connsiteY6" fmla="*/ 571481 h 571485"/>
                <a:gd name="connsiteX7" fmla="*/ 53244 w 502449"/>
                <a:gd name="connsiteY7" fmla="*/ 447958 h 571485"/>
                <a:gd name="connsiteX8" fmla="*/ 0 w 502449"/>
                <a:gd name="connsiteY8" fmla="*/ 321472 h 571485"/>
                <a:gd name="connsiteX9" fmla="*/ 0 w 502449"/>
                <a:gd name="connsiteY9" fmla="*/ 321471 h 5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2449" h="571485">
                  <a:moveTo>
                    <a:pt x="0" y="321471"/>
                  </a:moveTo>
                  <a:cubicBezTo>
                    <a:pt x="0" y="249730"/>
                    <a:pt x="18754" y="180050"/>
                    <a:pt x="53276" y="123523"/>
                  </a:cubicBezTo>
                  <a:cubicBezTo>
                    <a:pt x="100888" y="45563"/>
                    <a:pt x="173903" y="0"/>
                    <a:pt x="251225" y="1"/>
                  </a:cubicBezTo>
                  <a:cubicBezTo>
                    <a:pt x="328547" y="1"/>
                    <a:pt x="401562" y="45563"/>
                    <a:pt x="449173" y="123524"/>
                  </a:cubicBezTo>
                  <a:cubicBezTo>
                    <a:pt x="483695" y="180051"/>
                    <a:pt x="502449" y="249731"/>
                    <a:pt x="502448" y="321472"/>
                  </a:cubicBezTo>
                  <a:cubicBezTo>
                    <a:pt x="502448" y="393213"/>
                    <a:pt x="483694" y="391407"/>
                    <a:pt x="449172" y="447934"/>
                  </a:cubicBezTo>
                  <a:cubicBezTo>
                    <a:pt x="401560" y="525895"/>
                    <a:pt x="317212" y="571477"/>
                    <a:pt x="251224" y="571481"/>
                  </a:cubicBezTo>
                  <a:cubicBezTo>
                    <a:pt x="185236" y="571485"/>
                    <a:pt x="100855" y="525919"/>
                    <a:pt x="53244" y="447958"/>
                  </a:cubicBezTo>
                  <a:cubicBezTo>
                    <a:pt x="18722" y="391431"/>
                    <a:pt x="0" y="393213"/>
                    <a:pt x="0" y="321472"/>
                  </a:cubicBezTo>
                  <a:lnTo>
                    <a:pt x="0" y="321471"/>
                  </a:lnTo>
                  <a:close/>
                </a:path>
              </a:pathLst>
            </a:custGeom>
            <a:gradFill flip="none" rotWithShape="1">
              <a:gsLst>
                <a:gs pos="5000">
                  <a:srgbClr val="143E1C"/>
                </a:gs>
                <a:gs pos="50000">
                  <a:srgbClr val="D9F3DC"/>
                </a:gs>
                <a:gs pos="9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 w="6350">
              <a:solidFill>
                <a:schemeClr val="bg1"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16"/>
            <p:cNvGrpSpPr/>
            <p:nvPr/>
          </p:nvGrpSpPr>
          <p:grpSpPr>
            <a:xfrm>
              <a:off x="147606" y="6215082"/>
              <a:ext cx="504000" cy="504000"/>
              <a:chOff x="147606" y="6212701"/>
              <a:chExt cx="486000" cy="490182"/>
            </a:xfrm>
          </p:grpSpPr>
          <p:grpSp>
            <p:nvGrpSpPr>
              <p:cNvPr id="7" name="Группа 12"/>
              <p:cNvGrpSpPr/>
              <p:nvPr/>
            </p:nvGrpSpPr>
            <p:grpSpPr>
              <a:xfrm>
                <a:off x="147606" y="6212701"/>
                <a:ext cx="486000" cy="486000"/>
                <a:chOff x="561948" y="6350815"/>
                <a:chExt cx="486000" cy="486000"/>
              </a:xfrm>
            </p:grpSpPr>
            <p:sp>
              <p:nvSpPr>
                <p:cNvPr id="61" name="Овал 60"/>
                <p:cNvSpPr/>
                <p:nvPr/>
              </p:nvSpPr>
              <p:spPr>
                <a:xfrm>
                  <a:off x="561948" y="6350815"/>
                  <a:ext cx="486000" cy="486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 prstMaterial="dkEdg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2" name="Овал 4"/>
                <p:cNvSpPr/>
                <p:nvPr/>
              </p:nvSpPr>
              <p:spPr>
                <a:xfrm>
                  <a:off x="571472" y="6357958"/>
                  <a:ext cx="468000" cy="468000"/>
                </a:xfrm>
                <a:prstGeom prst="ellipse">
                  <a:avLst/>
                </a:prstGeom>
                <a:solidFill>
                  <a:srgbClr val="C00000"/>
                </a:solidFill>
                <a:ln w="0">
                  <a:solidFill>
                    <a:schemeClr val="tx1"/>
                  </a:solidFill>
                </a:ln>
                <a:scene3d>
                  <a:camera prst="orthographicFront"/>
                  <a:lightRig rig="threePt" dir="t">
                    <a:rot lat="0" lon="0" rev="1200000"/>
                  </a:lightRig>
                </a:scene3d>
                <a:sp3d prstMaterial="metal">
                  <a:bevelT w="1778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59" name="Хорда 58">
                <a:hlinkClick r:id="" action="ppaction://hlinkshowjump?jump=endshow"/>
              </p:cNvPr>
              <p:cNvSpPr/>
              <p:nvPr/>
            </p:nvSpPr>
            <p:spPr>
              <a:xfrm rot="7874853">
                <a:off x="214559" y="6251856"/>
                <a:ext cx="354718" cy="351498"/>
              </a:xfrm>
              <a:prstGeom prst="chord">
                <a:avLst/>
              </a:prstGeom>
              <a:gradFill flip="none" rotWithShape="1">
                <a:gsLst>
                  <a:gs pos="0">
                    <a:schemeClr val="bg1"/>
                  </a:gs>
                  <a:gs pos="54000">
                    <a:schemeClr val="bg1">
                      <a:alpha val="0"/>
                    </a:schemeClr>
                  </a:gs>
                </a:gsLst>
                <a:lin ang="19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Хорда 59">
                <a:hlinkClick r:id="" action="ppaction://hlinkshowjump?jump=endshow"/>
              </p:cNvPr>
              <p:cNvSpPr/>
              <p:nvPr/>
            </p:nvSpPr>
            <p:spPr>
              <a:xfrm rot="18500172">
                <a:off x="182243" y="6281467"/>
                <a:ext cx="425154" cy="417678"/>
              </a:xfrm>
              <a:prstGeom prst="chord">
                <a:avLst/>
              </a:prstGeom>
              <a:gradFill flip="none" rotWithShape="1">
                <a:gsLst>
                  <a:gs pos="0">
                    <a:schemeClr val="tx1">
                      <a:alpha val="47000"/>
                    </a:schemeClr>
                  </a:gs>
                  <a:gs pos="54000">
                    <a:schemeClr val="bg1">
                      <a:alpha val="0"/>
                    </a:schemeClr>
                  </a:gs>
                </a:gsLst>
                <a:lin ang="19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8" name="Группа 62"/>
          <p:cNvGrpSpPr/>
          <p:nvPr/>
        </p:nvGrpSpPr>
        <p:grpSpPr>
          <a:xfrm>
            <a:off x="8735366" y="6572216"/>
            <a:ext cx="200668" cy="237088"/>
            <a:chOff x="145224" y="6122214"/>
            <a:chExt cx="506382" cy="596868"/>
          </a:xfrm>
        </p:grpSpPr>
        <p:sp>
          <p:nvSpPr>
            <p:cNvPr id="64" name="Полилиния 63"/>
            <p:cNvSpPr/>
            <p:nvPr/>
          </p:nvSpPr>
          <p:spPr>
            <a:xfrm>
              <a:off x="145224" y="6122214"/>
              <a:ext cx="502449" cy="571485"/>
            </a:xfrm>
            <a:custGeom>
              <a:avLst/>
              <a:gdLst>
                <a:gd name="connsiteX0" fmla="*/ 0 w 502447"/>
                <a:gd name="connsiteY0" fmla="*/ 321471 h 642942"/>
                <a:gd name="connsiteX1" fmla="*/ 53276 w 502447"/>
                <a:gd name="connsiteY1" fmla="*/ 123523 h 642942"/>
                <a:gd name="connsiteX2" fmla="*/ 251225 w 502447"/>
                <a:gd name="connsiteY2" fmla="*/ 1 h 642942"/>
                <a:gd name="connsiteX3" fmla="*/ 449173 w 502447"/>
                <a:gd name="connsiteY3" fmla="*/ 123524 h 642942"/>
                <a:gd name="connsiteX4" fmla="*/ 502448 w 502447"/>
                <a:gd name="connsiteY4" fmla="*/ 321472 h 642942"/>
                <a:gd name="connsiteX5" fmla="*/ 449172 w 502447"/>
                <a:gd name="connsiteY5" fmla="*/ 519420 h 642942"/>
                <a:gd name="connsiteX6" fmla="*/ 251224 w 502447"/>
                <a:gd name="connsiteY6" fmla="*/ 642943 h 642942"/>
                <a:gd name="connsiteX7" fmla="*/ 53276 w 502447"/>
                <a:gd name="connsiteY7" fmla="*/ 519420 h 642942"/>
                <a:gd name="connsiteX8" fmla="*/ 0 w 502447"/>
                <a:gd name="connsiteY8" fmla="*/ 321472 h 642942"/>
                <a:gd name="connsiteX9" fmla="*/ 0 w 502447"/>
                <a:gd name="connsiteY9" fmla="*/ 321471 h 642942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420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396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447934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71485"/>
                <a:gd name="connsiteX1" fmla="*/ 53276 w 502449"/>
                <a:gd name="connsiteY1" fmla="*/ 123523 h 571485"/>
                <a:gd name="connsiteX2" fmla="*/ 251225 w 502449"/>
                <a:gd name="connsiteY2" fmla="*/ 1 h 571485"/>
                <a:gd name="connsiteX3" fmla="*/ 449173 w 502449"/>
                <a:gd name="connsiteY3" fmla="*/ 123524 h 571485"/>
                <a:gd name="connsiteX4" fmla="*/ 502448 w 502449"/>
                <a:gd name="connsiteY4" fmla="*/ 321472 h 571485"/>
                <a:gd name="connsiteX5" fmla="*/ 449172 w 502449"/>
                <a:gd name="connsiteY5" fmla="*/ 447934 h 571485"/>
                <a:gd name="connsiteX6" fmla="*/ 251224 w 502449"/>
                <a:gd name="connsiteY6" fmla="*/ 571481 h 571485"/>
                <a:gd name="connsiteX7" fmla="*/ 53244 w 502449"/>
                <a:gd name="connsiteY7" fmla="*/ 447958 h 571485"/>
                <a:gd name="connsiteX8" fmla="*/ 0 w 502449"/>
                <a:gd name="connsiteY8" fmla="*/ 321472 h 571485"/>
                <a:gd name="connsiteX9" fmla="*/ 0 w 502449"/>
                <a:gd name="connsiteY9" fmla="*/ 321471 h 5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2449" h="571485">
                  <a:moveTo>
                    <a:pt x="0" y="321471"/>
                  </a:moveTo>
                  <a:cubicBezTo>
                    <a:pt x="0" y="249730"/>
                    <a:pt x="18754" y="180050"/>
                    <a:pt x="53276" y="123523"/>
                  </a:cubicBezTo>
                  <a:cubicBezTo>
                    <a:pt x="100888" y="45563"/>
                    <a:pt x="173903" y="0"/>
                    <a:pt x="251225" y="1"/>
                  </a:cubicBezTo>
                  <a:cubicBezTo>
                    <a:pt x="328547" y="1"/>
                    <a:pt x="401562" y="45563"/>
                    <a:pt x="449173" y="123524"/>
                  </a:cubicBezTo>
                  <a:cubicBezTo>
                    <a:pt x="483695" y="180051"/>
                    <a:pt x="502449" y="249731"/>
                    <a:pt x="502448" y="321472"/>
                  </a:cubicBezTo>
                  <a:cubicBezTo>
                    <a:pt x="502448" y="393213"/>
                    <a:pt x="483694" y="391407"/>
                    <a:pt x="449172" y="447934"/>
                  </a:cubicBezTo>
                  <a:cubicBezTo>
                    <a:pt x="401560" y="525895"/>
                    <a:pt x="317212" y="571477"/>
                    <a:pt x="251224" y="571481"/>
                  </a:cubicBezTo>
                  <a:cubicBezTo>
                    <a:pt x="185236" y="571485"/>
                    <a:pt x="100855" y="525919"/>
                    <a:pt x="53244" y="447958"/>
                  </a:cubicBezTo>
                  <a:cubicBezTo>
                    <a:pt x="18722" y="391431"/>
                    <a:pt x="0" y="393213"/>
                    <a:pt x="0" y="321472"/>
                  </a:cubicBezTo>
                  <a:lnTo>
                    <a:pt x="0" y="321471"/>
                  </a:lnTo>
                  <a:close/>
                </a:path>
              </a:pathLst>
            </a:custGeom>
            <a:gradFill flip="none" rotWithShape="1">
              <a:gsLst>
                <a:gs pos="5000">
                  <a:schemeClr val="tx1"/>
                </a:gs>
                <a:gs pos="50000">
                  <a:srgbClr val="D9F3DC"/>
                </a:gs>
                <a:gs pos="9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 w="6350">
              <a:solidFill>
                <a:schemeClr val="bg1"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22"/>
            <p:cNvGrpSpPr/>
            <p:nvPr/>
          </p:nvGrpSpPr>
          <p:grpSpPr>
            <a:xfrm>
              <a:off x="147606" y="6215082"/>
              <a:ext cx="504000" cy="504000"/>
              <a:chOff x="147606" y="6212701"/>
              <a:chExt cx="486000" cy="490182"/>
            </a:xfrm>
          </p:grpSpPr>
          <p:grpSp>
            <p:nvGrpSpPr>
              <p:cNvPr id="10" name="Группа 23"/>
              <p:cNvGrpSpPr/>
              <p:nvPr/>
            </p:nvGrpSpPr>
            <p:grpSpPr>
              <a:xfrm>
                <a:off x="147606" y="6212701"/>
                <a:ext cx="486000" cy="486000"/>
                <a:chOff x="561948" y="6350815"/>
                <a:chExt cx="486000" cy="486000"/>
              </a:xfrm>
            </p:grpSpPr>
            <p:sp>
              <p:nvSpPr>
                <p:cNvPr id="69" name="Овал 68"/>
                <p:cNvSpPr/>
                <p:nvPr/>
              </p:nvSpPr>
              <p:spPr>
                <a:xfrm>
                  <a:off x="561948" y="6350815"/>
                  <a:ext cx="486000" cy="486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 prstMaterial="dkEdg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0" name="Овал 69"/>
                <p:cNvSpPr/>
                <p:nvPr/>
              </p:nvSpPr>
              <p:spPr>
                <a:xfrm>
                  <a:off x="571472" y="6357958"/>
                  <a:ext cx="468000" cy="468000"/>
                </a:xfrm>
                <a:prstGeom prst="ellipse">
                  <a:avLst/>
                </a:prstGeom>
                <a:solidFill>
                  <a:srgbClr val="00B050"/>
                </a:solidFill>
                <a:ln w="0">
                  <a:solidFill>
                    <a:schemeClr val="tx1"/>
                  </a:solidFill>
                </a:ln>
                <a:scene3d>
                  <a:camera prst="orthographicFront"/>
                  <a:lightRig rig="threePt" dir="t">
                    <a:rot lat="0" lon="0" rev="1200000"/>
                  </a:lightRig>
                </a:scene3d>
                <a:sp3d prstMaterial="metal">
                  <a:bevelT w="1778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67" name="Хорда 66">
                <a:hlinkClick r:id="" action="ppaction://hlinkshowjump?jump=nextslide"/>
              </p:cNvPr>
              <p:cNvSpPr/>
              <p:nvPr/>
            </p:nvSpPr>
            <p:spPr>
              <a:xfrm rot="7874853">
                <a:off x="214559" y="6251856"/>
                <a:ext cx="354718" cy="351498"/>
              </a:xfrm>
              <a:prstGeom prst="chord">
                <a:avLst/>
              </a:prstGeom>
              <a:gradFill flip="none" rotWithShape="1">
                <a:gsLst>
                  <a:gs pos="0">
                    <a:schemeClr val="bg1"/>
                  </a:gs>
                  <a:gs pos="54000">
                    <a:schemeClr val="bg1">
                      <a:alpha val="0"/>
                    </a:schemeClr>
                  </a:gs>
                </a:gsLst>
                <a:lin ang="19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Хорда 67">
                <a:hlinkClick r:id="" action="ppaction://hlinkshowjump?jump=nextslide"/>
              </p:cNvPr>
              <p:cNvSpPr/>
              <p:nvPr/>
            </p:nvSpPr>
            <p:spPr>
              <a:xfrm rot="18500172">
                <a:off x="182243" y="6281467"/>
                <a:ext cx="425154" cy="417678"/>
              </a:xfrm>
              <a:prstGeom prst="chord">
                <a:avLst/>
              </a:prstGeom>
              <a:gradFill flip="none" rotWithShape="1">
                <a:gsLst>
                  <a:gs pos="0">
                    <a:schemeClr val="tx1">
                      <a:alpha val="47000"/>
                    </a:schemeClr>
                  </a:gs>
                  <a:gs pos="54000">
                    <a:schemeClr val="bg1">
                      <a:alpha val="0"/>
                    </a:schemeClr>
                  </a:gs>
                </a:gsLst>
                <a:lin ang="19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1" name="Группа 77"/>
          <p:cNvGrpSpPr/>
          <p:nvPr/>
        </p:nvGrpSpPr>
        <p:grpSpPr>
          <a:xfrm>
            <a:off x="8091264" y="6572216"/>
            <a:ext cx="235786" cy="248350"/>
            <a:chOff x="145224" y="6122214"/>
            <a:chExt cx="506382" cy="596868"/>
          </a:xfrm>
        </p:grpSpPr>
        <p:sp>
          <p:nvSpPr>
            <p:cNvPr id="79" name="Полилиния 78"/>
            <p:cNvSpPr/>
            <p:nvPr/>
          </p:nvSpPr>
          <p:spPr>
            <a:xfrm>
              <a:off x="145224" y="6122214"/>
              <a:ext cx="502449" cy="571485"/>
            </a:xfrm>
            <a:custGeom>
              <a:avLst/>
              <a:gdLst>
                <a:gd name="connsiteX0" fmla="*/ 0 w 502447"/>
                <a:gd name="connsiteY0" fmla="*/ 321471 h 642942"/>
                <a:gd name="connsiteX1" fmla="*/ 53276 w 502447"/>
                <a:gd name="connsiteY1" fmla="*/ 123523 h 642942"/>
                <a:gd name="connsiteX2" fmla="*/ 251225 w 502447"/>
                <a:gd name="connsiteY2" fmla="*/ 1 h 642942"/>
                <a:gd name="connsiteX3" fmla="*/ 449173 w 502447"/>
                <a:gd name="connsiteY3" fmla="*/ 123524 h 642942"/>
                <a:gd name="connsiteX4" fmla="*/ 502448 w 502447"/>
                <a:gd name="connsiteY4" fmla="*/ 321472 h 642942"/>
                <a:gd name="connsiteX5" fmla="*/ 449172 w 502447"/>
                <a:gd name="connsiteY5" fmla="*/ 519420 h 642942"/>
                <a:gd name="connsiteX6" fmla="*/ 251224 w 502447"/>
                <a:gd name="connsiteY6" fmla="*/ 642943 h 642942"/>
                <a:gd name="connsiteX7" fmla="*/ 53276 w 502447"/>
                <a:gd name="connsiteY7" fmla="*/ 519420 h 642942"/>
                <a:gd name="connsiteX8" fmla="*/ 0 w 502447"/>
                <a:gd name="connsiteY8" fmla="*/ 321472 h 642942"/>
                <a:gd name="connsiteX9" fmla="*/ 0 w 502447"/>
                <a:gd name="connsiteY9" fmla="*/ 321471 h 642942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420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396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447934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71485"/>
                <a:gd name="connsiteX1" fmla="*/ 53276 w 502449"/>
                <a:gd name="connsiteY1" fmla="*/ 123523 h 571485"/>
                <a:gd name="connsiteX2" fmla="*/ 251225 w 502449"/>
                <a:gd name="connsiteY2" fmla="*/ 1 h 571485"/>
                <a:gd name="connsiteX3" fmla="*/ 449173 w 502449"/>
                <a:gd name="connsiteY3" fmla="*/ 123524 h 571485"/>
                <a:gd name="connsiteX4" fmla="*/ 502448 w 502449"/>
                <a:gd name="connsiteY4" fmla="*/ 321472 h 571485"/>
                <a:gd name="connsiteX5" fmla="*/ 449172 w 502449"/>
                <a:gd name="connsiteY5" fmla="*/ 447934 h 571485"/>
                <a:gd name="connsiteX6" fmla="*/ 251224 w 502449"/>
                <a:gd name="connsiteY6" fmla="*/ 571481 h 571485"/>
                <a:gd name="connsiteX7" fmla="*/ 53244 w 502449"/>
                <a:gd name="connsiteY7" fmla="*/ 447958 h 571485"/>
                <a:gd name="connsiteX8" fmla="*/ 0 w 502449"/>
                <a:gd name="connsiteY8" fmla="*/ 321472 h 571485"/>
                <a:gd name="connsiteX9" fmla="*/ 0 w 502449"/>
                <a:gd name="connsiteY9" fmla="*/ 321471 h 5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2449" h="571485">
                  <a:moveTo>
                    <a:pt x="0" y="321471"/>
                  </a:moveTo>
                  <a:cubicBezTo>
                    <a:pt x="0" y="249730"/>
                    <a:pt x="18754" y="180050"/>
                    <a:pt x="53276" y="123523"/>
                  </a:cubicBezTo>
                  <a:cubicBezTo>
                    <a:pt x="100888" y="45563"/>
                    <a:pt x="173903" y="0"/>
                    <a:pt x="251225" y="1"/>
                  </a:cubicBezTo>
                  <a:cubicBezTo>
                    <a:pt x="328547" y="1"/>
                    <a:pt x="401562" y="45563"/>
                    <a:pt x="449173" y="123524"/>
                  </a:cubicBezTo>
                  <a:cubicBezTo>
                    <a:pt x="483695" y="180051"/>
                    <a:pt x="502449" y="249731"/>
                    <a:pt x="502448" y="321472"/>
                  </a:cubicBezTo>
                  <a:cubicBezTo>
                    <a:pt x="502448" y="393213"/>
                    <a:pt x="483694" y="391407"/>
                    <a:pt x="449172" y="447934"/>
                  </a:cubicBezTo>
                  <a:cubicBezTo>
                    <a:pt x="401560" y="525895"/>
                    <a:pt x="317212" y="571477"/>
                    <a:pt x="251224" y="571481"/>
                  </a:cubicBezTo>
                  <a:cubicBezTo>
                    <a:pt x="185236" y="571485"/>
                    <a:pt x="100855" y="525919"/>
                    <a:pt x="53244" y="447958"/>
                  </a:cubicBezTo>
                  <a:cubicBezTo>
                    <a:pt x="18722" y="391431"/>
                    <a:pt x="0" y="393213"/>
                    <a:pt x="0" y="321472"/>
                  </a:cubicBezTo>
                  <a:lnTo>
                    <a:pt x="0" y="321471"/>
                  </a:lnTo>
                  <a:close/>
                </a:path>
              </a:pathLst>
            </a:custGeom>
            <a:gradFill flip="none" rotWithShape="1">
              <a:gsLst>
                <a:gs pos="5000">
                  <a:srgbClr val="143E1C"/>
                </a:gs>
                <a:gs pos="50000">
                  <a:srgbClr val="D9F3DC"/>
                </a:gs>
                <a:gs pos="9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 w="6350">
              <a:solidFill>
                <a:schemeClr val="bg1"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" name="Группа 41"/>
            <p:cNvGrpSpPr/>
            <p:nvPr/>
          </p:nvGrpSpPr>
          <p:grpSpPr>
            <a:xfrm>
              <a:off x="147606" y="6215082"/>
              <a:ext cx="504000" cy="504000"/>
              <a:chOff x="147606" y="6212701"/>
              <a:chExt cx="486000" cy="490182"/>
            </a:xfrm>
          </p:grpSpPr>
          <p:grpSp>
            <p:nvGrpSpPr>
              <p:cNvPr id="13" name="Группа 42"/>
              <p:cNvGrpSpPr/>
              <p:nvPr/>
            </p:nvGrpSpPr>
            <p:grpSpPr>
              <a:xfrm>
                <a:off x="147606" y="6212701"/>
                <a:ext cx="486000" cy="486000"/>
                <a:chOff x="561948" y="6350815"/>
                <a:chExt cx="486000" cy="486000"/>
              </a:xfrm>
            </p:grpSpPr>
            <p:sp>
              <p:nvSpPr>
                <p:cNvPr id="84" name="Овал 83"/>
                <p:cNvSpPr/>
                <p:nvPr/>
              </p:nvSpPr>
              <p:spPr>
                <a:xfrm>
                  <a:off x="561948" y="6350815"/>
                  <a:ext cx="486000" cy="486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 prstMaterial="dkEdg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" name="Овал 84"/>
                <p:cNvSpPr/>
                <p:nvPr/>
              </p:nvSpPr>
              <p:spPr>
                <a:xfrm>
                  <a:off x="571472" y="6357958"/>
                  <a:ext cx="468000" cy="468000"/>
                </a:xfrm>
                <a:prstGeom prst="ellipse">
                  <a:avLst/>
                </a:prstGeom>
                <a:solidFill>
                  <a:srgbClr val="FFC000"/>
                </a:solidFill>
                <a:ln w="0">
                  <a:solidFill>
                    <a:schemeClr val="tx1"/>
                  </a:solidFill>
                </a:ln>
                <a:scene3d>
                  <a:camera prst="orthographicFront"/>
                  <a:lightRig rig="threePt" dir="t">
                    <a:rot lat="0" lon="0" rev="1200000"/>
                  </a:lightRig>
                </a:scene3d>
                <a:sp3d prstMaterial="metal">
                  <a:bevelT w="1778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82" name="Хорда 81">
                <a:hlinkClick r:id="" action="ppaction://hlinkshowjump?jump=previousslide"/>
              </p:cNvPr>
              <p:cNvSpPr/>
              <p:nvPr/>
            </p:nvSpPr>
            <p:spPr>
              <a:xfrm rot="7874853">
                <a:off x="214559" y="6251856"/>
                <a:ext cx="354718" cy="351498"/>
              </a:xfrm>
              <a:prstGeom prst="chord">
                <a:avLst/>
              </a:prstGeom>
              <a:gradFill flip="none" rotWithShape="1">
                <a:gsLst>
                  <a:gs pos="0">
                    <a:schemeClr val="bg1"/>
                  </a:gs>
                  <a:gs pos="54000">
                    <a:schemeClr val="bg1">
                      <a:alpha val="0"/>
                    </a:schemeClr>
                  </a:gs>
                </a:gsLst>
                <a:lin ang="19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3" name="Хорда 82">
                <a:hlinkClick r:id="" action="ppaction://hlinkshowjump?jump=previousslide"/>
              </p:cNvPr>
              <p:cNvSpPr/>
              <p:nvPr/>
            </p:nvSpPr>
            <p:spPr>
              <a:xfrm rot="18500172">
                <a:off x="182243" y="6281467"/>
                <a:ext cx="425154" cy="417678"/>
              </a:xfrm>
              <a:prstGeom prst="chord">
                <a:avLst/>
              </a:prstGeom>
              <a:gradFill flip="none" rotWithShape="1">
                <a:gsLst>
                  <a:gs pos="0">
                    <a:schemeClr val="tx1">
                      <a:alpha val="47000"/>
                    </a:schemeClr>
                  </a:gs>
                  <a:gs pos="54000">
                    <a:schemeClr val="bg1">
                      <a:alpha val="0"/>
                    </a:schemeClr>
                  </a:gs>
                </a:gsLst>
                <a:lin ang="19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4" name="Группа 85"/>
          <p:cNvGrpSpPr/>
          <p:nvPr/>
        </p:nvGrpSpPr>
        <p:grpSpPr>
          <a:xfrm>
            <a:off x="48995" y="83008"/>
            <a:ext cx="225936" cy="260441"/>
            <a:chOff x="8429652" y="75714"/>
            <a:chExt cx="506382" cy="592568"/>
          </a:xfrm>
        </p:grpSpPr>
        <p:sp>
          <p:nvSpPr>
            <p:cNvPr id="87" name="Полилиния 86"/>
            <p:cNvSpPr/>
            <p:nvPr/>
          </p:nvSpPr>
          <p:spPr>
            <a:xfrm rot="10800000">
              <a:off x="8433585" y="96797"/>
              <a:ext cx="502449" cy="571485"/>
            </a:xfrm>
            <a:custGeom>
              <a:avLst/>
              <a:gdLst>
                <a:gd name="connsiteX0" fmla="*/ 0 w 502447"/>
                <a:gd name="connsiteY0" fmla="*/ 321471 h 642942"/>
                <a:gd name="connsiteX1" fmla="*/ 53276 w 502447"/>
                <a:gd name="connsiteY1" fmla="*/ 123523 h 642942"/>
                <a:gd name="connsiteX2" fmla="*/ 251225 w 502447"/>
                <a:gd name="connsiteY2" fmla="*/ 1 h 642942"/>
                <a:gd name="connsiteX3" fmla="*/ 449173 w 502447"/>
                <a:gd name="connsiteY3" fmla="*/ 123524 h 642942"/>
                <a:gd name="connsiteX4" fmla="*/ 502448 w 502447"/>
                <a:gd name="connsiteY4" fmla="*/ 321472 h 642942"/>
                <a:gd name="connsiteX5" fmla="*/ 449172 w 502447"/>
                <a:gd name="connsiteY5" fmla="*/ 519420 h 642942"/>
                <a:gd name="connsiteX6" fmla="*/ 251224 w 502447"/>
                <a:gd name="connsiteY6" fmla="*/ 642943 h 642942"/>
                <a:gd name="connsiteX7" fmla="*/ 53276 w 502447"/>
                <a:gd name="connsiteY7" fmla="*/ 519420 h 642942"/>
                <a:gd name="connsiteX8" fmla="*/ 0 w 502447"/>
                <a:gd name="connsiteY8" fmla="*/ 321472 h 642942"/>
                <a:gd name="connsiteX9" fmla="*/ 0 w 502447"/>
                <a:gd name="connsiteY9" fmla="*/ 321471 h 642942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420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396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447934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71485"/>
                <a:gd name="connsiteX1" fmla="*/ 53276 w 502449"/>
                <a:gd name="connsiteY1" fmla="*/ 123523 h 571485"/>
                <a:gd name="connsiteX2" fmla="*/ 251225 w 502449"/>
                <a:gd name="connsiteY2" fmla="*/ 1 h 571485"/>
                <a:gd name="connsiteX3" fmla="*/ 449173 w 502449"/>
                <a:gd name="connsiteY3" fmla="*/ 123524 h 571485"/>
                <a:gd name="connsiteX4" fmla="*/ 502448 w 502449"/>
                <a:gd name="connsiteY4" fmla="*/ 321472 h 571485"/>
                <a:gd name="connsiteX5" fmla="*/ 449172 w 502449"/>
                <a:gd name="connsiteY5" fmla="*/ 447934 h 571485"/>
                <a:gd name="connsiteX6" fmla="*/ 251224 w 502449"/>
                <a:gd name="connsiteY6" fmla="*/ 571481 h 571485"/>
                <a:gd name="connsiteX7" fmla="*/ 53244 w 502449"/>
                <a:gd name="connsiteY7" fmla="*/ 447958 h 571485"/>
                <a:gd name="connsiteX8" fmla="*/ 0 w 502449"/>
                <a:gd name="connsiteY8" fmla="*/ 321472 h 571485"/>
                <a:gd name="connsiteX9" fmla="*/ 0 w 502449"/>
                <a:gd name="connsiteY9" fmla="*/ 321471 h 5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2449" h="571485">
                  <a:moveTo>
                    <a:pt x="0" y="321471"/>
                  </a:moveTo>
                  <a:cubicBezTo>
                    <a:pt x="0" y="249730"/>
                    <a:pt x="18754" y="180050"/>
                    <a:pt x="53276" y="123523"/>
                  </a:cubicBezTo>
                  <a:cubicBezTo>
                    <a:pt x="100888" y="45563"/>
                    <a:pt x="173903" y="0"/>
                    <a:pt x="251225" y="1"/>
                  </a:cubicBezTo>
                  <a:cubicBezTo>
                    <a:pt x="328547" y="1"/>
                    <a:pt x="401562" y="45563"/>
                    <a:pt x="449173" y="123524"/>
                  </a:cubicBezTo>
                  <a:cubicBezTo>
                    <a:pt x="483695" y="180051"/>
                    <a:pt x="502449" y="249731"/>
                    <a:pt x="502448" y="321472"/>
                  </a:cubicBezTo>
                  <a:cubicBezTo>
                    <a:pt x="502448" y="393213"/>
                    <a:pt x="483694" y="391407"/>
                    <a:pt x="449172" y="447934"/>
                  </a:cubicBezTo>
                  <a:cubicBezTo>
                    <a:pt x="401560" y="525895"/>
                    <a:pt x="317212" y="571477"/>
                    <a:pt x="251224" y="571481"/>
                  </a:cubicBezTo>
                  <a:cubicBezTo>
                    <a:pt x="185236" y="571485"/>
                    <a:pt x="100855" y="525919"/>
                    <a:pt x="53244" y="447958"/>
                  </a:cubicBezTo>
                  <a:cubicBezTo>
                    <a:pt x="18722" y="391431"/>
                    <a:pt x="0" y="393213"/>
                    <a:pt x="0" y="321472"/>
                  </a:cubicBezTo>
                  <a:lnTo>
                    <a:pt x="0" y="321471"/>
                  </a:lnTo>
                  <a:close/>
                </a:path>
              </a:pathLst>
            </a:custGeom>
            <a:gradFill flip="none" rotWithShape="1">
              <a:gsLst>
                <a:gs pos="5000">
                  <a:srgbClr val="143E1C"/>
                </a:gs>
                <a:gs pos="50000">
                  <a:srgbClr val="D9F3DC"/>
                </a:gs>
                <a:gs pos="95000">
                  <a:srgbClr val="143E1C"/>
                </a:gs>
              </a:gsLst>
              <a:lin ang="0" scaled="1"/>
              <a:tileRect/>
            </a:gradFill>
            <a:ln w="6350">
              <a:solidFill>
                <a:schemeClr val="bg1"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5" name="Группа 31"/>
            <p:cNvGrpSpPr/>
            <p:nvPr/>
          </p:nvGrpSpPr>
          <p:grpSpPr>
            <a:xfrm rot="10800000">
              <a:off x="8429652" y="75714"/>
              <a:ext cx="504000" cy="499700"/>
              <a:chOff x="561948" y="6350815"/>
              <a:chExt cx="486000" cy="486000"/>
            </a:xfrm>
            <a:scene3d>
              <a:camera prst="orthographicFront"/>
              <a:lightRig rig="threePt" dir="t">
                <a:rot lat="0" lon="0" rev="10800000"/>
              </a:lightRig>
            </a:scene3d>
          </p:grpSpPr>
          <p:sp>
            <p:nvSpPr>
              <p:cNvPr id="91" name="Овал 90"/>
              <p:cNvSpPr/>
              <p:nvPr/>
            </p:nvSpPr>
            <p:spPr>
              <a:xfrm>
                <a:off x="561948" y="6350815"/>
                <a:ext cx="486000" cy="486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  <a:sp3d prstMaterial="dk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Овал 91"/>
              <p:cNvSpPr/>
              <p:nvPr/>
            </p:nvSpPr>
            <p:spPr>
              <a:xfrm>
                <a:off x="571472" y="6357958"/>
                <a:ext cx="468000" cy="468000"/>
              </a:xfrm>
              <a:prstGeom prst="ellipse">
                <a:avLst/>
              </a:prstGeom>
              <a:solidFill>
                <a:srgbClr val="7030A0"/>
              </a:solidFill>
              <a:ln w="0">
                <a:solidFill>
                  <a:schemeClr val="tx1"/>
                </a:solidFill>
              </a:ln>
              <a:sp3d prstMaterial="metal">
                <a:bevelT w="1778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9" name="Хорда 88">
              <a:hlinkClick r:id="" action="ppaction://hlinkshowjump?jump=firstslide"/>
            </p:cNvPr>
            <p:cNvSpPr/>
            <p:nvPr/>
          </p:nvSpPr>
          <p:spPr>
            <a:xfrm rot="10800000">
              <a:off x="8501090" y="111102"/>
              <a:ext cx="364717" cy="364516"/>
            </a:xfrm>
            <a:prstGeom prst="chord">
              <a:avLst/>
            </a:prstGeom>
            <a:gradFill flip="none" rotWithShape="1">
              <a:gsLst>
                <a:gs pos="0">
                  <a:schemeClr val="bg1"/>
                </a:gs>
                <a:gs pos="54000">
                  <a:schemeClr val="bg1"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Хорда 89">
              <a:hlinkClick r:id="" action="ppaction://hlinkshowjump?jump=firstslide"/>
            </p:cNvPr>
            <p:cNvSpPr/>
            <p:nvPr/>
          </p:nvSpPr>
          <p:spPr>
            <a:xfrm rot="18264040">
              <a:off x="8460878" y="117878"/>
              <a:ext cx="437139" cy="433148"/>
            </a:xfrm>
            <a:prstGeom prst="chord">
              <a:avLst/>
            </a:prstGeom>
            <a:gradFill flip="none" rotWithShape="1">
              <a:gsLst>
                <a:gs pos="0">
                  <a:schemeClr val="tx1">
                    <a:alpha val="47000"/>
                  </a:schemeClr>
                </a:gs>
                <a:gs pos="54000">
                  <a:schemeClr val="bg1"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6" name="Picture 47" descr="J028364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4541" y="3933056"/>
            <a:ext cx="1134534" cy="13442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577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80159"/>
            <a:ext cx="8593154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 Black" pitchFamily="34" charset="0"/>
              </a:rPr>
              <a:t>1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</a:rPr>
              <a:t>) Прочитай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</a:rPr>
              <a:t>пословицы. Выпиши из них словарные слова. Обозначь ударение в записанных словах.</a:t>
            </a:r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Медведя все знают, медведь никого не знает.</a:t>
            </a: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Заяц по своей тропе ходит.</a:t>
            </a: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Осенью и сорока, и ворона сыты.</a:t>
            </a:r>
          </a:p>
          <a:p>
            <a:endParaRPr lang="ru-RU" sz="1200" b="1" dirty="0" smtClean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</a:rPr>
              <a:t>2)Составь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</a:rPr>
              <a:t>загадку. Подумай, какие слова из правого столбика надо вставить в каждую строчку.</a:t>
            </a:r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Берестяной ________________________________,</a:t>
            </a: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	</a:t>
            </a:r>
            <a:r>
              <a:rPr lang="ru-RU" b="1" i="1" dirty="0" smtClean="0">
                <a:solidFill>
                  <a:srgbClr val="FFFF00"/>
                </a:solidFill>
                <a:latin typeface="Arial Black" pitchFamily="34" charset="0"/>
              </a:rPr>
              <a:t>         людям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Вместо шляпы - ____________________________.</a:t>
            </a: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	</a:t>
            </a:r>
            <a:r>
              <a:rPr lang="ru-RU" b="1" i="1" dirty="0" smtClean="0">
                <a:solidFill>
                  <a:srgbClr val="FFFF00"/>
                </a:solidFill>
                <a:latin typeface="Arial Black" pitchFamily="34" charset="0"/>
              </a:rPr>
              <a:t>         мальчишка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____________________________ очень помогает</a:t>
            </a: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:	</a:t>
            </a:r>
            <a:r>
              <a:rPr lang="ru-RU" b="1" i="1" dirty="0" smtClean="0">
                <a:solidFill>
                  <a:srgbClr val="FFFF00"/>
                </a:solidFill>
                <a:latin typeface="Arial Black" pitchFamily="34" charset="0"/>
              </a:rPr>
              <a:t>         пищу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i="1" dirty="0" err="1">
                <a:solidFill>
                  <a:srgbClr val="FFFF00"/>
                </a:solidFill>
                <a:latin typeface="Arial Black" pitchFamily="34" charset="0"/>
              </a:rPr>
              <a:t>Всяку</a:t>
            </a:r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  __________________________ сохраняет.</a:t>
            </a: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	</a:t>
            </a:r>
            <a:r>
              <a:rPr lang="ru-RU" b="1" i="1" dirty="0" smtClean="0">
                <a:solidFill>
                  <a:srgbClr val="FFFF00"/>
                </a:solidFill>
                <a:latin typeface="Arial Black" pitchFamily="34" charset="0"/>
              </a:rPr>
              <a:t>        Крышка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sz="1200" b="1" i="1" dirty="0">
                <a:solidFill>
                  <a:schemeClr val="bg1"/>
                </a:solidFill>
                <a:latin typeface="Arial Black" pitchFamily="34" charset="0"/>
              </a:rPr>
              <a:t> </a:t>
            </a:r>
            <a:endParaRPr lang="ru-RU" sz="1200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Arial Black" pitchFamily="34" charset="0"/>
              </a:rPr>
              <a:t>а</a:t>
            </a:r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) </a:t>
            </a:r>
            <a:r>
              <a:rPr lang="ru-RU" sz="1600" dirty="0">
                <a:solidFill>
                  <a:schemeClr val="bg1"/>
                </a:solidFill>
                <a:latin typeface="Arial Black" pitchFamily="34" charset="0"/>
              </a:rPr>
              <a:t>Напиши правильно загадку. Что это? </a:t>
            </a:r>
          </a:p>
          <a:p>
            <a:r>
              <a:rPr lang="ru-RU" sz="1600" dirty="0">
                <a:solidFill>
                  <a:schemeClr val="bg1"/>
                </a:solidFill>
                <a:latin typeface="Arial Black" pitchFamily="34" charset="0"/>
              </a:rPr>
              <a:t>б</a:t>
            </a:r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) </a:t>
            </a:r>
            <a:r>
              <a:rPr lang="ru-RU" sz="1600" dirty="0">
                <a:solidFill>
                  <a:schemeClr val="bg1"/>
                </a:solidFill>
                <a:latin typeface="Arial Black" pitchFamily="34" charset="0"/>
              </a:rPr>
              <a:t>В загадке найди слова с шипящими согласными и подчеркни их.</a:t>
            </a:r>
          </a:p>
          <a:p>
            <a:r>
              <a:rPr lang="ru-RU" sz="1600" dirty="0">
                <a:solidFill>
                  <a:schemeClr val="bg1"/>
                </a:solidFill>
                <a:latin typeface="Arial Black" pitchFamily="34" charset="0"/>
              </a:rPr>
              <a:t> 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</a:rPr>
              <a:t>3) Прочитай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</a:rPr>
              <a:t>.</a:t>
            </a:r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sz="1200" b="1" dirty="0">
                <a:solidFill>
                  <a:schemeClr val="bg1"/>
                </a:solidFill>
                <a:latin typeface="Arial Black" pitchFamily="34" charset="0"/>
              </a:rPr>
              <a:t>		</a:t>
            </a:r>
            <a:r>
              <a:rPr lang="ru-RU" b="1" dirty="0">
                <a:solidFill>
                  <a:srgbClr val="FFFF00"/>
                </a:solidFill>
                <a:latin typeface="Arial Black" pitchFamily="34" charset="0"/>
              </a:rPr>
              <a:t>  </a:t>
            </a:r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Стриж.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b="1" dirty="0">
                <a:solidFill>
                  <a:srgbClr val="FFFF00"/>
                </a:solidFill>
                <a:latin typeface="Arial Black" pitchFamily="34" charset="0"/>
              </a:rPr>
              <a:t>	</a:t>
            </a:r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В поле стриж летает низко,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	Значит, туча где-то близко.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	И совсем её не ждёшь,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	А придёт – и хлынет дождь</a:t>
            </a:r>
            <a:r>
              <a:rPr lang="ru-RU" i="1" dirty="0" smtClean="0">
                <a:solidFill>
                  <a:srgbClr val="FFFF00"/>
                </a:solidFill>
                <a:latin typeface="Arial Black" pitchFamily="34" charset="0"/>
              </a:rPr>
              <a:t>.</a:t>
            </a:r>
            <a:r>
              <a:rPr lang="ru-RU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  <a:latin typeface="Arial Black" pitchFamily="34" charset="0"/>
              </a:rPr>
              <a:t>         </a:t>
            </a:r>
            <a:r>
              <a:rPr lang="ru-RU" sz="1200" i="1" dirty="0" smtClean="0">
                <a:solidFill>
                  <a:schemeClr val="bg1"/>
                </a:solidFill>
                <a:latin typeface="Arial Black" pitchFamily="34" charset="0"/>
              </a:rPr>
              <a:t>(</a:t>
            </a:r>
            <a:r>
              <a:rPr lang="ru-RU" sz="1200" i="1" dirty="0">
                <a:solidFill>
                  <a:schemeClr val="bg1"/>
                </a:solidFill>
                <a:latin typeface="Arial Black" pitchFamily="34" charset="0"/>
              </a:rPr>
              <a:t>По  П. </a:t>
            </a:r>
            <a:r>
              <a:rPr lang="ru-RU" sz="1200" i="1" dirty="0" err="1">
                <a:solidFill>
                  <a:schemeClr val="bg1"/>
                </a:solidFill>
                <a:latin typeface="Arial Black" pitchFamily="34" charset="0"/>
              </a:rPr>
              <a:t>Образцову</a:t>
            </a:r>
            <a:r>
              <a:rPr lang="ru-RU" sz="1200" i="1" dirty="0" smtClean="0">
                <a:solidFill>
                  <a:schemeClr val="bg1"/>
                </a:solidFill>
                <a:latin typeface="Arial Black" pitchFamily="34" charset="0"/>
              </a:rPr>
              <a:t>)</a:t>
            </a:r>
            <a:endParaRPr lang="ru-RU" sz="1200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Arial Black" pitchFamily="34" charset="0"/>
              </a:rPr>
              <a:t>а</a:t>
            </a:r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) </a:t>
            </a:r>
            <a:r>
              <a:rPr lang="ru-RU" sz="1600" dirty="0">
                <a:solidFill>
                  <a:schemeClr val="bg1"/>
                </a:solidFill>
                <a:latin typeface="Arial Black" pitchFamily="34" charset="0"/>
              </a:rPr>
              <a:t>Напиши народную примету по стихотворению.</a:t>
            </a:r>
          </a:p>
          <a:p>
            <a:r>
              <a:rPr lang="ru-RU" sz="1600" dirty="0">
                <a:solidFill>
                  <a:schemeClr val="bg1"/>
                </a:solidFill>
                <a:latin typeface="Arial Black" pitchFamily="34" charset="0"/>
              </a:rPr>
              <a:t>б</a:t>
            </a:r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) </a:t>
            </a:r>
            <a:r>
              <a:rPr lang="ru-RU" sz="1600" dirty="0">
                <a:solidFill>
                  <a:schemeClr val="bg1"/>
                </a:solidFill>
                <a:latin typeface="Arial Black" pitchFamily="34" charset="0"/>
              </a:rPr>
              <a:t>Распредели слова с парными согласными в два столбика. Дополни своими примерами.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14298" y="-13295"/>
            <a:ext cx="86781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  <a:t>РК НА УРОКАХ РУССКОГО ЯЗЫКА </a:t>
            </a:r>
            <a:endParaRPr lang="ru-RU" sz="2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 rot="5400000">
            <a:off x="5424206" y="3077923"/>
            <a:ext cx="6737376" cy="822778"/>
            <a:chOff x="2286717" y="141219"/>
            <a:chExt cx="6737376" cy="822778"/>
          </a:xfrm>
        </p:grpSpPr>
        <p:pic>
          <p:nvPicPr>
            <p:cNvPr id="5" name="Picture 13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717" y="141219"/>
              <a:ext cx="777875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1819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7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831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8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418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9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592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0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005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1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406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5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337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3680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27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5400000">
            <a:off x="5535677" y="3189394"/>
            <a:ext cx="6737376" cy="599835"/>
            <a:chOff x="2286717" y="141219"/>
            <a:chExt cx="6737376" cy="822778"/>
          </a:xfrm>
        </p:grpSpPr>
        <p:pic>
          <p:nvPicPr>
            <p:cNvPr id="5" name="Picture 13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717" y="141219"/>
              <a:ext cx="777875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1819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7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831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8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418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9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592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0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005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1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406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5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337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5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3680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14298" y="-13295"/>
            <a:ext cx="86781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  <a:t>РК НА УРОКАХ РУССКОГО ЯЗЫКА </a:t>
            </a:r>
            <a:endParaRPr lang="ru-RU" sz="2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464504"/>
            <a:ext cx="8568952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	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</a:rPr>
              <a:t>Прочитай. Вставь пропущенные буквы.</a:t>
            </a:r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  <a:p>
            <a:pPr indent="266700" algn="just"/>
            <a:r>
              <a:rPr lang="ru-RU" sz="2400" i="1" spc="100" dirty="0" smtClean="0">
                <a:solidFill>
                  <a:srgbClr val="FFFF00"/>
                </a:solidFill>
                <a:latin typeface="Arial Black" pitchFamily="34" charset="0"/>
              </a:rPr>
              <a:t>Забавный </a:t>
            </a:r>
            <a:r>
              <a:rPr lang="ru-RU" sz="2400" i="1" spc="100" dirty="0" err="1">
                <a:solidFill>
                  <a:srgbClr val="FFFF00"/>
                </a:solidFill>
                <a:latin typeface="Arial Black" pitchFamily="34" charset="0"/>
              </a:rPr>
              <a:t>зв.рёк</a:t>
            </a:r>
            <a:r>
              <a:rPr lang="ru-RU" sz="2400" i="1" spc="100" dirty="0">
                <a:solidFill>
                  <a:srgbClr val="FFFF00"/>
                </a:solidFill>
                <a:latin typeface="Arial Black" pitchFamily="34" charset="0"/>
              </a:rPr>
              <a:t> белка! Какая она трудолюбивая!  Летом её можно увидеть (на) </a:t>
            </a:r>
            <a:r>
              <a:rPr lang="ru-RU" sz="2400" i="1" spc="100" dirty="0" err="1">
                <a:solidFill>
                  <a:srgbClr val="FFFF00"/>
                </a:solidFill>
                <a:latin typeface="Arial Black" pitchFamily="34" charset="0"/>
              </a:rPr>
              <a:t>з.мле</a:t>
            </a:r>
            <a:r>
              <a:rPr lang="ru-RU" sz="2400" i="1" spc="100" dirty="0">
                <a:solidFill>
                  <a:srgbClr val="FFFF00"/>
                </a:solidFill>
                <a:latin typeface="Arial Black" pitchFamily="34" charset="0"/>
              </a:rPr>
              <a:t>, под деревом, где она зарывает </a:t>
            </a:r>
            <a:r>
              <a:rPr lang="ru-RU" sz="2400" i="1" spc="100" dirty="0" err="1">
                <a:solidFill>
                  <a:srgbClr val="FFFF00"/>
                </a:solidFill>
                <a:latin typeface="Arial Black" pitchFamily="34" charset="0"/>
              </a:rPr>
              <a:t>ш.шки</a:t>
            </a:r>
            <a:r>
              <a:rPr lang="ru-RU" sz="2400" i="1" spc="100" dirty="0">
                <a:solidFill>
                  <a:srgbClr val="FFFF00"/>
                </a:solidFill>
                <a:latin typeface="Arial Black" pitchFamily="34" charset="0"/>
              </a:rPr>
              <a:t> в укромные </a:t>
            </a:r>
            <a:r>
              <a:rPr lang="ru-RU" sz="2400" i="1" spc="100" dirty="0" err="1">
                <a:solidFill>
                  <a:srgbClr val="FFFF00"/>
                </a:solidFill>
                <a:latin typeface="Arial Black" pitchFamily="34" charset="0"/>
              </a:rPr>
              <a:t>м.ста</a:t>
            </a:r>
            <a:r>
              <a:rPr lang="ru-RU" sz="2400" i="1" spc="100" dirty="0">
                <a:solidFill>
                  <a:srgbClr val="FFFF00"/>
                </a:solidFill>
                <a:latin typeface="Arial Black" pitchFamily="34" charset="0"/>
              </a:rPr>
              <a:t>, делая запасы на зиму. Почуяв </a:t>
            </a:r>
            <a:r>
              <a:rPr lang="ru-RU" sz="2400" i="1" spc="100" dirty="0" err="1">
                <a:solidFill>
                  <a:srgbClr val="FFFF00"/>
                </a:solidFill>
                <a:latin typeface="Arial Black" pitchFamily="34" charset="0"/>
              </a:rPr>
              <a:t>опас.ность</a:t>
            </a:r>
            <a:r>
              <a:rPr lang="ru-RU" sz="2400" i="1" spc="100" dirty="0">
                <a:solidFill>
                  <a:srgbClr val="FFFF00"/>
                </a:solidFill>
                <a:latin typeface="Arial Black" pitchFamily="34" charset="0"/>
              </a:rPr>
              <a:t>, с быстротой молнии прыгает на </a:t>
            </a:r>
            <a:r>
              <a:rPr lang="ru-RU" sz="2400" i="1" spc="100" dirty="0" err="1">
                <a:solidFill>
                  <a:srgbClr val="FFFF00"/>
                </a:solidFill>
                <a:latin typeface="Arial Black" pitchFamily="34" charset="0"/>
              </a:rPr>
              <a:t>дер.во</a:t>
            </a:r>
            <a:r>
              <a:rPr lang="ru-RU" sz="2400" i="1" spc="100" dirty="0">
                <a:solidFill>
                  <a:srgbClr val="FFFF00"/>
                </a:solidFill>
                <a:latin typeface="Arial Black" pitchFamily="34" charset="0"/>
              </a:rPr>
              <a:t>. Но белка любопытна: не сразу </a:t>
            </a:r>
            <a:r>
              <a:rPr lang="ru-RU" sz="2400" i="1" spc="100" dirty="0" err="1">
                <a:solidFill>
                  <a:srgbClr val="FFFF00"/>
                </a:solidFill>
                <a:latin typeface="Arial Black" pitchFamily="34" charset="0"/>
              </a:rPr>
              <a:t>спрячет.ся</a:t>
            </a:r>
            <a:r>
              <a:rPr lang="ru-RU" sz="2400" i="1" spc="100" dirty="0">
                <a:solidFill>
                  <a:srgbClr val="FFFF00"/>
                </a:solidFill>
                <a:latin typeface="Arial Black" pitchFamily="34" charset="0"/>
              </a:rPr>
              <a:t>, а сначала понаблюдает за тем, кто её напугал. Потом </a:t>
            </a:r>
            <a:r>
              <a:rPr lang="ru-RU" sz="2400" i="1" spc="100" dirty="0" err="1">
                <a:solidFill>
                  <a:srgbClr val="FFFF00"/>
                </a:solidFill>
                <a:latin typeface="Arial Black" pitchFamily="34" charset="0"/>
              </a:rPr>
              <a:t>взбеж.т</a:t>
            </a:r>
            <a:r>
              <a:rPr lang="ru-RU" sz="2400" i="1" spc="100" dirty="0">
                <a:solidFill>
                  <a:srgbClr val="FFFF00"/>
                </a:solidFill>
                <a:latin typeface="Arial Black" pitchFamily="34" charset="0"/>
              </a:rPr>
              <a:t>  к макушке и скроется в густых ветках.</a:t>
            </a:r>
            <a:endParaRPr lang="ru-RU" sz="2400" spc="100" dirty="0">
              <a:solidFill>
                <a:srgbClr val="FFFF00"/>
              </a:solidFill>
              <a:latin typeface="Arial Black" pitchFamily="34" charset="0"/>
            </a:endParaRPr>
          </a:p>
          <a:p>
            <a:pPr indent="266700" algn="just"/>
            <a:r>
              <a:rPr lang="ru-RU" sz="2400" b="1" spc="100" dirty="0">
                <a:solidFill>
                  <a:srgbClr val="FFFF00"/>
                </a:solidFill>
                <a:latin typeface="Arial Black" pitchFamily="34" charset="0"/>
              </a:rPr>
              <a:t>	</a:t>
            </a:r>
            <a:r>
              <a:rPr lang="ru-RU" sz="2400" i="1" spc="100" dirty="0">
                <a:solidFill>
                  <a:srgbClr val="FFFF00"/>
                </a:solidFill>
                <a:latin typeface="Arial Black" pitchFamily="34" charset="0"/>
              </a:rPr>
              <a:t>Слух у белки </a:t>
            </a:r>
            <a:r>
              <a:rPr lang="ru-RU" sz="2400" i="1" spc="100" dirty="0" err="1">
                <a:solidFill>
                  <a:srgbClr val="FFFF00"/>
                </a:solidFill>
                <a:latin typeface="Arial Black" pitchFamily="34" charset="0"/>
              </a:rPr>
              <a:t>ч.ткий</a:t>
            </a:r>
            <a:r>
              <a:rPr lang="ru-RU" sz="2400" i="1" spc="100" dirty="0">
                <a:solidFill>
                  <a:srgbClr val="FFFF00"/>
                </a:solidFill>
                <a:latin typeface="Arial Black" pitchFamily="34" charset="0"/>
              </a:rPr>
              <a:t>, глаза острые, хвост </a:t>
            </a:r>
            <a:r>
              <a:rPr lang="ru-RU" sz="2400" i="1" spc="100" dirty="0" err="1">
                <a:solidFill>
                  <a:srgbClr val="FFFF00"/>
                </a:solidFill>
                <a:latin typeface="Arial Black" pitchFamily="34" charset="0"/>
              </a:rPr>
              <a:t>мя.кий</a:t>
            </a:r>
            <a:r>
              <a:rPr lang="ru-RU" sz="2400" i="1" spc="100" dirty="0">
                <a:solidFill>
                  <a:srgbClr val="FFFF00"/>
                </a:solidFill>
                <a:latin typeface="Arial Black" pitchFamily="34" charset="0"/>
              </a:rPr>
              <a:t>, </a:t>
            </a:r>
            <a:r>
              <a:rPr lang="ru-RU" sz="2400" i="1" spc="100" dirty="0" err="1">
                <a:solidFill>
                  <a:srgbClr val="FFFF00"/>
                </a:solidFill>
                <a:latin typeface="Arial Black" pitchFamily="34" charset="0"/>
              </a:rPr>
              <a:t>пуш.стый</a:t>
            </a:r>
            <a:r>
              <a:rPr lang="ru-RU" sz="2400" i="1" spc="100" dirty="0">
                <a:solidFill>
                  <a:srgbClr val="FFFF00"/>
                </a:solidFill>
                <a:latin typeface="Arial Black" pitchFamily="34" charset="0"/>
              </a:rPr>
              <a:t>, грудь и </a:t>
            </a:r>
            <a:r>
              <a:rPr lang="ru-RU" sz="2400" i="1" spc="100" dirty="0" err="1">
                <a:solidFill>
                  <a:srgbClr val="FFFF00"/>
                </a:solidFill>
                <a:latin typeface="Arial Black" pitchFamily="34" charset="0"/>
              </a:rPr>
              <a:t>ж.вот</a:t>
            </a:r>
            <a:r>
              <a:rPr lang="ru-RU" sz="2400" i="1" spc="100" dirty="0">
                <a:solidFill>
                  <a:srgbClr val="FFFF00"/>
                </a:solidFill>
                <a:latin typeface="Arial Black" pitchFamily="34" charset="0"/>
              </a:rPr>
              <a:t> – светлые, спинка рыжеватая. </a:t>
            </a:r>
            <a:r>
              <a:rPr lang="ru-RU" sz="2400" i="1" spc="100" dirty="0" err="1">
                <a:solidFill>
                  <a:srgbClr val="FFFF00"/>
                </a:solidFill>
                <a:latin typeface="Arial Black" pitchFamily="34" charset="0"/>
              </a:rPr>
              <a:t>Це.кий</a:t>
            </a:r>
            <a:r>
              <a:rPr lang="ru-RU" sz="2400" i="1" spc="100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2400" i="1" spc="100" dirty="0" err="1">
                <a:solidFill>
                  <a:srgbClr val="FFFF00"/>
                </a:solidFill>
                <a:latin typeface="Arial Black" pitchFamily="34" charset="0"/>
              </a:rPr>
              <a:t>зв.рёк</a:t>
            </a:r>
            <a:r>
              <a:rPr lang="ru-RU" sz="2400" i="1" spc="100" dirty="0">
                <a:solidFill>
                  <a:srgbClr val="FFFF00"/>
                </a:solidFill>
                <a:latin typeface="Arial Black" pitchFamily="34" charset="0"/>
              </a:rPr>
              <a:t>, быстрый. На одном месте – (не) </a:t>
            </a:r>
            <a:r>
              <a:rPr lang="ru-RU" sz="2400" i="1" spc="100" dirty="0" err="1">
                <a:solidFill>
                  <a:srgbClr val="FFFF00"/>
                </a:solidFill>
                <a:latin typeface="Arial Black" pitchFamily="34" charset="0"/>
              </a:rPr>
              <a:t>с.дит</a:t>
            </a:r>
            <a:r>
              <a:rPr lang="ru-RU" sz="2400" i="1" spc="100" dirty="0">
                <a:solidFill>
                  <a:srgbClr val="FFFF00"/>
                </a:solidFill>
                <a:latin typeface="Arial Black" pitchFamily="34" charset="0"/>
              </a:rPr>
              <a:t>, прыгает с дерева на дерево, будто (пере) </a:t>
            </a:r>
            <a:r>
              <a:rPr lang="ru-RU" sz="2400" i="1" spc="100" dirty="0" err="1">
                <a:solidFill>
                  <a:srgbClr val="FFFF00"/>
                </a:solidFill>
                <a:latin typeface="Arial Black" pitchFamily="34" charset="0"/>
              </a:rPr>
              <a:t>л.тает</a:t>
            </a:r>
            <a:r>
              <a:rPr lang="ru-RU" sz="2400" i="1" spc="100" dirty="0">
                <a:solidFill>
                  <a:srgbClr val="FFFF00"/>
                </a:solidFill>
                <a:latin typeface="Arial Black" pitchFamily="34" charset="0"/>
              </a:rPr>
              <a:t>. Красиво прыгает!...					</a:t>
            </a:r>
            <a:r>
              <a:rPr lang="ru-RU" sz="2400" i="1" spc="100" dirty="0" smtClean="0">
                <a:solidFill>
                  <a:srgbClr val="FFFF00"/>
                </a:solidFill>
                <a:latin typeface="Arial Black" pitchFamily="34" charset="0"/>
              </a:rPr>
              <a:t>                                      (</a:t>
            </a:r>
            <a:r>
              <a:rPr lang="ru-RU" sz="2400" i="1" spc="100" dirty="0">
                <a:solidFill>
                  <a:srgbClr val="FFFF00"/>
                </a:solidFill>
                <a:latin typeface="Arial Black" pitchFamily="34" charset="0"/>
              </a:rPr>
              <a:t>По </a:t>
            </a:r>
            <a:r>
              <a:rPr lang="ru-RU" sz="2400" i="1" spc="100" dirty="0" err="1">
                <a:solidFill>
                  <a:srgbClr val="FFFF00"/>
                </a:solidFill>
                <a:latin typeface="Arial Black" pitchFamily="34" charset="0"/>
              </a:rPr>
              <a:t>И.Коданёву</a:t>
            </a:r>
            <a:r>
              <a:rPr lang="ru-RU" sz="2400" i="1" spc="100" dirty="0">
                <a:solidFill>
                  <a:srgbClr val="FFFF00"/>
                </a:solidFill>
                <a:latin typeface="Arial Black" pitchFamily="34" charset="0"/>
              </a:rPr>
              <a:t>)</a:t>
            </a:r>
            <a:endParaRPr lang="ru-RU" sz="2400" spc="1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73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rot="5400000">
            <a:off x="5424206" y="3077923"/>
            <a:ext cx="6737376" cy="822778"/>
            <a:chOff x="2286717" y="141219"/>
            <a:chExt cx="6737376" cy="822778"/>
          </a:xfrm>
        </p:grpSpPr>
        <p:pic>
          <p:nvPicPr>
            <p:cNvPr id="6" name="Picture 13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717" y="141219"/>
              <a:ext cx="777875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4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1819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7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831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8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418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9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592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0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005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1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406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5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337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5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3680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211959" y="448370"/>
            <a:ext cx="7672409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itchFamily="34" charset="0"/>
              </a:rPr>
              <a:t>Составь из данных слов предложения и запиши их. Озаглавь текст.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  <a:p>
            <a:endParaRPr lang="ru-RU" i="1" dirty="0" smtClean="0">
              <a:latin typeface="Arial Black" pitchFamily="34" charset="0"/>
            </a:endParaRPr>
          </a:p>
          <a:p>
            <a:r>
              <a:rPr lang="ru-RU" sz="2000" i="1" dirty="0" smtClean="0">
                <a:solidFill>
                  <a:srgbClr val="FFFF00"/>
                </a:solidFill>
                <a:latin typeface="Arial Black" pitchFamily="34" charset="0"/>
              </a:rPr>
              <a:t>Являются</a:t>
            </a:r>
            <a:r>
              <a:rPr lang="ru-RU" sz="2000" i="1" dirty="0">
                <a:solidFill>
                  <a:srgbClr val="FFFF00"/>
                </a:solidFill>
                <a:latin typeface="Arial Black" pitchFamily="34" charset="0"/>
              </a:rPr>
              <a:t>, основой, </a:t>
            </a:r>
            <a:r>
              <a:rPr lang="ru-RU" sz="2000" i="1" u="sng" dirty="0">
                <a:solidFill>
                  <a:srgbClr val="FFFF00"/>
                </a:solidFill>
                <a:latin typeface="Arial Black" pitchFamily="34" charset="0"/>
              </a:rPr>
              <a:t>пимы</a:t>
            </a:r>
            <a:r>
              <a:rPr lang="ru-RU" sz="2000" i="1" dirty="0">
                <a:solidFill>
                  <a:srgbClr val="FFFF00"/>
                </a:solidFill>
                <a:latin typeface="Arial Black" pitchFamily="34" charset="0"/>
              </a:rPr>
              <a:t>, зимней, </a:t>
            </a:r>
            <a:r>
              <a:rPr lang="ru-RU" sz="2000" i="1" dirty="0" err="1">
                <a:solidFill>
                  <a:srgbClr val="FFFF00"/>
                </a:solidFill>
                <a:latin typeface="Arial Black" pitchFamily="34" charset="0"/>
              </a:rPr>
              <a:t>коми</a:t>
            </a:r>
            <a:r>
              <a:rPr lang="ru-RU" sz="2000" i="1" dirty="0">
                <a:solidFill>
                  <a:srgbClr val="FFFF00"/>
                </a:solidFill>
                <a:latin typeface="Arial Black" pitchFamily="34" charset="0"/>
              </a:rPr>
              <a:t>, обувью, </a:t>
            </a:r>
            <a:r>
              <a:rPr lang="ru-RU" sz="2000" i="1" dirty="0" smtClean="0">
                <a:solidFill>
                  <a:srgbClr val="FFFF00"/>
                </a:solidFill>
                <a:latin typeface="Arial Black" pitchFamily="34" charset="0"/>
              </a:rPr>
              <a:t>для</a:t>
            </a:r>
          </a:p>
          <a:p>
            <a:endParaRPr lang="ru-RU" sz="2000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sz="2000" i="1" dirty="0">
                <a:solidFill>
                  <a:srgbClr val="FFFF00"/>
                </a:solidFill>
                <a:latin typeface="Arial Black" pitchFamily="34" charset="0"/>
              </a:rPr>
              <a:t>Из шкурок, шьют, </a:t>
            </a:r>
            <a:r>
              <a:rPr lang="ru-RU" sz="2000" i="1" u="sng" dirty="0">
                <a:solidFill>
                  <a:srgbClr val="FFFF00"/>
                </a:solidFill>
                <a:latin typeface="Arial Black" pitchFamily="34" charset="0"/>
              </a:rPr>
              <a:t>их</a:t>
            </a:r>
            <a:r>
              <a:rPr lang="ru-RU" sz="2000" i="1" dirty="0">
                <a:solidFill>
                  <a:srgbClr val="FFFF00"/>
                </a:solidFill>
                <a:latin typeface="Arial Black" pitchFamily="34" charset="0"/>
              </a:rPr>
              <a:t>, оленей, </a:t>
            </a:r>
            <a:r>
              <a:rPr lang="ru-RU" sz="2000" i="1" dirty="0" smtClean="0">
                <a:solidFill>
                  <a:srgbClr val="FFFF00"/>
                </a:solidFill>
                <a:latin typeface="Arial Black" pitchFamily="34" charset="0"/>
              </a:rPr>
              <a:t>ног</a:t>
            </a:r>
          </a:p>
          <a:p>
            <a:endParaRPr lang="ru-RU" sz="2000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sz="2000" i="1" dirty="0">
                <a:solidFill>
                  <a:srgbClr val="FFFF00"/>
                </a:solidFill>
                <a:latin typeface="Arial Black" pitchFamily="34" charset="0"/>
              </a:rPr>
              <a:t>Прочный, </a:t>
            </a:r>
            <a:r>
              <a:rPr lang="ru-RU" sz="2000" i="1" u="sng" dirty="0">
                <a:solidFill>
                  <a:srgbClr val="FFFF00"/>
                </a:solidFill>
                <a:latin typeface="Arial Black" pitchFamily="34" charset="0"/>
              </a:rPr>
              <a:t>этот</a:t>
            </a:r>
            <a:r>
              <a:rPr lang="ru-RU" sz="2000" i="1" dirty="0">
                <a:solidFill>
                  <a:srgbClr val="FFFF00"/>
                </a:solidFill>
                <a:latin typeface="Arial Black" pitchFamily="34" charset="0"/>
              </a:rPr>
              <a:t>, наиболее, мех, и, </a:t>
            </a:r>
            <a:r>
              <a:rPr lang="ru-RU" sz="2000" i="1" dirty="0" smtClean="0">
                <a:solidFill>
                  <a:srgbClr val="FFFF00"/>
                </a:solidFill>
                <a:latin typeface="Arial Black" pitchFamily="34" charset="0"/>
              </a:rPr>
              <a:t>плотный</a:t>
            </a:r>
          </a:p>
          <a:p>
            <a:endParaRPr lang="ru-RU" sz="20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sz="2000" i="1" u="sng" dirty="0" smtClean="0">
                <a:solidFill>
                  <a:srgbClr val="FFFF00"/>
                </a:solidFill>
                <a:latin typeface="Arial Black" pitchFamily="34" charset="0"/>
              </a:rPr>
              <a:t>Для</a:t>
            </a:r>
            <a:r>
              <a:rPr lang="ru-RU" sz="2000" i="1" dirty="0">
                <a:solidFill>
                  <a:srgbClr val="FFFF00"/>
                </a:solidFill>
                <a:latin typeface="Arial Black" pitchFamily="34" charset="0"/>
              </a:rPr>
              <a:t>, пимы, шили, мужчин, меха, из, </a:t>
            </a:r>
            <a:r>
              <a:rPr lang="ru-RU" sz="2000" i="1" dirty="0" smtClean="0">
                <a:solidFill>
                  <a:srgbClr val="FFFF00"/>
                </a:solidFill>
                <a:latin typeface="Arial Black" pitchFamily="34" charset="0"/>
              </a:rPr>
              <a:t>чёрного</a:t>
            </a:r>
          </a:p>
          <a:p>
            <a:endParaRPr lang="ru-RU" sz="2000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sz="2000" i="1" u="sng" dirty="0">
                <a:solidFill>
                  <a:srgbClr val="FFFF00"/>
                </a:solidFill>
                <a:latin typeface="Arial Black" pitchFamily="34" charset="0"/>
              </a:rPr>
              <a:t>Женские</a:t>
            </a:r>
            <a:r>
              <a:rPr lang="ru-RU" sz="2000" i="1" dirty="0">
                <a:solidFill>
                  <a:srgbClr val="FFFF00"/>
                </a:solidFill>
                <a:latin typeface="Arial Black" pitchFamily="34" charset="0"/>
              </a:rPr>
              <a:t>, из, </a:t>
            </a:r>
            <a:r>
              <a:rPr lang="ru-RU" sz="2000" i="1" u="sng" dirty="0">
                <a:solidFill>
                  <a:srgbClr val="FFFF00"/>
                </a:solidFill>
                <a:latin typeface="Arial Black" pitchFamily="34" charset="0"/>
              </a:rPr>
              <a:t>пимы</a:t>
            </a:r>
            <a:r>
              <a:rPr lang="ru-RU" sz="2000" i="1" dirty="0">
                <a:solidFill>
                  <a:srgbClr val="FFFF00"/>
                </a:solidFill>
                <a:latin typeface="Arial Black" pitchFamily="34" charset="0"/>
              </a:rPr>
              <a:t>, меха, были, полосами, </a:t>
            </a:r>
            <a:r>
              <a:rPr lang="ru-RU" sz="2000" i="1" dirty="0" smtClean="0">
                <a:solidFill>
                  <a:srgbClr val="FFFF00"/>
                </a:solidFill>
                <a:latin typeface="Arial Black" pitchFamily="34" charset="0"/>
              </a:rPr>
              <a:t>белого, тёмными, с</a:t>
            </a:r>
          </a:p>
          <a:p>
            <a:endParaRPr lang="ru-RU" sz="2000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sz="2000" i="1" u="sng" dirty="0">
                <a:solidFill>
                  <a:srgbClr val="FFFF00"/>
                </a:solidFill>
                <a:latin typeface="Arial Black" pitchFamily="34" charset="0"/>
              </a:rPr>
              <a:t>В,</a:t>
            </a:r>
            <a:r>
              <a:rPr lang="ru-RU" sz="2000" i="1" dirty="0">
                <a:solidFill>
                  <a:srgbClr val="FFFF00"/>
                </a:solidFill>
                <a:latin typeface="Arial Black" pitchFamily="34" charset="0"/>
              </a:rPr>
              <a:t> обуви, не, северные, страшны, </a:t>
            </a:r>
            <a:r>
              <a:rPr lang="ru-RU" sz="2000" i="1" u="sng" dirty="0">
                <a:solidFill>
                  <a:srgbClr val="FFFF00"/>
                </a:solidFill>
                <a:latin typeface="Arial Black" pitchFamily="34" charset="0"/>
              </a:rPr>
              <a:t>этой</a:t>
            </a:r>
            <a:r>
              <a:rPr lang="ru-RU" sz="2000" i="1" dirty="0">
                <a:solidFill>
                  <a:srgbClr val="FFFF00"/>
                </a:solidFill>
                <a:latin typeface="Arial Black" pitchFamily="34" charset="0"/>
              </a:rPr>
              <a:t>, морозы</a:t>
            </a:r>
            <a:endParaRPr lang="ru-RU" sz="2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14298" y="-13295"/>
            <a:ext cx="86781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РК НА УРОКАХ РУССКОГО ЯЗЫКА </a:t>
            </a:r>
            <a:endParaRPr lang="ru-RU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429766"/>
            <a:ext cx="1835696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79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214298" y="-13295"/>
            <a:ext cx="86781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  <a:t>РК НА УРОКАХ ЛИТЕРАТУРНОГО ЧТЕНИЯ </a:t>
            </a:r>
            <a:endParaRPr lang="ru-RU" sz="2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06366" y="509561"/>
            <a:ext cx="856895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</a:rPr>
              <a:t>1) Составь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</a:rPr>
              <a:t>названия сказок из данных слов:</a:t>
            </a:r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Кот, мышь, баран, лошадь, пузырь, лиса, лапоть, заяц, коза, волк.</a:t>
            </a: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(«Лиса и заяц», «Лиса и волк», «Кот, коза и баран», «Мышь, лапоть и пузырь»).</a:t>
            </a: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 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</a:rPr>
              <a:t>2) Из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</a:rPr>
              <a:t>ряда данных слов выбери и подчеркни те, которые в </a:t>
            </a:r>
            <a:r>
              <a:rPr lang="ru-RU" sz="1600" b="1" dirty="0" err="1">
                <a:solidFill>
                  <a:schemeClr val="bg1"/>
                </a:solidFill>
                <a:latin typeface="Arial Black" pitchFamily="34" charset="0"/>
              </a:rPr>
              <a:t>коми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</a:rPr>
              <a:t> сказках обладают волшебной силой.</a:t>
            </a:r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Лукошко, гребень, веретенце, короб, клубок, зеркальце, ковер – самолет.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 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3) Заполни </a:t>
            </a:r>
            <a:r>
              <a:rPr lang="ru-RU" b="1" dirty="0">
                <a:solidFill>
                  <a:schemeClr val="bg1"/>
                </a:solidFill>
                <a:latin typeface="Arial Black" pitchFamily="34" charset="0"/>
              </a:rPr>
              <a:t>анкету на одного из героев (</a:t>
            </a:r>
            <a:r>
              <a:rPr lang="ru-RU" b="1" dirty="0" err="1">
                <a:solidFill>
                  <a:schemeClr val="bg1"/>
                </a:solidFill>
                <a:latin typeface="Arial Black" pitchFamily="34" charset="0"/>
              </a:rPr>
              <a:t>Ёма</a:t>
            </a:r>
            <a:r>
              <a:rPr lang="ru-RU" b="1" dirty="0">
                <a:solidFill>
                  <a:schemeClr val="bg1"/>
                </a:solidFill>
                <a:latin typeface="Arial Black" pitchFamily="34" charset="0"/>
              </a:rPr>
              <a:t>,  </a:t>
            </a:r>
            <a:r>
              <a:rPr lang="ru-RU" b="1" dirty="0" err="1">
                <a:solidFill>
                  <a:schemeClr val="bg1"/>
                </a:solidFill>
                <a:latin typeface="Arial Black" pitchFamily="34" charset="0"/>
              </a:rPr>
              <a:t>Гундыр</a:t>
            </a:r>
            <a:r>
              <a:rPr lang="ru-RU" b="1" dirty="0">
                <a:solidFill>
                  <a:schemeClr val="bg1"/>
                </a:solidFill>
                <a:latin typeface="Arial Black" pitchFamily="34" charset="0"/>
              </a:rPr>
              <a:t>,  </a:t>
            </a:r>
            <a:r>
              <a:rPr lang="ru-RU" b="1" dirty="0" err="1">
                <a:solidFill>
                  <a:schemeClr val="bg1"/>
                </a:solidFill>
                <a:latin typeface="Arial Black" pitchFamily="34" charset="0"/>
              </a:rPr>
              <a:t>Вэрса</a:t>
            </a:r>
            <a:r>
              <a:rPr lang="ru-RU" b="1" dirty="0">
                <a:solidFill>
                  <a:schemeClr val="bg1"/>
                </a:solidFill>
                <a:latin typeface="Arial Black" pitchFamily="34" charset="0"/>
              </a:rPr>
              <a:t>)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1.Имя. 		 2. Где живёт.		3.Внешний вид.   		 4. Характер. 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5. Что любит.	 6.Что не любит.		7. С кем  дружит. 	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i="1" dirty="0" smtClean="0">
                <a:solidFill>
                  <a:srgbClr val="FFFF00"/>
                </a:solidFill>
                <a:latin typeface="Arial Black" pitchFamily="34" charset="0"/>
              </a:rPr>
              <a:t> 8. Как </a:t>
            </a:r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называется этот герой в русской сказке.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i="1" dirty="0">
                <a:solidFill>
                  <a:srgbClr val="FFFF00"/>
                </a:solidFill>
              </a:rPr>
              <a:t> 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4) Вспомни </a:t>
            </a:r>
            <a:r>
              <a:rPr lang="ru-RU" b="1" dirty="0">
                <a:solidFill>
                  <a:schemeClr val="bg1"/>
                </a:solidFill>
                <a:latin typeface="Arial Black" pitchFamily="34" charset="0"/>
              </a:rPr>
              <a:t>сказку «Как Иван нужду закопал».  Из данного списка выбери слова – характеристики для каждого брата.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Великодушный, завистливый, хитрый, покладистый, незлобивый, жестокий.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Старший брат-_____________________________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Младший брат-______________________________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 rot="5400000">
            <a:off x="5424206" y="3077923"/>
            <a:ext cx="6737376" cy="822778"/>
            <a:chOff x="2286717" y="141219"/>
            <a:chExt cx="6737376" cy="822778"/>
          </a:xfrm>
        </p:grpSpPr>
        <p:pic>
          <p:nvPicPr>
            <p:cNvPr id="20" name="Picture 13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717" y="141219"/>
              <a:ext cx="777875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4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1819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7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831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8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418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9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592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0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005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1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406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5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337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5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3680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383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5400000">
            <a:off x="5424206" y="3077923"/>
            <a:ext cx="6737376" cy="822778"/>
            <a:chOff x="2286717" y="141219"/>
            <a:chExt cx="6737376" cy="822778"/>
          </a:xfrm>
        </p:grpSpPr>
        <p:pic>
          <p:nvPicPr>
            <p:cNvPr id="5" name="Picture 13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717" y="141219"/>
              <a:ext cx="777875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1819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7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831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8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418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9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592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0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005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1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406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5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337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5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3680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Прямоугольник 13"/>
          <p:cNvSpPr/>
          <p:nvPr/>
        </p:nvSpPr>
        <p:spPr>
          <a:xfrm>
            <a:off x="683568" y="448370"/>
            <a:ext cx="7660715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</a:rPr>
              <a:t>1)Собери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</a:rPr>
              <a:t>пословицы.</a:t>
            </a:r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а) правды, лучше, ничего, нет                  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б) слово, дороже, доброе, пряника</a:t>
            </a:r>
            <a:r>
              <a:rPr lang="ru-RU" dirty="0">
                <a:solidFill>
                  <a:srgbClr val="FFFF00"/>
                </a:solidFill>
                <a:latin typeface="Arial Black" pitchFamily="34" charset="0"/>
              </a:rPr>
              <a:t>          </a:t>
            </a:r>
            <a:endParaRPr lang="ru-RU" dirty="0" smtClean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i="1" dirty="0" smtClean="0">
                <a:solidFill>
                  <a:srgbClr val="FFFF00"/>
                </a:solidFill>
                <a:latin typeface="Arial Black" pitchFamily="34" charset="0"/>
              </a:rPr>
              <a:t>в</a:t>
            </a:r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) больше, идет, рук, тем, работа, чем быстрее  </a:t>
            </a:r>
            <a:endParaRPr lang="ru-RU" i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b="1" i="1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sz="1600" b="1" i="1" dirty="0" smtClean="0">
                <a:solidFill>
                  <a:schemeClr val="bg1"/>
                </a:solidFill>
                <a:latin typeface="Arial Black" pitchFamily="34" charset="0"/>
              </a:rPr>
              <a:t>2) </a:t>
            </a:r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</a:rPr>
              <a:t>Узнай 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</a:rPr>
              <a:t>имена героев </a:t>
            </a:r>
            <a:r>
              <a:rPr lang="ru-RU" sz="1600" b="1" dirty="0" err="1">
                <a:solidFill>
                  <a:schemeClr val="bg1"/>
                </a:solidFill>
                <a:latin typeface="Arial Black" pitchFamily="34" charset="0"/>
              </a:rPr>
              <a:t>коми</a:t>
            </a:r>
            <a:r>
              <a:rPr lang="ru-RU" sz="1600" b="1" dirty="0">
                <a:solidFill>
                  <a:schemeClr val="bg1"/>
                </a:solidFill>
                <a:latin typeface="Arial Black" pitchFamily="34" charset="0"/>
              </a:rPr>
              <a:t> легенд и преданий.</a:t>
            </a:r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dirty="0">
                <a:solidFill>
                  <a:srgbClr val="FFFF00"/>
                </a:solidFill>
                <a:latin typeface="Arial Black" pitchFamily="34" charset="0"/>
              </a:rPr>
              <a:t>* </a:t>
            </a:r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Охотник на крылатых лыжах - </a:t>
            </a:r>
            <a:r>
              <a:rPr lang="ru-RU" i="1" dirty="0" smtClean="0">
                <a:solidFill>
                  <a:srgbClr val="FFFF00"/>
                </a:solidFill>
                <a:latin typeface="Arial Black" pitchFamily="34" charset="0"/>
              </a:rPr>
              <a:t>____________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* Охотник – богатырь </a:t>
            </a:r>
            <a:r>
              <a:rPr lang="ru-RU" i="1" dirty="0" smtClean="0">
                <a:solidFill>
                  <a:srgbClr val="FFFF00"/>
                </a:solidFill>
                <a:latin typeface="Arial Black" pitchFamily="34" charset="0"/>
              </a:rPr>
              <a:t>-________________________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* Хранитель огня - </a:t>
            </a:r>
            <a:r>
              <a:rPr lang="ru-RU" i="1" dirty="0" smtClean="0">
                <a:solidFill>
                  <a:srgbClr val="FFFF00"/>
                </a:solidFill>
                <a:latin typeface="Arial Black" pitchFamily="34" charset="0"/>
              </a:rPr>
              <a:t>____________________________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* Лесной человек - </a:t>
            </a:r>
            <a:r>
              <a:rPr lang="ru-RU" i="1" dirty="0" smtClean="0">
                <a:solidFill>
                  <a:srgbClr val="FFFF00"/>
                </a:solidFill>
                <a:latin typeface="Arial Black" pitchFamily="34" charset="0"/>
              </a:rPr>
              <a:t>___________________________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 smtClean="0">
                <a:solidFill>
                  <a:srgbClr val="FFFF00"/>
                </a:solidFill>
                <a:latin typeface="Arial Black" pitchFamily="34" charset="0"/>
              </a:rPr>
              <a:t>Железный </a:t>
            </a:r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старец - </a:t>
            </a:r>
            <a:r>
              <a:rPr lang="ru-RU" i="1" dirty="0" smtClean="0">
                <a:solidFill>
                  <a:srgbClr val="FFFF00"/>
                </a:solidFill>
                <a:latin typeface="Arial Black" pitchFamily="34" charset="0"/>
              </a:rPr>
              <a:t>_________________________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 Black" pitchFamily="34" charset="0"/>
              </a:rPr>
              <a:t>3) Вспомни </a:t>
            </a:r>
            <a:r>
              <a:rPr lang="ru-RU" b="1" dirty="0">
                <a:solidFill>
                  <a:schemeClr val="bg1"/>
                </a:solidFill>
                <a:latin typeface="Arial Black" pitchFamily="34" charset="0"/>
              </a:rPr>
              <a:t>похожую русскую пословицу, запиши.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  <a:p>
            <a:pPr lvl="0"/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Весна веселая, но бедная. Осень скучная, но богатая. </a:t>
            </a:r>
            <a:r>
              <a:rPr lang="ru-RU" i="1" dirty="0" smtClean="0">
                <a:solidFill>
                  <a:srgbClr val="FFFF00"/>
                </a:solidFill>
                <a:latin typeface="Arial Black" pitchFamily="34" charset="0"/>
              </a:rPr>
              <a:t>(Весна </a:t>
            </a:r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красна цветами, а осень – плодами)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pPr lvl="0"/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На чужую лошадь не садись, в грязь не свалишься. (Не в свои сани не садись)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pPr lvl="0"/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Собаке и выдре вместе не ужиться. (Гусь свинье не товарищ)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pPr lvl="0"/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Быстрее пойдешь – позже придешь, тише пойдешь – раньше будешь. (Тише едешь – дальше будешь)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pPr lvl="0"/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Работящему человеку бобры-соболя сами в дом бегут. (На ловца и зверь бежит)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pPr lvl="0"/>
            <a:r>
              <a:rPr lang="ru-RU" i="1" dirty="0">
                <a:solidFill>
                  <a:srgbClr val="FFFF00"/>
                </a:solidFill>
                <a:latin typeface="Arial Black" pitchFamily="34" charset="0"/>
              </a:rPr>
              <a:t>Если теснее, то теплее. (В тесноте да не в обиде) 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14298" y="-13295"/>
            <a:ext cx="86781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  <a:t>РК НА УРОКАХ ЛИТЕРАТУРНОГО ЧТЕНИЯ </a:t>
            </a:r>
            <a:endParaRPr lang="ru-RU" sz="2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71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дзаголовок 55"/>
          <p:cNvSpPr txBox="1">
            <a:spLocks/>
          </p:cNvSpPr>
          <p:nvPr/>
        </p:nvSpPr>
        <p:spPr>
          <a:xfrm>
            <a:off x="214282" y="1166019"/>
            <a:ext cx="8715436" cy="492727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/>
            </a:solidFill>
          </a:ln>
          <a:effectLst>
            <a:innerShdw blurRad="266700" dist="152400" dir="135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95000"/>
              <a:buFont typeface="Tahoma" pitchFamily="34" charset="0"/>
              <a:buAutoNum type="arabicPeriod"/>
            </a:pPr>
            <a:endParaRPr lang="ru-RU" sz="2000" dirty="0" smtClean="0">
              <a:latin typeface="Arial Black" pitchFamily="34" charset="0"/>
            </a:endParaRPr>
          </a:p>
        </p:txBody>
      </p:sp>
      <p:sp>
        <p:nvSpPr>
          <p:cNvPr id="2" name="Содержимое 2"/>
          <p:cNvSpPr>
            <a:spLocks noGrp="1"/>
          </p:cNvSpPr>
          <p:nvPr/>
        </p:nvSpPr>
        <p:spPr bwMode="auto">
          <a:xfrm>
            <a:off x="464343" y="1166019"/>
            <a:ext cx="8215313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 algn="just">
              <a:buSzPct val="90000"/>
              <a:buFont typeface="Tahoma" pitchFamily="34" charset="0"/>
              <a:buAutoNum type="arabicPeriod" startAt="4"/>
            </a:pPr>
            <a:r>
              <a:rPr lang="ru-RU" sz="2400" b="1" dirty="0">
                <a:solidFill>
                  <a:srgbClr val="002060"/>
                </a:solidFill>
                <a:latin typeface="Arial Black" pitchFamily="34" charset="0"/>
              </a:rPr>
              <a:t>В требованиях к предметным результатам освоения основной образовательной программы начального общего образования по предметам «Окружающий мир», «Искусство» и другие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>
            <a:off x="0" y="-1"/>
            <a:ext cx="9144000" cy="1019638"/>
          </a:xfrm>
          <a:prstGeom prst="rect">
            <a:avLst/>
          </a:prstGeom>
          <a:gradFill>
            <a:gsLst>
              <a:gs pos="0">
                <a:srgbClr val="143E1C"/>
              </a:gs>
              <a:gs pos="13000">
                <a:srgbClr val="35893F"/>
              </a:gs>
              <a:gs pos="34000">
                <a:srgbClr val="B0E6B6"/>
              </a:gs>
              <a:gs pos="50000">
                <a:schemeClr val="bg1"/>
              </a:gs>
              <a:gs pos="74000">
                <a:srgbClr val="35893F"/>
              </a:gs>
              <a:gs pos="100000">
                <a:srgbClr val="143E1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8864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400" dirty="0" smtClean="0">
                <a:latin typeface="Arial Black" pitchFamily="34" charset="0"/>
              </a:rPr>
              <a:t>РЕГИОНАЛЬНЫЕ, НАЦИОНАЛЬНЫЕ И ЭТНОКУЛЬТУРНЫЕ СОСТАВЛЯЮЩИЕ ОТРАЖЕНЫ 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gradFill>
            <a:gsLst>
              <a:gs pos="0">
                <a:srgbClr val="143E1C"/>
              </a:gs>
              <a:gs pos="13000">
                <a:srgbClr val="35893F"/>
              </a:gs>
              <a:gs pos="34000">
                <a:srgbClr val="B0E6B6"/>
              </a:gs>
              <a:gs pos="50000">
                <a:schemeClr val="bg1"/>
              </a:gs>
              <a:gs pos="74000">
                <a:srgbClr val="35893F"/>
              </a:gs>
              <a:gs pos="100000">
                <a:srgbClr val="143E1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85"/>
          <p:cNvGrpSpPr/>
          <p:nvPr/>
        </p:nvGrpSpPr>
        <p:grpSpPr>
          <a:xfrm>
            <a:off x="338347" y="36080"/>
            <a:ext cx="533131" cy="604138"/>
            <a:chOff x="8429652" y="75714"/>
            <a:chExt cx="506382" cy="592568"/>
          </a:xfrm>
        </p:grpSpPr>
        <p:sp>
          <p:nvSpPr>
            <p:cNvPr id="8" name="Полилиния 7"/>
            <p:cNvSpPr/>
            <p:nvPr/>
          </p:nvSpPr>
          <p:spPr>
            <a:xfrm rot="10800000">
              <a:off x="8433585" y="96797"/>
              <a:ext cx="502449" cy="571485"/>
            </a:xfrm>
            <a:custGeom>
              <a:avLst/>
              <a:gdLst>
                <a:gd name="connsiteX0" fmla="*/ 0 w 502447"/>
                <a:gd name="connsiteY0" fmla="*/ 321471 h 642942"/>
                <a:gd name="connsiteX1" fmla="*/ 53276 w 502447"/>
                <a:gd name="connsiteY1" fmla="*/ 123523 h 642942"/>
                <a:gd name="connsiteX2" fmla="*/ 251225 w 502447"/>
                <a:gd name="connsiteY2" fmla="*/ 1 h 642942"/>
                <a:gd name="connsiteX3" fmla="*/ 449173 w 502447"/>
                <a:gd name="connsiteY3" fmla="*/ 123524 h 642942"/>
                <a:gd name="connsiteX4" fmla="*/ 502448 w 502447"/>
                <a:gd name="connsiteY4" fmla="*/ 321472 h 642942"/>
                <a:gd name="connsiteX5" fmla="*/ 449172 w 502447"/>
                <a:gd name="connsiteY5" fmla="*/ 519420 h 642942"/>
                <a:gd name="connsiteX6" fmla="*/ 251224 w 502447"/>
                <a:gd name="connsiteY6" fmla="*/ 642943 h 642942"/>
                <a:gd name="connsiteX7" fmla="*/ 53276 w 502447"/>
                <a:gd name="connsiteY7" fmla="*/ 519420 h 642942"/>
                <a:gd name="connsiteX8" fmla="*/ 0 w 502447"/>
                <a:gd name="connsiteY8" fmla="*/ 321472 h 642942"/>
                <a:gd name="connsiteX9" fmla="*/ 0 w 502447"/>
                <a:gd name="connsiteY9" fmla="*/ 321471 h 642942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420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396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447934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71485"/>
                <a:gd name="connsiteX1" fmla="*/ 53276 w 502449"/>
                <a:gd name="connsiteY1" fmla="*/ 123523 h 571485"/>
                <a:gd name="connsiteX2" fmla="*/ 251225 w 502449"/>
                <a:gd name="connsiteY2" fmla="*/ 1 h 571485"/>
                <a:gd name="connsiteX3" fmla="*/ 449173 w 502449"/>
                <a:gd name="connsiteY3" fmla="*/ 123524 h 571485"/>
                <a:gd name="connsiteX4" fmla="*/ 502448 w 502449"/>
                <a:gd name="connsiteY4" fmla="*/ 321472 h 571485"/>
                <a:gd name="connsiteX5" fmla="*/ 449172 w 502449"/>
                <a:gd name="connsiteY5" fmla="*/ 447934 h 571485"/>
                <a:gd name="connsiteX6" fmla="*/ 251224 w 502449"/>
                <a:gd name="connsiteY6" fmla="*/ 571481 h 571485"/>
                <a:gd name="connsiteX7" fmla="*/ 53244 w 502449"/>
                <a:gd name="connsiteY7" fmla="*/ 447958 h 571485"/>
                <a:gd name="connsiteX8" fmla="*/ 0 w 502449"/>
                <a:gd name="connsiteY8" fmla="*/ 321472 h 571485"/>
                <a:gd name="connsiteX9" fmla="*/ 0 w 502449"/>
                <a:gd name="connsiteY9" fmla="*/ 321471 h 5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2449" h="571485">
                  <a:moveTo>
                    <a:pt x="0" y="321471"/>
                  </a:moveTo>
                  <a:cubicBezTo>
                    <a:pt x="0" y="249730"/>
                    <a:pt x="18754" y="180050"/>
                    <a:pt x="53276" y="123523"/>
                  </a:cubicBezTo>
                  <a:cubicBezTo>
                    <a:pt x="100888" y="45563"/>
                    <a:pt x="173903" y="0"/>
                    <a:pt x="251225" y="1"/>
                  </a:cubicBezTo>
                  <a:cubicBezTo>
                    <a:pt x="328547" y="1"/>
                    <a:pt x="401562" y="45563"/>
                    <a:pt x="449173" y="123524"/>
                  </a:cubicBezTo>
                  <a:cubicBezTo>
                    <a:pt x="483695" y="180051"/>
                    <a:pt x="502449" y="249731"/>
                    <a:pt x="502448" y="321472"/>
                  </a:cubicBezTo>
                  <a:cubicBezTo>
                    <a:pt x="502448" y="393213"/>
                    <a:pt x="483694" y="391407"/>
                    <a:pt x="449172" y="447934"/>
                  </a:cubicBezTo>
                  <a:cubicBezTo>
                    <a:pt x="401560" y="525895"/>
                    <a:pt x="317212" y="571477"/>
                    <a:pt x="251224" y="571481"/>
                  </a:cubicBezTo>
                  <a:cubicBezTo>
                    <a:pt x="185236" y="571485"/>
                    <a:pt x="100855" y="525919"/>
                    <a:pt x="53244" y="447958"/>
                  </a:cubicBezTo>
                  <a:cubicBezTo>
                    <a:pt x="18722" y="391431"/>
                    <a:pt x="0" y="393213"/>
                    <a:pt x="0" y="321472"/>
                  </a:cubicBezTo>
                  <a:lnTo>
                    <a:pt x="0" y="321471"/>
                  </a:lnTo>
                  <a:close/>
                </a:path>
              </a:pathLst>
            </a:custGeom>
            <a:gradFill flip="none" rotWithShape="1">
              <a:gsLst>
                <a:gs pos="5000">
                  <a:srgbClr val="143E1C"/>
                </a:gs>
                <a:gs pos="50000">
                  <a:srgbClr val="D9F3DC"/>
                </a:gs>
                <a:gs pos="95000">
                  <a:srgbClr val="143E1C"/>
                </a:gs>
              </a:gsLst>
              <a:lin ang="0" scaled="1"/>
              <a:tileRect/>
            </a:gradFill>
            <a:ln w="6350">
              <a:solidFill>
                <a:schemeClr val="bg1"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31"/>
            <p:cNvGrpSpPr/>
            <p:nvPr/>
          </p:nvGrpSpPr>
          <p:grpSpPr>
            <a:xfrm rot="10800000">
              <a:off x="8429652" y="75714"/>
              <a:ext cx="504000" cy="499700"/>
              <a:chOff x="561948" y="6350815"/>
              <a:chExt cx="486000" cy="486000"/>
            </a:xfrm>
            <a:scene3d>
              <a:camera prst="orthographicFront"/>
              <a:lightRig rig="threePt" dir="t">
                <a:rot lat="0" lon="0" rev="10800000"/>
              </a:lightRig>
            </a:scene3d>
          </p:grpSpPr>
          <p:sp>
            <p:nvSpPr>
              <p:cNvPr id="12" name="Овал 11"/>
              <p:cNvSpPr/>
              <p:nvPr/>
            </p:nvSpPr>
            <p:spPr>
              <a:xfrm>
                <a:off x="561948" y="6350815"/>
                <a:ext cx="486000" cy="486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  <a:sp3d prstMaterial="dk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571472" y="6357958"/>
                <a:ext cx="468000" cy="468000"/>
              </a:xfrm>
              <a:prstGeom prst="ellipse">
                <a:avLst/>
              </a:prstGeom>
              <a:solidFill>
                <a:srgbClr val="7030A0"/>
              </a:solidFill>
              <a:ln w="0">
                <a:solidFill>
                  <a:schemeClr val="tx1"/>
                </a:solidFill>
              </a:ln>
              <a:sp3d prstMaterial="metal">
                <a:bevelT w="1778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" name="Хорда 9">
              <a:hlinkClick r:id="" action="ppaction://hlinkshowjump?jump=firstslide"/>
            </p:cNvPr>
            <p:cNvSpPr/>
            <p:nvPr/>
          </p:nvSpPr>
          <p:spPr>
            <a:xfrm rot="10800000">
              <a:off x="8501090" y="111102"/>
              <a:ext cx="364717" cy="364516"/>
            </a:xfrm>
            <a:prstGeom prst="chord">
              <a:avLst/>
            </a:prstGeom>
            <a:gradFill flip="none" rotWithShape="1">
              <a:gsLst>
                <a:gs pos="0">
                  <a:schemeClr val="bg1"/>
                </a:gs>
                <a:gs pos="54000">
                  <a:schemeClr val="bg1"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Хорда 10">
              <a:hlinkClick r:id="" action="ppaction://hlinkshowjump?jump=firstslide"/>
            </p:cNvPr>
            <p:cNvSpPr/>
            <p:nvPr/>
          </p:nvSpPr>
          <p:spPr>
            <a:xfrm rot="18264040">
              <a:off x="8460878" y="117878"/>
              <a:ext cx="437139" cy="433148"/>
            </a:xfrm>
            <a:prstGeom prst="chord">
              <a:avLst/>
            </a:prstGeom>
            <a:gradFill flip="none" rotWithShape="1">
              <a:gsLst>
                <a:gs pos="0">
                  <a:schemeClr val="tx1">
                    <a:alpha val="47000"/>
                  </a:schemeClr>
                </a:gs>
                <a:gs pos="54000">
                  <a:schemeClr val="bg1"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70"/>
          <p:cNvGrpSpPr/>
          <p:nvPr/>
        </p:nvGrpSpPr>
        <p:grpSpPr>
          <a:xfrm>
            <a:off x="8244408" y="92782"/>
            <a:ext cx="546766" cy="530574"/>
            <a:chOff x="8429652" y="75714"/>
            <a:chExt cx="506382" cy="592568"/>
          </a:xfrm>
        </p:grpSpPr>
        <p:sp>
          <p:nvSpPr>
            <p:cNvPr id="15" name="Полилиния 14"/>
            <p:cNvSpPr/>
            <p:nvPr/>
          </p:nvSpPr>
          <p:spPr>
            <a:xfrm rot="10800000">
              <a:off x="8433585" y="96797"/>
              <a:ext cx="502449" cy="571485"/>
            </a:xfrm>
            <a:custGeom>
              <a:avLst/>
              <a:gdLst>
                <a:gd name="connsiteX0" fmla="*/ 0 w 502447"/>
                <a:gd name="connsiteY0" fmla="*/ 321471 h 642942"/>
                <a:gd name="connsiteX1" fmla="*/ 53276 w 502447"/>
                <a:gd name="connsiteY1" fmla="*/ 123523 h 642942"/>
                <a:gd name="connsiteX2" fmla="*/ 251225 w 502447"/>
                <a:gd name="connsiteY2" fmla="*/ 1 h 642942"/>
                <a:gd name="connsiteX3" fmla="*/ 449173 w 502447"/>
                <a:gd name="connsiteY3" fmla="*/ 123524 h 642942"/>
                <a:gd name="connsiteX4" fmla="*/ 502448 w 502447"/>
                <a:gd name="connsiteY4" fmla="*/ 321472 h 642942"/>
                <a:gd name="connsiteX5" fmla="*/ 449172 w 502447"/>
                <a:gd name="connsiteY5" fmla="*/ 519420 h 642942"/>
                <a:gd name="connsiteX6" fmla="*/ 251224 w 502447"/>
                <a:gd name="connsiteY6" fmla="*/ 642943 h 642942"/>
                <a:gd name="connsiteX7" fmla="*/ 53276 w 502447"/>
                <a:gd name="connsiteY7" fmla="*/ 519420 h 642942"/>
                <a:gd name="connsiteX8" fmla="*/ 0 w 502447"/>
                <a:gd name="connsiteY8" fmla="*/ 321472 h 642942"/>
                <a:gd name="connsiteX9" fmla="*/ 0 w 502447"/>
                <a:gd name="connsiteY9" fmla="*/ 321471 h 642942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420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396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447934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71485"/>
                <a:gd name="connsiteX1" fmla="*/ 53276 w 502449"/>
                <a:gd name="connsiteY1" fmla="*/ 123523 h 571485"/>
                <a:gd name="connsiteX2" fmla="*/ 251225 w 502449"/>
                <a:gd name="connsiteY2" fmla="*/ 1 h 571485"/>
                <a:gd name="connsiteX3" fmla="*/ 449173 w 502449"/>
                <a:gd name="connsiteY3" fmla="*/ 123524 h 571485"/>
                <a:gd name="connsiteX4" fmla="*/ 502448 w 502449"/>
                <a:gd name="connsiteY4" fmla="*/ 321472 h 571485"/>
                <a:gd name="connsiteX5" fmla="*/ 449172 w 502449"/>
                <a:gd name="connsiteY5" fmla="*/ 447934 h 571485"/>
                <a:gd name="connsiteX6" fmla="*/ 251224 w 502449"/>
                <a:gd name="connsiteY6" fmla="*/ 571481 h 571485"/>
                <a:gd name="connsiteX7" fmla="*/ 53244 w 502449"/>
                <a:gd name="connsiteY7" fmla="*/ 447958 h 571485"/>
                <a:gd name="connsiteX8" fmla="*/ 0 w 502449"/>
                <a:gd name="connsiteY8" fmla="*/ 321472 h 571485"/>
                <a:gd name="connsiteX9" fmla="*/ 0 w 502449"/>
                <a:gd name="connsiteY9" fmla="*/ 321471 h 5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2449" h="571485">
                  <a:moveTo>
                    <a:pt x="0" y="321471"/>
                  </a:moveTo>
                  <a:cubicBezTo>
                    <a:pt x="0" y="249730"/>
                    <a:pt x="18754" y="180050"/>
                    <a:pt x="53276" y="123523"/>
                  </a:cubicBezTo>
                  <a:cubicBezTo>
                    <a:pt x="100888" y="45563"/>
                    <a:pt x="173903" y="0"/>
                    <a:pt x="251225" y="1"/>
                  </a:cubicBezTo>
                  <a:cubicBezTo>
                    <a:pt x="328547" y="1"/>
                    <a:pt x="401562" y="45563"/>
                    <a:pt x="449173" y="123524"/>
                  </a:cubicBezTo>
                  <a:cubicBezTo>
                    <a:pt x="483695" y="180051"/>
                    <a:pt x="502449" y="249731"/>
                    <a:pt x="502448" y="321472"/>
                  </a:cubicBezTo>
                  <a:cubicBezTo>
                    <a:pt x="502448" y="393213"/>
                    <a:pt x="483694" y="391407"/>
                    <a:pt x="449172" y="447934"/>
                  </a:cubicBezTo>
                  <a:cubicBezTo>
                    <a:pt x="401560" y="525895"/>
                    <a:pt x="317212" y="571477"/>
                    <a:pt x="251224" y="571481"/>
                  </a:cubicBezTo>
                  <a:cubicBezTo>
                    <a:pt x="185236" y="571485"/>
                    <a:pt x="100855" y="525919"/>
                    <a:pt x="53244" y="447958"/>
                  </a:cubicBezTo>
                  <a:cubicBezTo>
                    <a:pt x="18722" y="391431"/>
                    <a:pt x="0" y="393213"/>
                    <a:pt x="0" y="321472"/>
                  </a:cubicBezTo>
                  <a:lnTo>
                    <a:pt x="0" y="321471"/>
                  </a:lnTo>
                  <a:close/>
                </a:path>
              </a:pathLst>
            </a:custGeom>
            <a:gradFill flip="none" rotWithShape="1">
              <a:gsLst>
                <a:gs pos="5000">
                  <a:srgbClr val="143E1C"/>
                </a:gs>
                <a:gs pos="50000">
                  <a:srgbClr val="D9F3DC"/>
                </a:gs>
                <a:gs pos="95000">
                  <a:srgbClr val="143E1C"/>
                </a:gs>
              </a:gsLst>
              <a:lin ang="0" scaled="1"/>
              <a:tileRect/>
            </a:gradFill>
            <a:ln w="6350">
              <a:solidFill>
                <a:schemeClr val="bg1"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6" name="Группа 31"/>
            <p:cNvGrpSpPr/>
            <p:nvPr/>
          </p:nvGrpSpPr>
          <p:grpSpPr>
            <a:xfrm rot="10800000">
              <a:off x="8429652" y="75714"/>
              <a:ext cx="504000" cy="499700"/>
              <a:chOff x="561948" y="6350815"/>
              <a:chExt cx="486000" cy="486000"/>
            </a:xfrm>
            <a:scene3d>
              <a:camera prst="orthographicFront"/>
              <a:lightRig rig="threePt" dir="t">
                <a:rot lat="0" lon="0" rev="10800000"/>
              </a:lightRig>
            </a:scene3d>
          </p:grpSpPr>
          <p:sp>
            <p:nvSpPr>
              <p:cNvPr id="19" name="Овал 18"/>
              <p:cNvSpPr/>
              <p:nvPr/>
            </p:nvSpPr>
            <p:spPr>
              <a:xfrm>
                <a:off x="561948" y="6350815"/>
                <a:ext cx="486000" cy="486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  <a:sp3d prstMaterial="dk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571472" y="6357958"/>
                <a:ext cx="468000" cy="468000"/>
              </a:xfrm>
              <a:prstGeom prst="ellipse">
                <a:avLst/>
              </a:prstGeom>
              <a:ln w="0">
                <a:solidFill>
                  <a:schemeClr val="tx1"/>
                </a:solidFill>
              </a:ln>
              <a:sp3d prstMaterial="metal">
                <a:bevelT w="1778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7" name="Хорда 16"/>
            <p:cNvSpPr/>
            <p:nvPr/>
          </p:nvSpPr>
          <p:spPr>
            <a:xfrm rot="10800000">
              <a:off x="8501090" y="111102"/>
              <a:ext cx="364717" cy="364516"/>
            </a:xfrm>
            <a:prstGeom prst="chord">
              <a:avLst/>
            </a:prstGeom>
            <a:gradFill flip="none" rotWithShape="1">
              <a:gsLst>
                <a:gs pos="0">
                  <a:schemeClr val="bg1"/>
                </a:gs>
                <a:gs pos="54000">
                  <a:schemeClr val="bg1"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Хорда 17"/>
            <p:cNvSpPr/>
            <p:nvPr/>
          </p:nvSpPr>
          <p:spPr>
            <a:xfrm rot="18264040">
              <a:off x="8460878" y="117878"/>
              <a:ext cx="437139" cy="433148"/>
            </a:xfrm>
            <a:prstGeom prst="chord">
              <a:avLst/>
            </a:prstGeom>
            <a:gradFill flip="none" rotWithShape="1">
              <a:gsLst>
                <a:gs pos="0">
                  <a:schemeClr val="tx1">
                    <a:alpha val="47000"/>
                  </a:schemeClr>
                </a:gs>
                <a:gs pos="54000">
                  <a:schemeClr val="bg1"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47"/>
          <p:cNvGrpSpPr/>
          <p:nvPr/>
        </p:nvGrpSpPr>
        <p:grpSpPr>
          <a:xfrm>
            <a:off x="132451" y="6381328"/>
            <a:ext cx="473099" cy="402529"/>
            <a:chOff x="145224" y="6122214"/>
            <a:chExt cx="506382" cy="596868"/>
          </a:xfrm>
        </p:grpSpPr>
        <p:sp>
          <p:nvSpPr>
            <p:cNvPr id="23" name="Полилиния 22"/>
            <p:cNvSpPr/>
            <p:nvPr/>
          </p:nvSpPr>
          <p:spPr>
            <a:xfrm>
              <a:off x="145224" y="6122214"/>
              <a:ext cx="502449" cy="571485"/>
            </a:xfrm>
            <a:custGeom>
              <a:avLst/>
              <a:gdLst>
                <a:gd name="connsiteX0" fmla="*/ 0 w 502447"/>
                <a:gd name="connsiteY0" fmla="*/ 321471 h 642942"/>
                <a:gd name="connsiteX1" fmla="*/ 53276 w 502447"/>
                <a:gd name="connsiteY1" fmla="*/ 123523 h 642942"/>
                <a:gd name="connsiteX2" fmla="*/ 251225 w 502447"/>
                <a:gd name="connsiteY2" fmla="*/ 1 h 642942"/>
                <a:gd name="connsiteX3" fmla="*/ 449173 w 502447"/>
                <a:gd name="connsiteY3" fmla="*/ 123524 h 642942"/>
                <a:gd name="connsiteX4" fmla="*/ 502448 w 502447"/>
                <a:gd name="connsiteY4" fmla="*/ 321472 h 642942"/>
                <a:gd name="connsiteX5" fmla="*/ 449172 w 502447"/>
                <a:gd name="connsiteY5" fmla="*/ 519420 h 642942"/>
                <a:gd name="connsiteX6" fmla="*/ 251224 w 502447"/>
                <a:gd name="connsiteY6" fmla="*/ 642943 h 642942"/>
                <a:gd name="connsiteX7" fmla="*/ 53276 w 502447"/>
                <a:gd name="connsiteY7" fmla="*/ 519420 h 642942"/>
                <a:gd name="connsiteX8" fmla="*/ 0 w 502447"/>
                <a:gd name="connsiteY8" fmla="*/ 321472 h 642942"/>
                <a:gd name="connsiteX9" fmla="*/ 0 w 502447"/>
                <a:gd name="connsiteY9" fmla="*/ 321471 h 642942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420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396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447934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71485"/>
                <a:gd name="connsiteX1" fmla="*/ 53276 w 502449"/>
                <a:gd name="connsiteY1" fmla="*/ 123523 h 571485"/>
                <a:gd name="connsiteX2" fmla="*/ 251225 w 502449"/>
                <a:gd name="connsiteY2" fmla="*/ 1 h 571485"/>
                <a:gd name="connsiteX3" fmla="*/ 449173 w 502449"/>
                <a:gd name="connsiteY3" fmla="*/ 123524 h 571485"/>
                <a:gd name="connsiteX4" fmla="*/ 502448 w 502449"/>
                <a:gd name="connsiteY4" fmla="*/ 321472 h 571485"/>
                <a:gd name="connsiteX5" fmla="*/ 449172 w 502449"/>
                <a:gd name="connsiteY5" fmla="*/ 447934 h 571485"/>
                <a:gd name="connsiteX6" fmla="*/ 251224 w 502449"/>
                <a:gd name="connsiteY6" fmla="*/ 571481 h 571485"/>
                <a:gd name="connsiteX7" fmla="*/ 53244 w 502449"/>
                <a:gd name="connsiteY7" fmla="*/ 447958 h 571485"/>
                <a:gd name="connsiteX8" fmla="*/ 0 w 502449"/>
                <a:gd name="connsiteY8" fmla="*/ 321472 h 571485"/>
                <a:gd name="connsiteX9" fmla="*/ 0 w 502449"/>
                <a:gd name="connsiteY9" fmla="*/ 321471 h 5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2449" h="571485">
                  <a:moveTo>
                    <a:pt x="0" y="321471"/>
                  </a:moveTo>
                  <a:cubicBezTo>
                    <a:pt x="0" y="249730"/>
                    <a:pt x="18754" y="180050"/>
                    <a:pt x="53276" y="123523"/>
                  </a:cubicBezTo>
                  <a:cubicBezTo>
                    <a:pt x="100888" y="45563"/>
                    <a:pt x="173903" y="0"/>
                    <a:pt x="251225" y="1"/>
                  </a:cubicBezTo>
                  <a:cubicBezTo>
                    <a:pt x="328547" y="1"/>
                    <a:pt x="401562" y="45563"/>
                    <a:pt x="449173" y="123524"/>
                  </a:cubicBezTo>
                  <a:cubicBezTo>
                    <a:pt x="483695" y="180051"/>
                    <a:pt x="502449" y="249731"/>
                    <a:pt x="502448" y="321472"/>
                  </a:cubicBezTo>
                  <a:cubicBezTo>
                    <a:pt x="502448" y="393213"/>
                    <a:pt x="483694" y="391407"/>
                    <a:pt x="449172" y="447934"/>
                  </a:cubicBezTo>
                  <a:cubicBezTo>
                    <a:pt x="401560" y="525895"/>
                    <a:pt x="317212" y="571477"/>
                    <a:pt x="251224" y="571481"/>
                  </a:cubicBezTo>
                  <a:cubicBezTo>
                    <a:pt x="185236" y="571485"/>
                    <a:pt x="100855" y="525919"/>
                    <a:pt x="53244" y="447958"/>
                  </a:cubicBezTo>
                  <a:cubicBezTo>
                    <a:pt x="18722" y="391431"/>
                    <a:pt x="0" y="393213"/>
                    <a:pt x="0" y="321472"/>
                  </a:cubicBezTo>
                  <a:lnTo>
                    <a:pt x="0" y="321471"/>
                  </a:lnTo>
                  <a:close/>
                </a:path>
              </a:pathLst>
            </a:custGeom>
            <a:gradFill flip="none" rotWithShape="1">
              <a:gsLst>
                <a:gs pos="5000">
                  <a:srgbClr val="143E1C"/>
                </a:gs>
                <a:gs pos="50000">
                  <a:srgbClr val="D9F3DC"/>
                </a:gs>
                <a:gs pos="9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 w="6350">
              <a:solidFill>
                <a:schemeClr val="bg1"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" name="Группа 16"/>
            <p:cNvGrpSpPr/>
            <p:nvPr/>
          </p:nvGrpSpPr>
          <p:grpSpPr>
            <a:xfrm>
              <a:off x="147606" y="6215082"/>
              <a:ext cx="504000" cy="504000"/>
              <a:chOff x="147606" y="6212701"/>
              <a:chExt cx="486000" cy="490182"/>
            </a:xfrm>
          </p:grpSpPr>
          <p:grpSp>
            <p:nvGrpSpPr>
              <p:cNvPr id="25" name="Группа 12"/>
              <p:cNvGrpSpPr/>
              <p:nvPr/>
            </p:nvGrpSpPr>
            <p:grpSpPr>
              <a:xfrm>
                <a:off x="147606" y="6212701"/>
                <a:ext cx="486000" cy="486000"/>
                <a:chOff x="561948" y="6350815"/>
                <a:chExt cx="486000" cy="486000"/>
              </a:xfrm>
            </p:grpSpPr>
            <p:sp>
              <p:nvSpPr>
                <p:cNvPr id="28" name="Овал 27"/>
                <p:cNvSpPr/>
                <p:nvPr/>
              </p:nvSpPr>
              <p:spPr>
                <a:xfrm>
                  <a:off x="561948" y="6350815"/>
                  <a:ext cx="486000" cy="486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 prstMaterial="dkEdg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9" name="Овал 4"/>
                <p:cNvSpPr/>
                <p:nvPr/>
              </p:nvSpPr>
              <p:spPr>
                <a:xfrm>
                  <a:off x="571472" y="6357958"/>
                  <a:ext cx="468000" cy="468000"/>
                </a:xfrm>
                <a:prstGeom prst="ellipse">
                  <a:avLst/>
                </a:prstGeom>
                <a:solidFill>
                  <a:srgbClr val="C00000"/>
                </a:solidFill>
                <a:ln w="0">
                  <a:solidFill>
                    <a:schemeClr val="tx1"/>
                  </a:solidFill>
                </a:ln>
                <a:scene3d>
                  <a:camera prst="orthographicFront"/>
                  <a:lightRig rig="threePt" dir="t">
                    <a:rot lat="0" lon="0" rev="1200000"/>
                  </a:lightRig>
                </a:scene3d>
                <a:sp3d prstMaterial="metal">
                  <a:bevelT w="1778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6" name="Хорда 25">
                <a:hlinkClick r:id="" action="ppaction://hlinkshowjump?jump=endshow"/>
              </p:cNvPr>
              <p:cNvSpPr/>
              <p:nvPr/>
            </p:nvSpPr>
            <p:spPr>
              <a:xfrm rot="7874853">
                <a:off x="214559" y="6251856"/>
                <a:ext cx="354718" cy="351498"/>
              </a:xfrm>
              <a:prstGeom prst="chord">
                <a:avLst/>
              </a:prstGeom>
              <a:gradFill flip="none" rotWithShape="1">
                <a:gsLst>
                  <a:gs pos="0">
                    <a:schemeClr val="bg1"/>
                  </a:gs>
                  <a:gs pos="54000">
                    <a:schemeClr val="bg1">
                      <a:alpha val="0"/>
                    </a:schemeClr>
                  </a:gs>
                </a:gsLst>
                <a:lin ang="19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Хорда 26">
                <a:hlinkClick r:id="" action="ppaction://hlinkshowjump?jump=endshow"/>
              </p:cNvPr>
              <p:cNvSpPr/>
              <p:nvPr/>
            </p:nvSpPr>
            <p:spPr>
              <a:xfrm rot="18500172">
                <a:off x="182243" y="6281467"/>
                <a:ext cx="425154" cy="417678"/>
              </a:xfrm>
              <a:prstGeom prst="chord">
                <a:avLst/>
              </a:prstGeom>
              <a:gradFill flip="none" rotWithShape="1">
                <a:gsLst>
                  <a:gs pos="0">
                    <a:schemeClr val="tx1">
                      <a:alpha val="47000"/>
                    </a:schemeClr>
                  </a:gs>
                  <a:gs pos="54000">
                    <a:schemeClr val="bg1">
                      <a:alpha val="0"/>
                    </a:schemeClr>
                  </a:gs>
                </a:gsLst>
                <a:lin ang="19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0" name="Группа 62"/>
          <p:cNvGrpSpPr/>
          <p:nvPr/>
        </p:nvGrpSpPr>
        <p:grpSpPr>
          <a:xfrm>
            <a:off x="8436719" y="6389984"/>
            <a:ext cx="499315" cy="419320"/>
            <a:chOff x="145224" y="6122214"/>
            <a:chExt cx="506382" cy="596868"/>
          </a:xfrm>
        </p:grpSpPr>
        <p:sp>
          <p:nvSpPr>
            <p:cNvPr id="31" name="Полилиния 30"/>
            <p:cNvSpPr/>
            <p:nvPr/>
          </p:nvSpPr>
          <p:spPr>
            <a:xfrm>
              <a:off x="145224" y="6122214"/>
              <a:ext cx="502449" cy="571485"/>
            </a:xfrm>
            <a:custGeom>
              <a:avLst/>
              <a:gdLst>
                <a:gd name="connsiteX0" fmla="*/ 0 w 502447"/>
                <a:gd name="connsiteY0" fmla="*/ 321471 h 642942"/>
                <a:gd name="connsiteX1" fmla="*/ 53276 w 502447"/>
                <a:gd name="connsiteY1" fmla="*/ 123523 h 642942"/>
                <a:gd name="connsiteX2" fmla="*/ 251225 w 502447"/>
                <a:gd name="connsiteY2" fmla="*/ 1 h 642942"/>
                <a:gd name="connsiteX3" fmla="*/ 449173 w 502447"/>
                <a:gd name="connsiteY3" fmla="*/ 123524 h 642942"/>
                <a:gd name="connsiteX4" fmla="*/ 502448 w 502447"/>
                <a:gd name="connsiteY4" fmla="*/ 321472 h 642942"/>
                <a:gd name="connsiteX5" fmla="*/ 449172 w 502447"/>
                <a:gd name="connsiteY5" fmla="*/ 519420 h 642942"/>
                <a:gd name="connsiteX6" fmla="*/ 251224 w 502447"/>
                <a:gd name="connsiteY6" fmla="*/ 642943 h 642942"/>
                <a:gd name="connsiteX7" fmla="*/ 53276 w 502447"/>
                <a:gd name="connsiteY7" fmla="*/ 519420 h 642942"/>
                <a:gd name="connsiteX8" fmla="*/ 0 w 502447"/>
                <a:gd name="connsiteY8" fmla="*/ 321472 h 642942"/>
                <a:gd name="connsiteX9" fmla="*/ 0 w 502447"/>
                <a:gd name="connsiteY9" fmla="*/ 321471 h 642942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420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396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447934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71485"/>
                <a:gd name="connsiteX1" fmla="*/ 53276 w 502449"/>
                <a:gd name="connsiteY1" fmla="*/ 123523 h 571485"/>
                <a:gd name="connsiteX2" fmla="*/ 251225 w 502449"/>
                <a:gd name="connsiteY2" fmla="*/ 1 h 571485"/>
                <a:gd name="connsiteX3" fmla="*/ 449173 w 502449"/>
                <a:gd name="connsiteY3" fmla="*/ 123524 h 571485"/>
                <a:gd name="connsiteX4" fmla="*/ 502448 w 502449"/>
                <a:gd name="connsiteY4" fmla="*/ 321472 h 571485"/>
                <a:gd name="connsiteX5" fmla="*/ 449172 w 502449"/>
                <a:gd name="connsiteY5" fmla="*/ 447934 h 571485"/>
                <a:gd name="connsiteX6" fmla="*/ 251224 w 502449"/>
                <a:gd name="connsiteY6" fmla="*/ 571481 h 571485"/>
                <a:gd name="connsiteX7" fmla="*/ 53244 w 502449"/>
                <a:gd name="connsiteY7" fmla="*/ 447958 h 571485"/>
                <a:gd name="connsiteX8" fmla="*/ 0 w 502449"/>
                <a:gd name="connsiteY8" fmla="*/ 321472 h 571485"/>
                <a:gd name="connsiteX9" fmla="*/ 0 w 502449"/>
                <a:gd name="connsiteY9" fmla="*/ 321471 h 5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2449" h="571485">
                  <a:moveTo>
                    <a:pt x="0" y="321471"/>
                  </a:moveTo>
                  <a:cubicBezTo>
                    <a:pt x="0" y="249730"/>
                    <a:pt x="18754" y="180050"/>
                    <a:pt x="53276" y="123523"/>
                  </a:cubicBezTo>
                  <a:cubicBezTo>
                    <a:pt x="100888" y="45563"/>
                    <a:pt x="173903" y="0"/>
                    <a:pt x="251225" y="1"/>
                  </a:cubicBezTo>
                  <a:cubicBezTo>
                    <a:pt x="328547" y="1"/>
                    <a:pt x="401562" y="45563"/>
                    <a:pt x="449173" y="123524"/>
                  </a:cubicBezTo>
                  <a:cubicBezTo>
                    <a:pt x="483695" y="180051"/>
                    <a:pt x="502449" y="249731"/>
                    <a:pt x="502448" y="321472"/>
                  </a:cubicBezTo>
                  <a:cubicBezTo>
                    <a:pt x="502448" y="393213"/>
                    <a:pt x="483694" y="391407"/>
                    <a:pt x="449172" y="447934"/>
                  </a:cubicBezTo>
                  <a:cubicBezTo>
                    <a:pt x="401560" y="525895"/>
                    <a:pt x="317212" y="571477"/>
                    <a:pt x="251224" y="571481"/>
                  </a:cubicBezTo>
                  <a:cubicBezTo>
                    <a:pt x="185236" y="571485"/>
                    <a:pt x="100855" y="525919"/>
                    <a:pt x="53244" y="447958"/>
                  </a:cubicBezTo>
                  <a:cubicBezTo>
                    <a:pt x="18722" y="391431"/>
                    <a:pt x="0" y="393213"/>
                    <a:pt x="0" y="321472"/>
                  </a:cubicBezTo>
                  <a:lnTo>
                    <a:pt x="0" y="321471"/>
                  </a:lnTo>
                  <a:close/>
                </a:path>
              </a:pathLst>
            </a:custGeom>
            <a:gradFill flip="none" rotWithShape="1">
              <a:gsLst>
                <a:gs pos="5000">
                  <a:schemeClr val="tx1"/>
                </a:gs>
                <a:gs pos="50000">
                  <a:srgbClr val="D9F3DC"/>
                </a:gs>
                <a:gs pos="9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 w="6350">
              <a:solidFill>
                <a:schemeClr val="bg1"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2" name="Группа 22"/>
            <p:cNvGrpSpPr/>
            <p:nvPr/>
          </p:nvGrpSpPr>
          <p:grpSpPr>
            <a:xfrm>
              <a:off x="147606" y="6215082"/>
              <a:ext cx="504000" cy="504000"/>
              <a:chOff x="147606" y="6212701"/>
              <a:chExt cx="486000" cy="490182"/>
            </a:xfrm>
          </p:grpSpPr>
          <p:grpSp>
            <p:nvGrpSpPr>
              <p:cNvPr id="33" name="Группа 23"/>
              <p:cNvGrpSpPr/>
              <p:nvPr/>
            </p:nvGrpSpPr>
            <p:grpSpPr>
              <a:xfrm>
                <a:off x="147606" y="6212701"/>
                <a:ext cx="486000" cy="486000"/>
                <a:chOff x="561948" y="6350815"/>
                <a:chExt cx="486000" cy="486000"/>
              </a:xfrm>
            </p:grpSpPr>
            <p:sp>
              <p:nvSpPr>
                <p:cNvPr id="36" name="Овал 35"/>
                <p:cNvSpPr/>
                <p:nvPr/>
              </p:nvSpPr>
              <p:spPr>
                <a:xfrm>
                  <a:off x="561948" y="6350815"/>
                  <a:ext cx="486000" cy="486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 prstMaterial="dkEdg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" name="Овал 36"/>
                <p:cNvSpPr/>
                <p:nvPr/>
              </p:nvSpPr>
              <p:spPr>
                <a:xfrm>
                  <a:off x="571472" y="6357958"/>
                  <a:ext cx="468000" cy="468000"/>
                </a:xfrm>
                <a:prstGeom prst="ellipse">
                  <a:avLst/>
                </a:prstGeom>
                <a:solidFill>
                  <a:srgbClr val="00B050"/>
                </a:solidFill>
                <a:ln w="0">
                  <a:solidFill>
                    <a:schemeClr val="tx1"/>
                  </a:solidFill>
                </a:ln>
                <a:scene3d>
                  <a:camera prst="orthographicFront"/>
                  <a:lightRig rig="threePt" dir="t">
                    <a:rot lat="0" lon="0" rev="1200000"/>
                  </a:lightRig>
                </a:scene3d>
                <a:sp3d prstMaterial="metal">
                  <a:bevelT w="1778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4" name="Хорда 33">
                <a:hlinkClick r:id="" action="ppaction://hlinkshowjump?jump=nextslide"/>
              </p:cNvPr>
              <p:cNvSpPr/>
              <p:nvPr/>
            </p:nvSpPr>
            <p:spPr>
              <a:xfrm rot="7874853">
                <a:off x="214559" y="6251856"/>
                <a:ext cx="354718" cy="351498"/>
              </a:xfrm>
              <a:prstGeom prst="chord">
                <a:avLst/>
              </a:prstGeom>
              <a:gradFill flip="none" rotWithShape="1">
                <a:gsLst>
                  <a:gs pos="0">
                    <a:schemeClr val="bg1"/>
                  </a:gs>
                  <a:gs pos="54000">
                    <a:schemeClr val="bg1">
                      <a:alpha val="0"/>
                    </a:schemeClr>
                  </a:gs>
                </a:gsLst>
                <a:lin ang="19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Хорда 34">
                <a:hlinkClick r:id="" action="ppaction://hlinkshowjump?jump=nextslide"/>
              </p:cNvPr>
              <p:cNvSpPr/>
              <p:nvPr/>
            </p:nvSpPr>
            <p:spPr>
              <a:xfrm rot="18500172">
                <a:off x="182243" y="6281467"/>
                <a:ext cx="425154" cy="417678"/>
              </a:xfrm>
              <a:prstGeom prst="chord">
                <a:avLst/>
              </a:prstGeom>
              <a:gradFill flip="none" rotWithShape="1">
                <a:gsLst>
                  <a:gs pos="0">
                    <a:schemeClr val="tx1">
                      <a:alpha val="47000"/>
                    </a:schemeClr>
                  </a:gs>
                  <a:gs pos="54000">
                    <a:schemeClr val="bg1">
                      <a:alpha val="0"/>
                    </a:schemeClr>
                  </a:gs>
                </a:gsLst>
                <a:lin ang="19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8" name="Группа 77"/>
          <p:cNvGrpSpPr/>
          <p:nvPr/>
        </p:nvGrpSpPr>
        <p:grpSpPr>
          <a:xfrm>
            <a:off x="7740352" y="6381328"/>
            <a:ext cx="586698" cy="439238"/>
            <a:chOff x="145224" y="6122214"/>
            <a:chExt cx="506382" cy="596868"/>
          </a:xfrm>
        </p:grpSpPr>
        <p:sp>
          <p:nvSpPr>
            <p:cNvPr id="39" name="Полилиния 38"/>
            <p:cNvSpPr/>
            <p:nvPr/>
          </p:nvSpPr>
          <p:spPr>
            <a:xfrm>
              <a:off x="145224" y="6122214"/>
              <a:ext cx="502449" cy="571485"/>
            </a:xfrm>
            <a:custGeom>
              <a:avLst/>
              <a:gdLst>
                <a:gd name="connsiteX0" fmla="*/ 0 w 502447"/>
                <a:gd name="connsiteY0" fmla="*/ 321471 h 642942"/>
                <a:gd name="connsiteX1" fmla="*/ 53276 w 502447"/>
                <a:gd name="connsiteY1" fmla="*/ 123523 h 642942"/>
                <a:gd name="connsiteX2" fmla="*/ 251225 w 502447"/>
                <a:gd name="connsiteY2" fmla="*/ 1 h 642942"/>
                <a:gd name="connsiteX3" fmla="*/ 449173 w 502447"/>
                <a:gd name="connsiteY3" fmla="*/ 123524 h 642942"/>
                <a:gd name="connsiteX4" fmla="*/ 502448 w 502447"/>
                <a:gd name="connsiteY4" fmla="*/ 321472 h 642942"/>
                <a:gd name="connsiteX5" fmla="*/ 449172 w 502447"/>
                <a:gd name="connsiteY5" fmla="*/ 519420 h 642942"/>
                <a:gd name="connsiteX6" fmla="*/ 251224 w 502447"/>
                <a:gd name="connsiteY6" fmla="*/ 642943 h 642942"/>
                <a:gd name="connsiteX7" fmla="*/ 53276 w 502447"/>
                <a:gd name="connsiteY7" fmla="*/ 519420 h 642942"/>
                <a:gd name="connsiteX8" fmla="*/ 0 w 502447"/>
                <a:gd name="connsiteY8" fmla="*/ 321472 h 642942"/>
                <a:gd name="connsiteX9" fmla="*/ 0 w 502447"/>
                <a:gd name="connsiteY9" fmla="*/ 321471 h 642942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420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396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447934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71485"/>
                <a:gd name="connsiteX1" fmla="*/ 53276 w 502449"/>
                <a:gd name="connsiteY1" fmla="*/ 123523 h 571485"/>
                <a:gd name="connsiteX2" fmla="*/ 251225 w 502449"/>
                <a:gd name="connsiteY2" fmla="*/ 1 h 571485"/>
                <a:gd name="connsiteX3" fmla="*/ 449173 w 502449"/>
                <a:gd name="connsiteY3" fmla="*/ 123524 h 571485"/>
                <a:gd name="connsiteX4" fmla="*/ 502448 w 502449"/>
                <a:gd name="connsiteY4" fmla="*/ 321472 h 571485"/>
                <a:gd name="connsiteX5" fmla="*/ 449172 w 502449"/>
                <a:gd name="connsiteY5" fmla="*/ 447934 h 571485"/>
                <a:gd name="connsiteX6" fmla="*/ 251224 w 502449"/>
                <a:gd name="connsiteY6" fmla="*/ 571481 h 571485"/>
                <a:gd name="connsiteX7" fmla="*/ 53244 w 502449"/>
                <a:gd name="connsiteY7" fmla="*/ 447958 h 571485"/>
                <a:gd name="connsiteX8" fmla="*/ 0 w 502449"/>
                <a:gd name="connsiteY8" fmla="*/ 321472 h 571485"/>
                <a:gd name="connsiteX9" fmla="*/ 0 w 502449"/>
                <a:gd name="connsiteY9" fmla="*/ 321471 h 5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2449" h="571485">
                  <a:moveTo>
                    <a:pt x="0" y="321471"/>
                  </a:moveTo>
                  <a:cubicBezTo>
                    <a:pt x="0" y="249730"/>
                    <a:pt x="18754" y="180050"/>
                    <a:pt x="53276" y="123523"/>
                  </a:cubicBezTo>
                  <a:cubicBezTo>
                    <a:pt x="100888" y="45563"/>
                    <a:pt x="173903" y="0"/>
                    <a:pt x="251225" y="1"/>
                  </a:cubicBezTo>
                  <a:cubicBezTo>
                    <a:pt x="328547" y="1"/>
                    <a:pt x="401562" y="45563"/>
                    <a:pt x="449173" y="123524"/>
                  </a:cubicBezTo>
                  <a:cubicBezTo>
                    <a:pt x="483695" y="180051"/>
                    <a:pt x="502449" y="249731"/>
                    <a:pt x="502448" y="321472"/>
                  </a:cubicBezTo>
                  <a:cubicBezTo>
                    <a:pt x="502448" y="393213"/>
                    <a:pt x="483694" y="391407"/>
                    <a:pt x="449172" y="447934"/>
                  </a:cubicBezTo>
                  <a:cubicBezTo>
                    <a:pt x="401560" y="525895"/>
                    <a:pt x="317212" y="571477"/>
                    <a:pt x="251224" y="571481"/>
                  </a:cubicBezTo>
                  <a:cubicBezTo>
                    <a:pt x="185236" y="571485"/>
                    <a:pt x="100855" y="525919"/>
                    <a:pt x="53244" y="447958"/>
                  </a:cubicBezTo>
                  <a:cubicBezTo>
                    <a:pt x="18722" y="391431"/>
                    <a:pt x="0" y="393213"/>
                    <a:pt x="0" y="321472"/>
                  </a:cubicBezTo>
                  <a:lnTo>
                    <a:pt x="0" y="321471"/>
                  </a:lnTo>
                  <a:close/>
                </a:path>
              </a:pathLst>
            </a:custGeom>
            <a:gradFill flip="none" rotWithShape="1">
              <a:gsLst>
                <a:gs pos="5000">
                  <a:srgbClr val="143E1C"/>
                </a:gs>
                <a:gs pos="50000">
                  <a:srgbClr val="D9F3DC"/>
                </a:gs>
                <a:gs pos="9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 w="6350">
              <a:solidFill>
                <a:schemeClr val="bg1"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0" name="Группа 41"/>
            <p:cNvGrpSpPr/>
            <p:nvPr/>
          </p:nvGrpSpPr>
          <p:grpSpPr>
            <a:xfrm>
              <a:off x="147606" y="6215082"/>
              <a:ext cx="504000" cy="504000"/>
              <a:chOff x="147606" y="6212701"/>
              <a:chExt cx="486000" cy="490182"/>
            </a:xfrm>
          </p:grpSpPr>
          <p:grpSp>
            <p:nvGrpSpPr>
              <p:cNvPr id="41" name="Группа 42"/>
              <p:cNvGrpSpPr/>
              <p:nvPr/>
            </p:nvGrpSpPr>
            <p:grpSpPr>
              <a:xfrm>
                <a:off x="147606" y="6212701"/>
                <a:ext cx="486000" cy="486000"/>
                <a:chOff x="561948" y="6350815"/>
                <a:chExt cx="486000" cy="486000"/>
              </a:xfrm>
            </p:grpSpPr>
            <p:sp>
              <p:nvSpPr>
                <p:cNvPr id="44" name="Овал 43"/>
                <p:cNvSpPr/>
                <p:nvPr/>
              </p:nvSpPr>
              <p:spPr>
                <a:xfrm>
                  <a:off x="561948" y="6350815"/>
                  <a:ext cx="486000" cy="486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 prstMaterial="dkEdg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5" name="Овал 44"/>
                <p:cNvSpPr/>
                <p:nvPr/>
              </p:nvSpPr>
              <p:spPr>
                <a:xfrm>
                  <a:off x="571472" y="6357958"/>
                  <a:ext cx="468000" cy="468000"/>
                </a:xfrm>
                <a:prstGeom prst="ellipse">
                  <a:avLst/>
                </a:prstGeom>
                <a:solidFill>
                  <a:srgbClr val="FFC000"/>
                </a:solidFill>
                <a:ln w="0">
                  <a:solidFill>
                    <a:schemeClr val="tx1"/>
                  </a:solidFill>
                </a:ln>
                <a:scene3d>
                  <a:camera prst="orthographicFront"/>
                  <a:lightRig rig="threePt" dir="t">
                    <a:rot lat="0" lon="0" rev="1200000"/>
                  </a:lightRig>
                </a:scene3d>
                <a:sp3d prstMaterial="metal">
                  <a:bevelT w="1778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2" name="Хорда 41">
                <a:hlinkClick r:id="" action="ppaction://hlinkshowjump?jump=previousslide"/>
              </p:cNvPr>
              <p:cNvSpPr/>
              <p:nvPr/>
            </p:nvSpPr>
            <p:spPr>
              <a:xfrm rot="7874853">
                <a:off x="214559" y="6251856"/>
                <a:ext cx="354718" cy="351498"/>
              </a:xfrm>
              <a:prstGeom prst="chord">
                <a:avLst/>
              </a:prstGeom>
              <a:gradFill flip="none" rotWithShape="1">
                <a:gsLst>
                  <a:gs pos="0">
                    <a:schemeClr val="bg1"/>
                  </a:gs>
                  <a:gs pos="54000">
                    <a:schemeClr val="bg1">
                      <a:alpha val="0"/>
                    </a:schemeClr>
                  </a:gs>
                </a:gsLst>
                <a:lin ang="19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Хорда 42">
                <a:hlinkClick r:id="" action="ppaction://hlinkshowjump?jump=previousslide"/>
              </p:cNvPr>
              <p:cNvSpPr/>
              <p:nvPr/>
            </p:nvSpPr>
            <p:spPr>
              <a:xfrm rot="18500172">
                <a:off x="182243" y="6281467"/>
                <a:ext cx="425154" cy="417678"/>
              </a:xfrm>
              <a:prstGeom prst="chord">
                <a:avLst/>
              </a:prstGeom>
              <a:gradFill flip="none" rotWithShape="1">
                <a:gsLst>
                  <a:gs pos="0">
                    <a:schemeClr val="tx1">
                      <a:alpha val="47000"/>
                    </a:schemeClr>
                  </a:gs>
                  <a:gs pos="54000">
                    <a:schemeClr val="bg1">
                      <a:alpha val="0"/>
                    </a:schemeClr>
                  </a:gs>
                </a:gsLst>
                <a:lin ang="19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090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7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457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9625" algn="just"/>
            <a:r>
              <a:rPr lang="ru-RU" sz="1400" b="1" dirty="0" smtClean="0">
                <a:solidFill>
                  <a:srgbClr val="002060"/>
                </a:solidFill>
                <a:latin typeface="Arial Black" pitchFamily="34" charset="0"/>
              </a:rPr>
              <a:t>«Если </a:t>
            </a:r>
            <a:r>
              <a:rPr lang="ru-RU" sz="1400" b="1" dirty="0">
                <a:solidFill>
                  <a:srgbClr val="002060"/>
                </a:solidFill>
                <a:latin typeface="Arial Black" pitchFamily="34" charset="0"/>
              </a:rPr>
              <a:t>человек не любит хотя бы изредка смотреть на старые фотографии своих родителей, не ценит память о них, оставленную в саду, который они возделывали, в вещах, которые им принадлежали, значит, он не любит их</a:t>
            </a:r>
            <a:r>
              <a:rPr lang="ru-RU" sz="1400" b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67059" cy="341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3429001"/>
            <a:ext cx="4572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7550" algn="just"/>
            <a:r>
              <a:rPr lang="ru-RU" sz="1400" b="1" dirty="0">
                <a:solidFill>
                  <a:srgbClr val="002060"/>
                </a:solidFill>
                <a:latin typeface="Arial Black" pitchFamily="34" charset="0"/>
              </a:rPr>
              <a:t> Если человек не любит старые улицы, старые дома, пусть даже и плохонькие, значит, у него нет любви к своему городу. Если человек равнодушен к памятникам своей страны, он, как правило, равнодушен к своей стране</a:t>
            </a:r>
            <a:r>
              <a:rPr lang="ru-RU" sz="1400" b="1" dirty="0" smtClean="0">
                <a:solidFill>
                  <a:srgbClr val="002060"/>
                </a:solidFill>
                <a:latin typeface="Arial Black" pitchFamily="34" charset="0"/>
              </a:rPr>
              <a:t>».         </a:t>
            </a:r>
          </a:p>
          <a:p>
            <a:pPr indent="2686050" algn="just"/>
            <a:r>
              <a:rPr lang="ru-RU" sz="1400" b="1" dirty="0" smtClean="0">
                <a:solidFill>
                  <a:srgbClr val="002060"/>
                </a:solidFill>
                <a:latin typeface="Arial Black" pitchFamily="34" charset="0"/>
              </a:rPr>
              <a:t>       </a:t>
            </a:r>
            <a:r>
              <a:rPr lang="ru-RU" sz="1400" b="1" dirty="0" err="1" smtClean="0">
                <a:solidFill>
                  <a:srgbClr val="002060"/>
                </a:solidFill>
                <a:latin typeface="Arial Black" pitchFamily="34" charset="0"/>
              </a:rPr>
              <a:t>Д.С.Лихачёв</a:t>
            </a:r>
            <a:endParaRPr lang="ru-RU" sz="14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580671">
            <a:off x="2771800" y="3059669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Arial Black" pitchFamily="34" charset="0"/>
              </a:rPr>
              <a:t>НАША КОЖВА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7850924">
            <a:off x="3978924" y="3470880"/>
            <a:ext cx="468900" cy="170264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2623198">
            <a:off x="4565829" y="3404061"/>
            <a:ext cx="468900" cy="170264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8401662">
            <a:off x="4413382" y="2737543"/>
            <a:ext cx="468900" cy="170264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24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5400000">
            <a:off x="5424206" y="3077923"/>
            <a:ext cx="6737376" cy="822778"/>
            <a:chOff x="2286717" y="141219"/>
            <a:chExt cx="6737376" cy="822778"/>
          </a:xfrm>
        </p:grpSpPr>
        <p:pic>
          <p:nvPicPr>
            <p:cNvPr id="5" name="Picture 13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717" y="141219"/>
              <a:ext cx="777875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1819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7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831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8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418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9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592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0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005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1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406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5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337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5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3680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4298" y="-13295"/>
            <a:ext cx="86781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РК НА УРОКАХ ОКРУЖАЮЩЕГО МИРА </a:t>
            </a:r>
            <a:endParaRPr lang="ru-RU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7" name="Picture 2" descr="F:\x_1fe9485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48877"/>
            <a:ext cx="1979712" cy="2707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467544" y="4296595"/>
            <a:ext cx="1953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FF00"/>
                </a:solidFill>
                <a:latin typeface="Arial Black" pitchFamily="34" charset="0"/>
              </a:rPr>
              <a:t>«МОЯ РОДОСЛОВНАЯ»</a:t>
            </a:r>
            <a:endParaRPr lang="ru-RU" sz="12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444" y="4268271"/>
            <a:ext cx="3563888" cy="2589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 descr="http://portal.do.mrsu.ru/upload/medialibrary/ce2/frzktnxxkcdaoxmatxdcvmurofdg%20hvgmmfxftuddwheler%20lxppakbvbpafwhacumis%20sbmvfjck.jpg"/>
          <p:cNvPicPr>
            <a:picLocks noChangeAspect="1" noChangeArrowheads="1"/>
          </p:cNvPicPr>
          <p:nvPr/>
        </p:nvPicPr>
        <p:blipFill>
          <a:blip r:embed="rId5"/>
          <a:srcRect b="6397"/>
          <a:stretch>
            <a:fillRect/>
          </a:stretch>
        </p:blipFill>
        <p:spPr bwMode="auto">
          <a:xfrm>
            <a:off x="6608509" y="4295519"/>
            <a:ext cx="1809149" cy="2562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420815"/>
            <a:ext cx="4061684" cy="382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" y="427703"/>
            <a:ext cx="4355975" cy="382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63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301825" y="786924"/>
            <a:ext cx="5842175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302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Практическая работа по теме «Масштаб.  Карта» 4 класс.</a:t>
            </a:r>
            <a:endParaRPr kumimoji="0" lang="ru-RU" b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6302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* Определите по карте республики  расстояние на местности между городами Сыктывкар</a:t>
            </a:r>
            <a:r>
              <a:rPr kumimoji="0" lang="ru-RU" b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и Печора, учитывая масштаб карты.</a:t>
            </a:r>
            <a:endParaRPr kumimoji="0" lang="ru-RU" b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6302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* Расстояние между Интой и Сыктывкаром  (по карте) равно 675 км. Изобразите отрезком эту дорогу, применив масштаб 1:5000000 (в 1см 50 км). Уместится ли этот отрезок на странице тетради?</a:t>
            </a:r>
            <a:endParaRPr kumimoji="0" lang="ru-RU" b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6302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4298" y="-13295"/>
            <a:ext cx="86781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РК НА УРОКАХ МАТЕМАТИКИ </a:t>
            </a:r>
            <a:endParaRPr lang="ru-RU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5" name="Picture 2" descr="http://portal.do.mrsu.ru/upload/medialibrary/ce2/frzktnxxkcdaoxmatxdcvmurofdg%20hvgmmfxftuddwheler%20lxppakbvbpafwhacumis%20sbmvfjck.jpg"/>
          <p:cNvPicPr>
            <a:picLocks noChangeAspect="1" noChangeArrowheads="1"/>
          </p:cNvPicPr>
          <p:nvPr/>
        </p:nvPicPr>
        <p:blipFill>
          <a:blip r:embed="rId2"/>
          <a:srcRect b="6397"/>
          <a:stretch>
            <a:fillRect/>
          </a:stretch>
        </p:blipFill>
        <p:spPr bwMode="auto">
          <a:xfrm>
            <a:off x="107504" y="448993"/>
            <a:ext cx="3192599" cy="37720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4221088"/>
            <a:ext cx="900880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302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1.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На 1 января 2005 года численность населения составила 996 тысяч человек, в том числе городское население — 752 тысячи человек.  Сколько человек проживает в сельской местности?</a:t>
            </a:r>
            <a:endParaRPr kumimoji="0" lang="ru-RU" b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6302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2.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В отдельные годы толщина льда в реке Печора  достигает  100 см. </a:t>
            </a:r>
            <a:r>
              <a:rPr kumimoji="0" lang="ru-RU" b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Вырази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толщину льда в дециметрах. </a:t>
            </a:r>
            <a:endParaRPr kumimoji="0" lang="ru-RU" b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6302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3.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Длина реки Печоры 1809 км, а </a:t>
            </a:r>
            <a:r>
              <a:rPr kumimoji="0" lang="ru-RU" b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Вычегды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1130 км. На сколько километров Печора длиннее  </a:t>
            </a:r>
            <a:r>
              <a:rPr kumimoji="0" lang="ru-RU" b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Вычегды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b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3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5400000">
            <a:off x="5424206" y="3077923"/>
            <a:ext cx="6737376" cy="822778"/>
            <a:chOff x="2286717" y="141219"/>
            <a:chExt cx="6737376" cy="822778"/>
          </a:xfrm>
        </p:grpSpPr>
        <p:pic>
          <p:nvPicPr>
            <p:cNvPr id="5" name="Picture 13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717" y="141219"/>
              <a:ext cx="777875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1819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7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831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8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418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9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592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0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005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1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406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5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337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5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3680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4298" y="-13295"/>
            <a:ext cx="86781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РК НА УРОКАХ ТЕХНОЛОГИИ </a:t>
            </a:r>
            <a:endParaRPr lang="ru-RU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" y="429022"/>
            <a:ext cx="2550016" cy="313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83331"/>
            <a:ext cx="2555776" cy="311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6" y="4350406"/>
            <a:ext cx="1728033" cy="250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171" y="4365104"/>
            <a:ext cx="1755487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359606"/>
            <a:ext cx="1755487" cy="248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417" y="1066302"/>
            <a:ext cx="1757535" cy="252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993" y="1078131"/>
            <a:ext cx="1769159" cy="250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656" y="4356137"/>
            <a:ext cx="1730365" cy="250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5760" y="3551437"/>
            <a:ext cx="8490168" cy="822778"/>
            <a:chOff x="2286717" y="141219"/>
            <a:chExt cx="6737376" cy="822778"/>
          </a:xfrm>
        </p:grpSpPr>
        <p:pic>
          <p:nvPicPr>
            <p:cNvPr id="24" name="Picture 13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717" y="141219"/>
              <a:ext cx="777875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4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1819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7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831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8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418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9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592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0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005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1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406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5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337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5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3680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803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5400000">
            <a:off x="5424206" y="3077923"/>
            <a:ext cx="6737376" cy="822778"/>
            <a:chOff x="2286717" y="141219"/>
            <a:chExt cx="6737376" cy="822778"/>
          </a:xfrm>
        </p:grpSpPr>
        <p:pic>
          <p:nvPicPr>
            <p:cNvPr id="5" name="Picture 13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717" y="141219"/>
              <a:ext cx="777875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1819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7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831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8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418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9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592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0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005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1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406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5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337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5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3680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4298" y="-13295"/>
            <a:ext cx="86781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РК НА УРОКАХ ИЗО И МУЗЫКИ </a:t>
            </a:r>
            <a:endParaRPr lang="ru-RU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" y="448369"/>
            <a:ext cx="4425841" cy="329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7510"/>
            <a:ext cx="2945408" cy="328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374" y="3785450"/>
            <a:ext cx="3096465" cy="307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95743" y="3317693"/>
            <a:ext cx="3069101" cy="400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077" y="2053860"/>
            <a:ext cx="1210951" cy="168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6" y="367515"/>
            <a:ext cx="1178043" cy="170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81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57"/>
            <a:ext cx="9144000" cy="684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1" name="Oval 73"/>
          <p:cNvSpPr>
            <a:spLocks noChangeArrowheads="1"/>
          </p:cNvSpPr>
          <p:nvPr/>
        </p:nvSpPr>
        <p:spPr bwMode="auto">
          <a:xfrm>
            <a:off x="-69824" y="520379"/>
            <a:ext cx="2928938" cy="1648763"/>
          </a:xfrm>
          <a:prstGeom prst="cloudCallout">
            <a:avLst>
              <a:gd name="adj1" fmla="val -16540"/>
              <a:gd name="adj2" fmla="val 43833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just"/>
            <a:endParaRPr lang="ru-RU" sz="1400" dirty="0">
              <a:latin typeface="Arial Black" pitchFamily="34" charset="0"/>
            </a:endParaRPr>
          </a:p>
        </p:txBody>
      </p:sp>
      <p:sp>
        <p:nvSpPr>
          <p:cNvPr id="3082" name="Oval 73"/>
          <p:cNvSpPr>
            <a:spLocks noChangeArrowheads="1"/>
          </p:cNvSpPr>
          <p:nvPr/>
        </p:nvSpPr>
        <p:spPr bwMode="auto">
          <a:xfrm>
            <a:off x="4139952" y="1628926"/>
            <a:ext cx="2928937" cy="1296018"/>
          </a:xfrm>
          <a:prstGeom prst="cloudCallout">
            <a:avLst>
              <a:gd name="adj1" fmla="val -23175"/>
              <a:gd name="adj2" fmla="val 3917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 sz="1600" dirty="0">
              <a:latin typeface="Calibri" pitchFamily="34" charset="0"/>
            </a:endParaRPr>
          </a:p>
        </p:txBody>
      </p:sp>
      <p:sp>
        <p:nvSpPr>
          <p:cNvPr id="3083" name="Oval 73"/>
          <p:cNvSpPr>
            <a:spLocks noChangeArrowheads="1"/>
          </p:cNvSpPr>
          <p:nvPr/>
        </p:nvSpPr>
        <p:spPr bwMode="auto">
          <a:xfrm>
            <a:off x="-49296" y="4653136"/>
            <a:ext cx="3143250" cy="1317016"/>
          </a:xfrm>
          <a:prstGeom prst="cloudCallout">
            <a:avLst>
              <a:gd name="adj1" fmla="val -13560"/>
              <a:gd name="adj2" fmla="val 3922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 sz="1600" dirty="0">
              <a:latin typeface="Calibri" pitchFamily="34" charset="0"/>
            </a:endParaRPr>
          </a:p>
        </p:txBody>
      </p:sp>
      <p:sp>
        <p:nvSpPr>
          <p:cNvPr id="3084" name="Oval 73"/>
          <p:cNvSpPr>
            <a:spLocks noChangeArrowheads="1"/>
          </p:cNvSpPr>
          <p:nvPr/>
        </p:nvSpPr>
        <p:spPr bwMode="auto">
          <a:xfrm>
            <a:off x="6215062" y="436562"/>
            <a:ext cx="2928938" cy="1368152"/>
          </a:xfrm>
          <a:prstGeom prst="cloudCallout">
            <a:avLst>
              <a:gd name="adj1" fmla="val -28248"/>
              <a:gd name="adj2" fmla="val 32562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 sz="1600" dirty="0">
              <a:latin typeface="Calibri" pitchFamily="34" charset="0"/>
            </a:endParaRPr>
          </a:p>
        </p:txBody>
      </p:sp>
      <p:sp>
        <p:nvSpPr>
          <p:cNvPr id="3085" name="Oval 73"/>
          <p:cNvSpPr>
            <a:spLocks noChangeArrowheads="1"/>
          </p:cNvSpPr>
          <p:nvPr/>
        </p:nvSpPr>
        <p:spPr bwMode="auto">
          <a:xfrm>
            <a:off x="2982515" y="461665"/>
            <a:ext cx="2928938" cy="1304131"/>
          </a:xfrm>
          <a:prstGeom prst="cloudCallout">
            <a:avLst>
              <a:gd name="adj1" fmla="val -10687"/>
              <a:gd name="adj2" fmla="val 36900"/>
            </a:avLst>
          </a:prstGeom>
          <a:solidFill>
            <a:srgbClr val="00B0F0"/>
          </a:solidFill>
          <a:ln w="9525">
            <a:solidFill>
              <a:srgbClr val="FF99FF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 dirty="0">
              <a:latin typeface="Calibri" pitchFamily="34" charset="0"/>
            </a:endParaRPr>
          </a:p>
        </p:txBody>
      </p:sp>
      <p:sp>
        <p:nvSpPr>
          <p:cNvPr id="5" name="Заголовок 6"/>
          <p:cNvSpPr txBox="1">
            <a:spLocks/>
          </p:cNvSpPr>
          <p:nvPr/>
        </p:nvSpPr>
        <p:spPr>
          <a:xfrm>
            <a:off x="0" y="0"/>
            <a:ext cx="9144000" cy="873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22" name="Заголовок 6"/>
          <p:cNvSpPr txBox="1">
            <a:spLocks/>
          </p:cNvSpPr>
          <p:nvPr/>
        </p:nvSpPr>
        <p:spPr>
          <a:xfrm>
            <a:off x="152400" y="152400"/>
            <a:ext cx="9144000" cy="873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3079" name="Прямоугольник 22"/>
          <p:cNvSpPr>
            <a:spLocks noChangeArrowheads="1"/>
          </p:cNvSpPr>
          <p:nvPr/>
        </p:nvSpPr>
        <p:spPr bwMode="auto">
          <a:xfrm>
            <a:off x="500063" y="0"/>
            <a:ext cx="7858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rPr>
              <a:t>СПОСОБЫ РЕАЛИЗАЦИИ РК</a:t>
            </a:r>
            <a:endParaRPr lang="ru-RU" sz="3200" dirty="0">
              <a:solidFill>
                <a:schemeClr val="accent1">
                  <a:lumMod val="20000"/>
                  <a:lumOff val="80000"/>
                </a:schemeClr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304" y="808411"/>
            <a:ext cx="27578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latin typeface="Arial Black" pitchFamily="34" charset="0"/>
              </a:rPr>
              <a:t>введение учебного предмета как предмета регионального компонента в учебный план ОУ</a:t>
            </a:r>
            <a:r>
              <a:rPr lang="ru-RU" sz="1400" dirty="0">
                <a:latin typeface="Arial Black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772" y="4800601"/>
            <a:ext cx="30311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 Black" pitchFamily="34" charset="0"/>
              </a:rPr>
              <a:t>углубленное изучение регионального содержания через учебные курсы, факультативы, элективные курсы  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2515" y="757684"/>
            <a:ext cx="29646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FF00"/>
                </a:solidFill>
                <a:latin typeface="Arial Black" pitchFamily="34" charset="0"/>
              </a:rPr>
              <a:t>изучение регионального содержания через внеурочную деятельность</a:t>
            </a:r>
            <a:endParaRPr lang="ru-RU" sz="1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3157" y="1781326"/>
            <a:ext cx="2805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 Black" pitchFamily="34" charset="0"/>
              </a:rPr>
              <a:t>органичное включение регионального содержания в базовое содержание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1643" y="528954"/>
            <a:ext cx="25557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 Black" pitchFamily="34" charset="0"/>
              </a:rPr>
              <a:t>изучение регионального содержания через  дополнительное </a:t>
            </a:r>
          </a:p>
          <a:p>
            <a:pPr algn="ctr"/>
            <a:r>
              <a:rPr lang="ru-RU" sz="1400" b="1" dirty="0" smtClean="0">
                <a:latin typeface="Arial Black" pitchFamily="34" charset="0"/>
              </a:rPr>
              <a:t>  </a:t>
            </a:r>
            <a:r>
              <a:rPr lang="ru-RU" sz="1400" b="1" dirty="0">
                <a:latin typeface="Arial Black" pitchFamily="34" charset="0"/>
              </a:rPr>
              <a:t>образование</a:t>
            </a:r>
            <a:endParaRPr lang="ru-RU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0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5" y="44624"/>
            <a:ext cx="4714876" cy="3598690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14686"/>
            <a:ext cx="4786314" cy="3643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 flipH="1">
            <a:off x="214282" y="714356"/>
            <a:ext cx="3929122" cy="2182773"/>
          </a:xfrm>
          <a:prstGeom prst="cube">
            <a:avLst>
              <a:gd name="adj" fmla="val 1195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ЕЖЕГОДНОЕ УЧАСТИЕ В ШКОЛЬНОЙ НАУЧНО-ПРАКТИЧЕСКОЙ КОНФЕРЕНЦИИ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«ПЕРВЫЕ ШАГИ В НАУКУ»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87565">
            <a:off x="4837922" y="5212698"/>
            <a:ext cx="3752828" cy="99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68501">
            <a:off x="5263560" y="4086454"/>
            <a:ext cx="3830631" cy="9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7504" y="-13295"/>
            <a:ext cx="48245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 ИССЛЕДОВАТЕЛЬСКАЯ РАБОТА УЧАЩИХСЯ </a:t>
            </a:r>
            <a:endParaRPr lang="ru-RU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97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092" y="-11440"/>
            <a:ext cx="2645816" cy="345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40"/>
            <a:ext cx="3059832" cy="344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734" y="0"/>
            <a:ext cx="3059832" cy="344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14312" y="4005064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latin typeface="Arial Black" pitchFamily="34" charset="0"/>
              </a:rPr>
              <a:t>ИССЛЕДОВАТЕЛЬСКАЯ РАБОТА 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  <a:latin typeface="Arial Black" pitchFamily="34" charset="0"/>
              </a:rPr>
              <a:t>«АХ, КАРТОШКА!»</a:t>
            </a:r>
            <a:endParaRPr lang="ru-RU" sz="2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507736" y="5964303"/>
            <a:ext cx="6737376" cy="822778"/>
            <a:chOff x="2286717" y="141219"/>
            <a:chExt cx="6737376" cy="822778"/>
          </a:xfrm>
        </p:grpSpPr>
        <p:pic>
          <p:nvPicPr>
            <p:cNvPr id="8" name="Picture 13" descr="vorkuta_2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717" y="141219"/>
              <a:ext cx="777875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vorkuta_2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1819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7" descr="vorkuta_2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831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8" descr="vorkuta_2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418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9" descr="vorkuta_2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592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0" descr="vorkuta_2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005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1" descr="vorkuta_2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406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5" descr="vorkuta_2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337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vorkuta_2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3680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69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у мемориальных досок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3438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96536" y="-11973"/>
            <a:ext cx="233975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 descr="на митинг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357563"/>
            <a:ext cx="464343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6015030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 «ВЕЛИКАЯ ВОЙНА И ВЕЛИКАЯ ПОБЕДА»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8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190" y="3417028"/>
            <a:ext cx="2160810" cy="344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17027"/>
            <a:ext cx="228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книга памяти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912" y="-11973"/>
            <a:ext cx="4513088" cy="338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C:\Users\юлия\Pictures\3222756_883617_549795_541654_32031341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5400000" flipH="1">
            <a:off x="5488566" y="1910947"/>
            <a:ext cx="553762" cy="224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14298" y="-13295"/>
            <a:ext cx="86781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000" dirty="0" smtClean="0">
                <a:latin typeface="Arial Black" pitchFamily="34" charset="0"/>
              </a:rPr>
              <a:t>СОЦИАЛЬНЫЕ ДОЛГОСРОЧНЫЕ ПРОЕКТЫ </a:t>
            </a:r>
            <a:endParaRPr lang="ru-RU" sz="2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3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28572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ПРОЕКТ «МЫ ТОЖЕ БЫЛИ МАЛЫШАМИ»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6" name="Picture 7" descr="f95d61780f74bc8e5141f93693b3035c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2500306"/>
            <a:ext cx="785791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золушка 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785794"/>
            <a:ext cx="1528763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303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i.kozhvaschool.ru/u/b0/695d368ef711e3adaac413c55aa83f/-/DSC00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1"/>
            <a:ext cx="4572000" cy="345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429001"/>
            <a:ext cx="4572000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0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Arial Black" pitchFamily="34" charset="0"/>
              </a:rPr>
              <a:t>ПРОВЕДЕНИЕ ПРАЗДНИКОВ, УЧАСТИЕ В ШКОЛЬНЫХ И ПОСЕЛКОВЫХ КОНЦЕРТАХ КО ДНЮ УЧИТЕЛЯ, ВЕЧЕРАХ ВСТРЕЧИ С ВЫПУСКНИКАМИ ШКОЛЫ И ДР.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88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989138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Стандарт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II 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поколения</a:t>
            </a:r>
            <a:r>
              <a:rPr lang="ru-RU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– это институт для реализации конституции РФ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7944" y="1916113"/>
            <a:ext cx="4752528" cy="4941887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ru-RU" sz="3600" u="sng" dirty="0" smtClean="0">
              <a:solidFill>
                <a:srgbClr val="00FF00"/>
              </a:solidFill>
              <a:latin typeface="Arial Black" pitchFamily="34" charset="0"/>
            </a:endParaRPr>
          </a:p>
          <a:p>
            <a:pPr indent="11113" algn="ctr" eaLnBrk="1" hangingPunct="1">
              <a:buFontTx/>
              <a:buNone/>
            </a:pPr>
            <a:r>
              <a:rPr lang="ru-RU" sz="2400" u="sng" dirty="0" smtClean="0">
                <a:solidFill>
                  <a:schemeClr val="bg1"/>
                </a:solidFill>
                <a:latin typeface="Arial Black" pitchFamily="34" charset="0"/>
              </a:rPr>
              <a:t>ОСНОВНАЯ ЗАДАЧА:</a:t>
            </a:r>
          </a:p>
          <a:p>
            <a:pPr indent="11113" algn="ctr" eaLnBrk="1" hangingPunct="1">
              <a:buFontTx/>
              <a:buNone/>
            </a:pPr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создание социально - педагогической среды для формирования человеческого потенциала России</a:t>
            </a:r>
          </a:p>
        </p:txBody>
      </p:sp>
      <p:pic>
        <p:nvPicPr>
          <p:cNvPr id="1026" name="Picture 2" descr="http://edu.mari.ru/mouo-volzhskij/sh3/DocLib/%D0%9D%D0%BE%D0%B2%D0%BE%D1%81%D1%82%D0%BD%D1%8B%D0%B5%20%D1%84%D0%BE%D1%82%D0%BE/standart_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" y="1844825"/>
            <a:ext cx="4288984" cy="491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17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3"/>
            <a:ext cx="9144000" cy="642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04"/>
            <a:ext cx="9144000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8604"/>
            <a:ext cx="9144000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8604"/>
            <a:ext cx="9144000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8604"/>
            <a:ext cx="9144000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804" y="0"/>
            <a:ext cx="9144000" cy="661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715140" y="4050328"/>
            <a:ext cx="2428860" cy="2807672"/>
          </a:xfrm>
          <a:prstGeom prst="cube">
            <a:avLst>
              <a:gd name="adj" fmla="val 1605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900" dirty="0" smtClean="0">
                <a:solidFill>
                  <a:schemeClr val="bg1"/>
                </a:solidFill>
                <a:latin typeface="Arial Black" pitchFamily="34" charset="0"/>
              </a:rPr>
              <a:t>ЕЖЕГОДНОЕ УЧАСТИЕ В РАЙОННОМ ФЕСТИВАЛЕ ДЕТСКОГО ТВОРЧЕСТВА «ПЛАНЕТА ДЕТСТВА» </a:t>
            </a:r>
            <a:endParaRPr lang="ru-RU" sz="19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5355" y="2428868"/>
            <a:ext cx="1570049" cy="178592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17199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43848"/>
            <a:ext cx="4571999" cy="3314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22"/>
            <a:ext cx="4568561" cy="34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" y="0"/>
            <a:ext cx="981230" cy="131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43847"/>
            <a:ext cx="4568561" cy="331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422"/>
            <a:ext cx="4571999" cy="349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03" y="22422"/>
            <a:ext cx="749897" cy="106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38847" y="2543918"/>
            <a:ext cx="6267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Arial Black" pitchFamily="34" charset="0"/>
              </a:rPr>
              <a:t>УЧАСТИЕ В  ЕЖЕГОДНЫХ МИТИНГАХ ПАМЯТИ, АКЦИЯХ «ГЕОРГИЕВСКАЯ ЛЕНТОЧКА», «ЧИСТОТА»,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4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56303"/>
            <a:ext cx="1390595" cy="192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365" y="4556303"/>
            <a:ext cx="1390595" cy="1934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1" y="0"/>
            <a:ext cx="4563948" cy="339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в гостях у ветерана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355"/>
            <a:ext cx="4572000" cy="3357563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900" y="3399940"/>
            <a:ext cx="4558289" cy="345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4298" y="-13295"/>
            <a:ext cx="86781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  <a:t>АКЦИИ «МАЛЫШОК», ПОЗДРАВЬ СОЛДАТА», ОТКРЫТКА ДЛЯ ВЕТЕРАНА», «МЫ ВМЕСТЕ»  </a:t>
            </a:r>
            <a:endParaRPr lang="ru-RU" sz="2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885" y="2201379"/>
            <a:ext cx="894064" cy="118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01008"/>
            <a:ext cx="1390595" cy="1875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99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690"/>
            <a:ext cx="4572001" cy="343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-12546"/>
            <a:ext cx="4572000" cy="344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361"/>
            <a:ext cx="4572000" cy="342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429361"/>
            <a:ext cx="4571999" cy="342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-13295"/>
            <a:ext cx="457200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000" dirty="0" smtClean="0">
                <a:latin typeface="Arial Black" pitchFamily="34" charset="0"/>
              </a:rPr>
              <a:t>ВЫСТАВКИ ДЕТСКИХ ПОДЕЛОК И РИСУНКОВ НА РЕГИОНАЛЬНУЮ ТЕМАТИКУ  </a:t>
            </a:r>
            <a:endParaRPr lang="ru-RU" sz="2000" dirty="0">
              <a:latin typeface="Arial Blac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718418" cy="1022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54" y="2343170"/>
            <a:ext cx="733255" cy="1008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251" y="2397523"/>
            <a:ext cx="694526" cy="9505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157" y="2394066"/>
            <a:ext cx="668934" cy="954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29076"/>
            <a:ext cx="648071" cy="919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18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872" y="3621698"/>
            <a:ext cx="2483321" cy="3203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90" y="420438"/>
            <a:ext cx="2483321" cy="3216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26" y="327463"/>
            <a:ext cx="2517590" cy="3270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26" y="3637310"/>
            <a:ext cx="2517590" cy="3197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621" y="3633491"/>
            <a:ext cx="2517590" cy="3205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872" y="371672"/>
            <a:ext cx="2495947" cy="3226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14298" y="-13295"/>
            <a:ext cx="86781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ОЛИМПИАДЫ ПО КРАЕВЕДЕНИЮ  </a:t>
            </a:r>
            <a:endParaRPr lang="ru-RU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6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004048" y="121246"/>
            <a:ext cx="3857620" cy="3278743"/>
          </a:xfrm>
          <a:prstGeom prst="cube">
            <a:avLst>
              <a:gd name="adj" fmla="val 858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ШКОЛЬНЫЕ И КЛАССНЫЕ КОНКУРСЫ ЧТЕЦОВ ПО ПРОИЗВЕДЕНИЯМ КОМИ ПОЭТОВ </a:t>
            </a:r>
          </a:p>
          <a:p>
            <a:pPr algn="ctr"/>
            <a:r>
              <a:rPr lang="ru-RU" sz="1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«ЗЕМЛЯ МОЯ, КОМИ!», </a:t>
            </a:r>
          </a:p>
          <a:p>
            <a:pPr algn="ctr"/>
            <a:r>
              <a:rPr lang="en-US" sz="1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II</a:t>
            </a:r>
            <a:r>
              <a:rPr lang="ru-RU" sz="1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детский международный литературный конкурс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645024"/>
            <a:ext cx="4714876" cy="3212976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59060">
            <a:off x="2928926" y="4857760"/>
            <a:ext cx="1284265" cy="1784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86582">
            <a:off x="123948" y="4681421"/>
            <a:ext cx="1284265" cy="1785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527"/>
            <a:ext cx="4707418" cy="3354158"/>
          </a:xfrm>
          <a:prstGeom prst="roundRect">
            <a:avLst>
              <a:gd name="adj" fmla="val 14730"/>
            </a:avLst>
          </a:prstGeom>
          <a:solidFill>
            <a:srgbClr val="FFFFFF"/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717032"/>
            <a:ext cx="1267806" cy="1857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50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35041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41" y="0"/>
            <a:ext cx="4608959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535040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35039" y="3501008"/>
            <a:ext cx="4608959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4298" y="-13295"/>
            <a:ext cx="86781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  <a:t>ЭКСКУРСИИ В МУЗЕИ  </a:t>
            </a:r>
            <a:endParaRPr lang="ru-RU" sz="2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3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43" y="3789040"/>
            <a:ext cx="2016834" cy="2708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4298" y="-13295"/>
            <a:ext cx="86781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УЧАСТИЕ В ФЕСТИВАЛЯХ И КОНКУРСАХ РАЗЛИЧНОГО УРОВНЯ </a:t>
            </a:r>
            <a:endParaRPr lang="ru-RU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556" y="3789040"/>
            <a:ext cx="2016833" cy="2710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456" y="838250"/>
            <a:ext cx="2016833" cy="2708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45106"/>
            <a:ext cx="2016835" cy="268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89040"/>
            <a:ext cx="2001926" cy="2707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840064"/>
            <a:ext cx="2016833" cy="2689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798218"/>
            <a:ext cx="2016834" cy="2701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44" y="741184"/>
            <a:ext cx="2016833" cy="2708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39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91" y="3399314"/>
            <a:ext cx="2016529" cy="2689598"/>
          </a:xfrm>
          <a:prstGeom prst="roundRect">
            <a:avLst>
              <a:gd name="adj" fmla="val 24602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4590"/>
            <a:ext cx="2016833" cy="2689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8" y="402203"/>
            <a:ext cx="2016834" cy="2689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20255"/>
            <a:ext cx="2016833" cy="2689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15" y="980728"/>
            <a:ext cx="2016833" cy="2689598"/>
          </a:xfrm>
          <a:prstGeom prst="roundRect">
            <a:avLst>
              <a:gd name="adj" fmla="val 127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222" y="4005064"/>
            <a:ext cx="2022543" cy="2711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88" y="3379912"/>
            <a:ext cx="2016834" cy="268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14298" y="-13295"/>
            <a:ext cx="86781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УЧАСТИЕ В ФЕСТИВАЛЯХ И КОНКУРСАХ РАЗЛИЧНОГО УРОВНЯ </a:t>
            </a:r>
            <a:endParaRPr lang="ru-RU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82" y="4005064"/>
            <a:ext cx="2009998" cy="2691412"/>
          </a:xfrm>
          <a:prstGeom prst="roundRect">
            <a:avLst>
              <a:gd name="adj" fmla="val 14392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56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800" y="4509120"/>
            <a:ext cx="1008112" cy="137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8" y="3596463"/>
            <a:ext cx="1008112" cy="140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4298" y="-13295"/>
            <a:ext cx="86781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 </a:t>
            </a:r>
            <a:endParaRPr lang="ru-RU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19428"/>
            <a:ext cx="997352" cy="1355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6" y="1556792"/>
            <a:ext cx="1012283" cy="1345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14298" y="-13295"/>
            <a:ext cx="86781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Black" pitchFamily="34" charset="0"/>
              </a:rPr>
              <a:t> УЧАСТИЕ В ФЕСТИВАЛЯХ И КОНКУРСАХ РАЗЛИЧНОГО УРОВНЯ </a:t>
            </a:r>
            <a:endParaRPr lang="ru-RU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5736" y="908720"/>
            <a:ext cx="5328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БИБЛИОТЕЧНЫЕ ПРОЕКТЫ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56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04800" y="285750"/>
            <a:ext cx="8686800" cy="8382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Arial Black" pitchFamily="34" charset="0"/>
              </a:rPr>
              <a:t>ФГОС НОО  </a:t>
            </a:r>
            <a:r>
              <a:rPr lang="ru-RU" sz="2400" b="1" dirty="0" smtClean="0">
                <a:solidFill>
                  <a:srgbClr val="FFFF00"/>
                </a:solidFill>
                <a:latin typeface="Arial Black" pitchFamily="34" charset="0"/>
              </a:rPr>
              <a:t>ОБЕСПЕЧИВАЕТ:</a:t>
            </a:r>
            <a:endParaRPr lang="ru-RU" sz="24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44035" name="Содержимое 2"/>
          <p:cNvSpPr>
            <a:spLocks noGrp="1"/>
          </p:cNvSpPr>
          <p:nvPr>
            <p:ph idx="4294967295"/>
          </p:nvPr>
        </p:nvSpPr>
        <p:spPr>
          <a:xfrm>
            <a:off x="179512" y="980728"/>
            <a:ext cx="8064895" cy="5256584"/>
          </a:xfrm>
        </p:spPr>
        <p:txBody>
          <a:bodyPr>
            <a:normAutofit lnSpcReduction="10000"/>
          </a:bodyPr>
          <a:lstStyle/>
          <a:p>
            <a:pPr algn="just">
              <a:buFont typeface="Calibri" pitchFamily="34" charset="0"/>
              <a:buChar char="–"/>
            </a:pPr>
            <a:r>
              <a:rPr lang="ru-RU" sz="2400" b="1" dirty="0">
                <a:solidFill>
                  <a:schemeClr val="bg1"/>
                </a:solidFill>
                <a:latin typeface="Arial Black" pitchFamily="34" charset="0"/>
              </a:rPr>
              <a:t>Национально-культурные права всех этнических групп регионов на изучение родных языков </a:t>
            </a:r>
            <a:br>
              <a:rPr lang="ru-RU" sz="2400" b="1" dirty="0">
                <a:solidFill>
                  <a:schemeClr val="bg1"/>
                </a:solidFill>
                <a:latin typeface="Arial Black" pitchFamily="34" charset="0"/>
              </a:rPr>
            </a:br>
            <a:endParaRPr lang="ru-RU" sz="2400" b="1" dirty="0">
              <a:solidFill>
                <a:schemeClr val="bg1"/>
              </a:solidFill>
              <a:latin typeface="Arial Black" pitchFamily="34" charset="0"/>
            </a:endParaRPr>
          </a:p>
          <a:p>
            <a:pPr algn="just">
              <a:buFont typeface="Calibri" pitchFamily="34" charset="0"/>
              <a:buChar char="–"/>
            </a:pPr>
            <a:r>
              <a:rPr lang="ru-RU" sz="2400" b="1" dirty="0">
                <a:solidFill>
                  <a:schemeClr val="bg1"/>
                </a:solidFill>
                <a:latin typeface="Arial Black" pitchFamily="34" charset="0"/>
              </a:rPr>
              <a:t>Реализацию государственного статуса языков титульных народов республик в составе РФ </a:t>
            </a:r>
            <a:br>
              <a:rPr lang="ru-RU" sz="2400" b="1" dirty="0">
                <a:solidFill>
                  <a:schemeClr val="bg1"/>
                </a:solidFill>
                <a:latin typeface="Arial Black" pitchFamily="34" charset="0"/>
              </a:rPr>
            </a:br>
            <a:endParaRPr lang="ru-RU" sz="2400" b="1" dirty="0">
              <a:solidFill>
                <a:schemeClr val="bg1"/>
              </a:solidFill>
              <a:latin typeface="Arial Black" pitchFamily="34" charset="0"/>
            </a:endParaRPr>
          </a:p>
          <a:p>
            <a:pPr algn="just">
              <a:buFont typeface="Calibri" pitchFamily="34" charset="0"/>
              <a:buChar char="–"/>
            </a:pPr>
            <a:r>
              <a:rPr lang="ru-RU" sz="2400" b="1" dirty="0">
                <a:solidFill>
                  <a:schemeClr val="bg1"/>
                </a:solidFill>
                <a:latin typeface="Arial Black" pitchFamily="34" charset="0"/>
              </a:rPr>
              <a:t>Достаточное количество учебного времени для полноценного изучения каждого языка</a:t>
            </a:r>
            <a:br>
              <a:rPr lang="ru-RU" sz="2400" b="1" dirty="0">
                <a:solidFill>
                  <a:schemeClr val="bg1"/>
                </a:solidFill>
                <a:latin typeface="Arial Black" pitchFamily="34" charset="0"/>
              </a:rPr>
            </a:br>
            <a:endParaRPr lang="ru-RU" sz="2400" b="1" dirty="0">
              <a:solidFill>
                <a:schemeClr val="bg1"/>
              </a:solidFill>
              <a:latin typeface="Arial Black" pitchFamily="34" charset="0"/>
            </a:endParaRPr>
          </a:p>
          <a:p>
            <a:pPr algn="just">
              <a:buFont typeface="Calibri" pitchFamily="34" charset="0"/>
              <a:buChar char="–"/>
            </a:pPr>
            <a:r>
              <a:rPr lang="ru-RU" sz="2400" b="1" dirty="0">
                <a:solidFill>
                  <a:schemeClr val="bg1"/>
                </a:solidFill>
                <a:latin typeface="Arial Black" pitchFamily="34" charset="0"/>
              </a:rPr>
              <a:t>Изучение региональных особенностей субъекта РФ</a:t>
            </a:r>
          </a:p>
          <a:p>
            <a:pPr algn="just">
              <a:buFont typeface="Calibri" pitchFamily="34" charset="0"/>
              <a:buChar char="–"/>
            </a:pPr>
            <a:endParaRPr lang="ru-RU" sz="2400" dirty="0"/>
          </a:p>
        </p:txBody>
      </p:sp>
      <p:grpSp>
        <p:nvGrpSpPr>
          <p:cNvPr id="4" name="Группа 3"/>
          <p:cNvGrpSpPr/>
          <p:nvPr/>
        </p:nvGrpSpPr>
        <p:grpSpPr>
          <a:xfrm rot="5400000">
            <a:off x="5424206" y="3077923"/>
            <a:ext cx="6737376" cy="822778"/>
            <a:chOff x="2286717" y="141219"/>
            <a:chExt cx="6737376" cy="822778"/>
          </a:xfrm>
        </p:grpSpPr>
        <p:pic>
          <p:nvPicPr>
            <p:cNvPr id="5" name="Picture 13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717" y="141219"/>
              <a:ext cx="777875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1819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7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831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8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418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9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592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0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005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1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406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5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337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5" descr="vorkuta_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3680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98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2813"/>
            <a:endParaRPr lang="ru-RU"/>
          </a:p>
        </p:txBody>
      </p:sp>
      <p:pic>
        <p:nvPicPr>
          <p:cNvPr id="5" name="Picture 4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2" name="Picture 6" descr="j035440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389431" flipH="1">
            <a:off x="3509962" y="3211513"/>
            <a:ext cx="5365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3" descr="j035671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3813" y="4929188"/>
            <a:ext cx="1214437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4" descr="j035678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6500813" y="4929188"/>
            <a:ext cx="128587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7" descr="D:\ля-ля\Animated\j0318090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0" y="4786313"/>
            <a:ext cx="226218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>
            <a:spLocks noChangeArrowheads="1"/>
          </p:cNvSpPr>
          <p:nvPr/>
        </p:nvSpPr>
        <p:spPr bwMode="auto">
          <a:xfrm rot="-1031469">
            <a:off x="-38100" y="484188"/>
            <a:ext cx="4794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FF0000"/>
                </a:solidFill>
                <a:latin typeface="Arial Black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73331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76672"/>
            <a:ext cx="79928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  <a:t>Интернет - источники:</a:t>
            </a:r>
            <a:endParaRPr lang="ru-RU" sz="2400" dirty="0">
              <a:solidFill>
                <a:srgbClr val="FFFF00"/>
              </a:solidFill>
              <a:latin typeface="Arial Black" pitchFamily="34" charset="0"/>
            </a:endParaRPr>
          </a:p>
          <a:p>
            <a:pPr algn="just"/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pPr algn="just"/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2000" dirty="0" smtClean="0">
                <a:solidFill>
                  <a:srgbClr val="FFFF00"/>
                </a:solidFill>
                <a:latin typeface="Arial Black" pitchFamily="34" charset="0"/>
              </a:rPr>
              <a:t>Солнышко -</a:t>
            </a:r>
            <a:r>
              <a:rPr lang="en-US" sz="2000" dirty="0" smtClean="0">
                <a:solidFill>
                  <a:srgbClr val="FFFF00"/>
                </a:solidFill>
                <a:latin typeface="Arial Black" pitchFamily="34" charset="0"/>
                <a:hlinkClick r:id="rId2"/>
              </a:rPr>
              <a:t>http</a:t>
            </a:r>
            <a:r>
              <a:rPr lang="en-US" sz="2000" dirty="0">
                <a:solidFill>
                  <a:srgbClr val="FFFF00"/>
                </a:solidFill>
                <a:latin typeface="Arial Black" pitchFamily="34" charset="0"/>
                <a:hlinkClick r:id="rId2"/>
              </a:rPr>
              <a:t>://</a:t>
            </a:r>
            <a:r>
              <a:rPr lang="en-US" sz="2000" dirty="0" smtClean="0">
                <a:solidFill>
                  <a:srgbClr val="FFFF00"/>
                </a:solidFill>
                <a:latin typeface="Arial Black" pitchFamily="34" charset="0"/>
                <a:hlinkClick r:id="rId2"/>
              </a:rPr>
              <a:t>prezentazia.ucoz.ru/publ/multjashki/solnyshko/2-1-0-32</a:t>
            </a:r>
            <a:endParaRPr lang="ru-RU" sz="20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2000" dirty="0" smtClean="0">
                <a:solidFill>
                  <a:srgbClr val="FFFF00"/>
                </a:solidFill>
                <a:latin typeface="Arial Black" pitchFamily="34" charset="0"/>
              </a:rPr>
              <a:t>Пимы - </a:t>
            </a:r>
            <a:r>
              <a:rPr lang="en-US" sz="2000" dirty="0">
                <a:solidFill>
                  <a:srgbClr val="FFFF00"/>
                </a:solidFill>
                <a:latin typeface="Arial Black" pitchFamily="34" charset="0"/>
                <a:hlinkClick r:id="rId3"/>
              </a:rPr>
              <a:t>http://</a:t>
            </a:r>
            <a:r>
              <a:rPr lang="en-US" sz="2000" dirty="0" smtClean="0">
                <a:solidFill>
                  <a:srgbClr val="FFFF00"/>
                </a:solidFill>
                <a:latin typeface="Arial Black" pitchFamily="34" charset="0"/>
                <a:hlinkClick r:id="rId3"/>
              </a:rPr>
              <a:t>yandex.ru/images/search?text</a:t>
            </a:r>
            <a:endParaRPr lang="ru-RU" sz="20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2000" dirty="0" err="1" smtClean="0">
                <a:solidFill>
                  <a:srgbClr val="FFFF00"/>
                </a:solidFill>
                <a:latin typeface="Arial Black" pitchFamily="34" charset="0"/>
              </a:rPr>
              <a:t>Анимашки</a:t>
            </a:r>
            <a:r>
              <a:rPr lang="ru-RU" sz="2000" dirty="0" smtClean="0">
                <a:solidFill>
                  <a:srgbClr val="FFFF00"/>
                </a:solidFill>
                <a:latin typeface="Arial Black" pitchFamily="34" charset="0"/>
              </a:rPr>
              <a:t> на тему «Школа» - </a:t>
            </a:r>
            <a:r>
              <a:rPr lang="en-US" sz="2000" dirty="0">
                <a:solidFill>
                  <a:srgbClr val="FFFF00"/>
                </a:solidFill>
                <a:latin typeface="Arial Black" pitchFamily="34" charset="0"/>
                <a:hlinkClick r:id="rId4"/>
              </a:rPr>
              <a:t>http://www.liveinternet.ru/users/3537344/post232578412</a:t>
            </a:r>
            <a:r>
              <a:rPr lang="en-US" sz="2000" dirty="0" smtClean="0">
                <a:solidFill>
                  <a:srgbClr val="FFFF00"/>
                </a:solidFill>
                <a:latin typeface="Arial Black" pitchFamily="34" charset="0"/>
                <a:hlinkClick r:id="rId4"/>
              </a:rPr>
              <a:t>/</a:t>
            </a:r>
            <a:endParaRPr lang="ru-RU" sz="20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2000" dirty="0" smtClean="0">
                <a:solidFill>
                  <a:srgbClr val="FFFF00"/>
                </a:solidFill>
                <a:latin typeface="Arial Black" pitchFamily="34" charset="0"/>
              </a:rPr>
              <a:t>Карта Коми Республики - </a:t>
            </a:r>
            <a:r>
              <a:rPr lang="en-US" sz="2000" dirty="0">
                <a:solidFill>
                  <a:srgbClr val="FFFF00"/>
                </a:solidFill>
                <a:latin typeface="Arial Black" pitchFamily="34" charset="0"/>
                <a:hlinkClick r:id="rId3"/>
              </a:rPr>
              <a:t>http://</a:t>
            </a:r>
            <a:r>
              <a:rPr lang="en-US" sz="2000" dirty="0" smtClean="0">
                <a:solidFill>
                  <a:srgbClr val="FFFF00"/>
                </a:solidFill>
                <a:latin typeface="Arial Black" pitchFamily="34" charset="0"/>
                <a:hlinkClick r:id="rId3"/>
              </a:rPr>
              <a:t>yandex.ru/images/search?text</a:t>
            </a:r>
            <a:endParaRPr lang="ru-RU" sz="20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2000" dirty="0" smtClean="0">
                <a:solidFill>
                  <a:srgbClr val="FFFF00"/>
                </a:solidFill>
                <a:latin typeface="Arial Black" pitchFamily="34" charset="0"/>
              </a:rPr>
              <a:t>Картинка ФГОС - </a:t>
            </a:r>
            <a:r>
              <a:rPr lang="en-US" sz="2000" dirty="0">
                <a:solidFill>
                  <a:srgbClr val="FFFF00"/>
                </a:solidFill>
                <a:latin typeface="Arial Black" pitchFamily="34" charset="0"/>
                <a:hlinkClick r:id="rId3"/>
              </a:rPr>
              <a:t>http://</a:t>
            </a:r>
            <a:r>
              <a:rPr lang="en-US" sz="2000" dirty="0" smtClean="0">
                <a:solidFill>
                  <a:srgbClr val="FFFF00"/>
                </a:solidFill>
                <a:latin typeface="Arial Black" pitchFamily="34" charset="0"/>
                <a:hlinkClick r:id="rId3"/>
              </a:rPr>
              <a:t>yandex.ru/images/search?text</a:t>
            </a:r>
            <a:endParaRPr lang="ru-RU" sz="20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2000" dirty="0" smtClean="0">
                <a:solidFill>
                  <a:srgbClr val="FFFF00"/>
                </a:solidFill>
                <a:latin typeface="Arial Black" pitchFamily="34" charset="0"/>
              </a:rPr>
              <a:t>Из опыта работы учителей начальных классов - </a:t>
            </a:r>
            <a:r>
              <a:rPr lang="en-US" sz="2000" dirty="0">
                <a:solidFill>
                  <a:srgbClr val="FFFF00"/>
                </a:solidFill>
                <a:latin typeface="Arial Black" pitchFamily="34" charset="0"/>
                <a:hlinkClick r:id="rId5"/>
              </a:rPr>
              <a:t>http://</a:t>
            </a:r>
            <a:r>
              <a:rPr lang="en-US" sz="2000" dirty="0" smtClean="0">
                <a:solidFill>
                  <a:srgbClr val="FFFF00"/>
                </a:solidFill>
                <a:latin typeface="Arial Black" pitchFamily="34" charset="0"/>
                <a:hlinkClick r:id="rId5"/>
              </a:rPr>
              <a:t>nsportal.ru/nachalnaya-shkola/raznoe/2012/05/31/ispolzovanie-regionalnogo-komponenta-kak-sredstvo-priobshcheniya</a:t>
            </a:r>
            <a:endParaRPr lang="ru-RU" sz="20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2000" dirty="0" smtClean="0">
                <a:solidFill>
                  <a:srgbClr val="FFFF00"/>
                </a:solidFill>
                <a:latin typeface="Arial Black" pitchFamily="34" charset="0"/>
              </a:rPr>
              <a:t>Фото из </a:t>
            </a:r>
            <a:r>
              <a:rPr lang="ru-RU" sz="2000" smtClean="0">
                <a:solidFill>
                  <a:srgbClr val="FFFF00"/>
                </a:solidFill>
                <a:latin typeface="Arial Black" pitchFamily="34" charset="0"/>
              </a:rPr>
              <a:t>личного архива.</a:t>
            </a:r>
            <a:endParaRPr lang="ru-RU" sz="2000" dirty="0" smtClean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92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-13295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  <a:t>РЕГИОНАЛЬНЫЕ, НАЦИОНАЛЬНЫЕ И ЭТНОКУЛЬТУРНЫЕ СОСТАВЛЯЮЩИЕ ОТРАЖЕНЫ  </a:t>
            </a:r>
            <a:endParaRPr lang="ru-RU" sz="2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8880" y="2204864"/>
            <a:ext cx="37311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90000"/>
            </a:pPr>
            <a:r>
              <a:rPr lang="ru-RU" sz="2000" b="1" dirty="0" smtClean="0">
                <a:solidFill>
                  <a:schemeClr val="bg1"/>
                </a:solidFill>
                <a:latin typeface="Arial Black" pitchFamily="34" charset="0"/>
              </a:rPr>
              <a:t>в требованиях </a:t>
            </a:r>
            <a:r>
              <a:rPr lang="ru-RU" sz="2000" b="1" dirty="0">
                <a:solidFill>
                  <a:schemeClr val="bg1"/>
                </a:solidFill>
                <a:latin typeface="Arial Black" pitchFamily="34" charset="0"/>
              </a:rPr>
              <a:t>к личностным результатам освоения основной образовательной программы начального общего образования</a:t>
            </a:r>
          </a:p>
        </p:txBody>
      </p:sp>
      <p:pic>
        <p:nvPicPr>
          <p:cNvPr id="1026" name="Picture 2" descr="http://klub-drug.ru/wp-content/uploads/2011/04/7996677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77" y="4797152"/>
            <a:ext cx="13049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7504" y="6056429"/>
            <a:ext cx="9019344" cy="822778"/>
            <a:chOff x="2286717" y="141219"/>
            <a:chExt cx="6737376" cy="822778"/>
          </a:xfrm>
        </p:grpSpPr>
        <p:pic>
          <p:nvPicPr>
            <p:cNvPr id="7" name="Picture 13" descr="vorkuta_2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717" y="141219"/>
              <a:ext cx="777875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4" descr="vorkuta_2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1819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7" descr="vorkuta_2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831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8" descr="vorkuta_2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418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9" descr="vorkuta_2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592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0" descr="vorkuta_2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005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1" descr="vorkuta_2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406" y="158681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5" descr="vorkuta_2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337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5" descr="vorkuta_2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3680" y="171834"/>
              <a:ext cx="760413" cy="79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http://pionerskaja.3dn.ru/kartinki/fgo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889"/>
            <a:ext cx="5398197" cy="109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hatshkola.ucoz.ru/presentations/Pyatkov/1365397662_fg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4774"/>
            <a:ext cx="5394579" cy="396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09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 rot="10800000">
            <a:off x="0" y="0"/>
            <a:ext cx="9144000" cy="565920"/>
          </a:xfrm>
          <a:prstGeom prst="rect">
            <a:avLst/>
          </a:prstGeom>
          <a:gradFill>
            <a:gsLst>
              <a:gs pos="0">
                <a:srgbClr val="143E1C"/>
              </a:gs>
              <a:gs pos="13000">
                <a:srgbClr val="35893F"/>
              </a:gs>
              <a:gs pos="34000">
                <a:srgbClr val="B0E6B6"/>
              </a:gs>
              <a:gs pos="50000">
                <a:schemeClr val="bg1"/>
              </a:gs>
              <a:gs pos="74000">
                <a:srgbClr val="35893F"/>
              </a:gs>
              <a:gs pos="100000">
                <a:srgbClr val="143E1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70"/>
          <p:cNvGrpSpPr/>
          <p:nvPr/>
        </p:nvGrpSpPr>
        <p:grpSpPr>
          <a:xfrm>
            <a:off x="8768018" y="73564"/>
            <a:ext cx="168016" cy="269884"/>
            <a:chOff x="8429652" y="75714"/>
            <a:chExt cx="506382" cy="592568"/>
          </a:xfrm>
        </p:grpSpPr>
        <p:sp>
          <p:nvSpPr>
            <p:cNvPr id="72" name="Полилиния 71"/>
            <p:cNvSpPr/>
            <p:nvPr/>
          </p:nvSpPr>
          <p:spPr>
            <a:xfrm rot="10800000">
              <a:off x="8433585" y="96797"/>
              <a:ext cx="502449" cy="571485"/>
            </a:xfrm>
            <a:custGeom>
              <a:avLst/>
              <a:gdLst>
                <a:gd name="connsiteX0" fmla="*/ 0 w 502447"/>
                <a:gd name="connsiteY0" fmla="*/ 321471 h 642942"/>
                <a:gd name="connsiteX1" fmla="*/ 53276 w 502447"/>
                <a:gd name="connsiteY1" fmla="*/ 123523 h 642942"/>
                <a:gd name="connsiteX2" fmla="*/ 251225 w 502447"/>
                <a:gd name="connsiteY2" fmla="*/ 1 h 642942"/>
                <a:gd name="connsiteX3" fmla="*/ 449173 w 502447"/>
                <a:gd name="connsiteY3" fmla="*/ 123524 h 642942"/>
                <a:gd name="connsiteX4" fmla="*/ 502448 w 502447"/>
                <a:gd name="connsiteY4" fmla="*/ 321472 h 642942"/>
                <a:gd name="connsiteX5" fmla="*/ 449172 w 502447"/>
                <a:gd name="connsiteY5" fmla="*/ 519420 h 642942"/>
                <a:gd name="connsiteX6" fmla="*/ 251224 w 502447"/>
                <a:gd name="connsiteY6" fmla="*/ 642943 h 642942"/>
                <a:gd name="connsiteX7" fmla="*/ 53276 w 502447"/>
                <a:gd name="connsiteY7" fmla="*/ 519420 h 642942"/>
                <a:gd name="connsiteX8" fmla="*/ 0 w 502447"/>
                <a:gd name="connsiteY8" fmla="*/ 321472 h 642942"/>
                <a:gd name="connsiteX9" fmla="*/ 0 w 502447"/>
                <a:gd name="connsiteY9" fmla="*/ 321471 h 642942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420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396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447934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71485"/>
                <a:gd name="connsiteX1" fmla="*/ 53276 w 502449"/>
                <a:gd name="connsiteY1" fmla="*/ 123523 h 571485"/>
                <a:gd name="connsiteX2" fmla="*/ 251225 w 502449"/>
                <a:gd name="connsiteY2" fmla="*/ 1 h 571485"/>
                <a:gd name="connsiteX3" fmla="*/ 449173 w 502449"/>
                <a:gd name="connsiteY3" fmla="*/ 123524 h 571485"/>
                <a:gd name="connsiteX4" fmla="*/ 502448 w 502449"/>
                <a:gd name="connsiteY4" fmla="*/ 321472 h 571485"/>
                <a:gd name="connsiteX5" fmla="*/ 449172 w 502449"/>
                <a:gd name="connsiteY5" fmla="*/ 447934 h 571485"/>
                <a:gd name="connsiteX6" fmla="*/ 251224 w 502449"/>
                <a:gd name="connsiteY6" fmla="*/ 571481 h 571485"/>
                <a:gd name="connsiteX7" fmla="*/ 53244 w 502449"/>
                <a:gd name="connsiteY7" fmla="*/ 447958 h 571485"/>
                <a:gd name="connsiteX8" fmla="*/ 0 w 502449"/>
                <a:gd name="connsiteY8" fmla="*/ 321472 h 571485"/>
                <a:gd name="connsiteX9" fmla="*/ 0 w 502449"/>
                <a:gd name="connsiteY9" fmla="*/ 321471 h 5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2449" h="571485">
                  <a:moveTo>
                    <a:pt x="0" y="321471"/>
                  </a:moveTo>
                  <a:cubicBezTo>
                    <a:pt x="0" y="249730"/>
                    <a:pt x="18754" y="180050"/>
                    <a:pt x="53276" y="123523"/>
                  </a:cubicBezTo>
                  <a:cubicBezTo>
                    <a:pt x="100888" y="45563"/>
                    <a:pt x="173903" y="0"/>
                    <a:pt x="251225" y="1"/>
                  </a:cubicBezTo>
                  <a:cubicBezTo>
                    <a:pt x="328547" y="1"/>
                    <a:pt x="401562" y="45563"/>
                    <a:pt x="449173" y="123524"/>
                  </a:cubicBezTo>
                  <a:cubicBezTo>
                    <a:pt x="483695" y="180051"/>
                    <a:pt x="502449" y="249731"/>
                    <a:pt x="502448" y="321472"/>
                  </a:cubicBezTo>
                  <a:cubicBezTo>
                    <a:pt x="502448" y="393213"/>
                    <a:pt x="483694" y="391407"/>
                    <a:pt x="449172" y="447934"/>
                  </a:cubicBezTo>
                  <a:cubicBezTo>
                    <a:pt x="401560" y="525895"/>
                    <a:pt x="317212" y="571477"/>
                    <a:pt x="251224" y="571481"/>
                  </a:cubicBezTo>
                  <a:cubicBezTo>
                    <a:pt x="185236" y="571485"/>
                    <a:pt x="100855" y="525919"/>
                    <a:pt x="53244" y="447958"/>
                  </a:cubicBezTo>
                  <a:cubicBezTo>
                    <a:pt x="18722" y="391431"/>
                    <a:pt x="0" y="393213"/>
                    <a:pt x="0" y="321472"/>
                  </a:cubicBezTo>
                  <a:lnTo>
                    <a:pt x="0" y="321471"/>
                  </a:lnTo>
                  <a:close/>
                </a:path>
              </a:pathLst>
            </a:custGeom>
            <a:gradFill flip="none" rotWithShape="1">
              <a:gsLst>
                <a:gs pos="5000">
                  <a:srgbClr val="143E1C"/>
                </a:gs>
                <a:gs pos="50000">
                  <a:srgbClr val="D9F3DC"/>
                </a:gs>
                <a:gs pos="95000">
                  <a:srgbClr val="143E1C"/>
                </a:gs>
              </a:gsLst>
              <a:lin ang="0" scaled="1"/>
              <a:tileRect/>
            </a:gradFill>
            <a:ln w="6350">
              <a:solidFill>
                <a:schemeClr val="bg1"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" name="Группа 31"/>
            <p:cNvGrpSpPr/>
            <p:nvPr/>
          </p:nvGrpSpPr>
          <p:grpSpPr>
            <a:xfrm rot="10800000">
              <a:off x="8429652" y="75714"/>
              <a:ext cx="504000" cy="499700"/>
              <a:chOff x="561948" y="6350815"/>
              <a:chExt cx="486000" cy="486000"/>
            </a:xfrm>
            <a:scene3d>
              <a:camera prst="orthographicFront"/>
              <a:lightRig rig="threePt" dir="t">
                <a:rot lat="0" lon="0" rev="10800000"/>
              </a:lightRig>
            </a:scene3d>
          </p:grpSpPr>
          <p:sp>
            <p:nvSpPr>
              <p:cNvPr id="76" name="Овал 75"/>
              <p:cNvSpPr/>
              <p:nvPr/>
            </p:nvSpPr>
            <p:spPr>
              <a:xfrm>
                <a:off x="561948" y="6350815"/>
                <a:ext cx="486000" cy="486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  <a:sp3d prstMaterial="dk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Овал 76"/>
              <p:cNvSpPr/>
              <p:nvPr/>
            </p:nvSpPr>
            <p:spPr>
              <a:xfrm>
                <a:off x="571472" y="6357958"/>
                <a:ext cx="468000" cy="468000"/>
              </a:xfrm>
              <a:prstGeom prst="ellipse">
                <a:avLst/>
              </a:prstGeom>
              <a:ln w="0">
                <a:solidFill>
                  <a:schemeClr val="tx1"/>
                </a:solidFill>
              </a:ln>
              <a:sp3d prstMaterial="metal">
                <a:bevelT w="1778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4" name="Хорда 73"/>
            <p:cNvSpPr/>
            <p:nvPr/>
          </p:nvSpPr>
          <p:spPr>
            <a:xfrm rot="10800000">
              <a:off x="8501090" y="111102"/>
              <a:ext cx="364717" cy="364516"/>
            </a:xfrm>
            <a:prstGeom prst="chord">
              <a:avLst/>
            </a:prstGeom>
            <a:gradFill flip="none" rotWithShape="1">
              <a:gsLst>
                <a:gs pos="0">
                  <a:schemeClr val="bg1"/>
                </a:gs>
                <a:gs pos="54000">
                  <a:schemeClr val="bg1"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Хорда 74"/>
            <p:cNvSpPr/>
            <p:nvPr/>
          </p:nvSpPr>
          <p:spPr>
            <a:xfrm rot="18264040">
              <a:off x="8460878" y="117878"/>
              <a:ext cx="437139" cy="433148"/>
            </a:xfrm>
            <a:prstGeom prst="chord">
              <a:avLst/>
            </a:prstGeom>
            <a:gradFill flip="none" rotWithShape="1">
              <a:gsLst>
                <a:gs pos="0">
                  <a:schemeClr val="tx1">
                    <a:alpha val="47000"/>
                  </a:schemeClr>
                </a:gs>
                <a:gs pos="54000">
                  <a:schemeClr val="bg1"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0" y="6521826"/>
            <a:ext cx="9144000" cy="336174"/>
          </a:xfrm>
          <a:prstGeom prst="rect">
            <a:avLst/>
          </a:prstGeom>
          <a:gradFill>
            <a:gsLst>
              <a:gs pos="0">
                <a:srgbClr val="143E1C"/>
              </a:gs>
              <a:gs pos="13000">
                <a:srgbClr val="35893F"/>
              </a:gs>
              <a:gs pos="34000">
                <a:srgbClr val="B0E6B6"/>
              </a:gs>
              <a:gs pos="50000">
                <a:schemeClr val="bg1"/>
              </a:gs>
              <a:gs pos="74000">
                <a:srgbClr val="35893F"/>
              </a:gs>
              <a:gs pos="100000">
                <a:srgbClr val="143E1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Заголовок 54"/>
          <p:cNvSpPr>
            <a:spLocks noGrp="1"/>
          </p:cNvSpPr>
          <p:nvPr>
            <p:ph type="title"/>
          </p:nvPr>
        </p:nvSpPr>
        <p:spPr>
          <a:xfrm>
            <a:off x="182874" y="0"/>
            <a:ext cx="8961126" cy="65403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ЛИЧНОСТНЫЕ РЕЗУЛЬТАТЫ ОСВОЕНИЯ ПРОГРАММЫ</a:t>
            </a:r>
            <a:endParaRPr lang="ru-RU" sz="2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6" name="Подзаголовок 55"/>
          <p:cNvSpPr>
            <a:spLocks noGrp="1"/>
          </p:cNvSpPr>
          <p:nvPr>
            <p:ph idx="1"/>
          </p:nvPr>
        </p:nvSpPr>
        <p:spPr>
          <a:xfrm>
            <a:off x="214282" y="666133"/>
            <a:ext cx="8715436" cy="5763253"/>
          </a:xfrm>
          <a:blipFill>
            <a:blip r:embed="rId3"/>
            <a:tile tx="0" ty="0" sx="100000" sy="100000" flip="none" algn="tl"/>
          </a:blipFill>
          <a:ln>
            <a:solidFill>
              <a:schemeClr val="bg1"/>
            </a:solidFill>
          </a:ln>
          <a:effectLst>
            <a:innerShdw blurRad="266700" dist="152400" dir="135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marL="0" indent="628650" algn="just">
              <a:buNone/>
            </a:pPr>
            <a:endParaRPr lang="ru-RU" sz="2000" dirty="0" smtClean="0">
              <a:latin typeface="Arial Black" pitchFamily="34" charset="0"/>
              <a:cs typeface="Tahoma" pitchFamily="34" charset="0"/>
            </a:endParaRPr>
          </a:p>
          <a:p>
            <a:pPr marL="0" indent="628650" algn="just">
              <a:buNone/>
            </a:pPr>
            <a:r>
              <a:rPr lang="ru-RU" sz="2000" dirty="0" smtClean="0">
                <a:latin typeface="Arial Black" pitchFamily="34" charset="0"/>
                <a:cs typeface="Tahoma" pitchFamily="34" charset="0"/>
              </a:rPr>
              <a:t>1.Формирование </a:t>
            </a:r>
            <a:r>
              <a:rPr lang="ru-RU" sz="2000" dirty="0">
                <a:latin typeface="Arial Black" pitchFamily="34" charset="0"/>
                <a:cs typeface="Tahoma" pitchFamily="34" charset="0"/>
              </a:rPr>
              <a:t>основ российской гражданской идентичности, чувства гордости за свою Родину, российский народ и историю России, осознание своей этнической и национальной принадлежности; формирование ценностей  многонационального российского общества; становление гуманистических и демократических ценностных </a:t>
            </a:r>
            <a:r>
              <a:rPr lang="ru-RU" sz="2000" dirty="0" smtClean="0">
                <a:latin typeface="Arial Black" pitchFamily="34" charset="0"/>
                <a:cs typeface="Tahoma" pitchFamily="34" charset="0"/>
              </a:rPr>
              <a:t>ориентаций.</a:t>
            </a:r>
          </a:p>
          <a:p>
            <a:pPr marL="0" indent="628650" algn="just">
              <a:buNone/>
            </a:pPr>
            <a:r>
              <a:rPr lang="ru-RU" sz="2000" dirty="0" smtClean="0">
                <a:latin typeface="Arial Black" pitchFamily="34" charset="0"/>
                <a:cs typeface="Tahoma" pitchFamily="34" charset="0"/>
              </a:rPr>
              <a:t>2.Формирование </a:t>
            </a:r>
            <a:r>
              <a:rPr lang="ru-RU" sz="2000" dirty="0">
                <a:latin typeface="Arial Black" pitchFamily="34" charset="0"/>
                <a:cs typeface="Tahoma" pitchFamily="34" charset="0"/>
              </a:rPr>
              <a:t>целостного, социально ориентированного взгляда на мир в его органичном единстве и разнообразии природы, народов, культур и </a:t>
            </a:r>
            <a:r>
              <a:rPr lang="ru-RU" sz="2000" dirty="0" smtClean="0">
                <a:latin typeface="Arial Black" pitchFamily="34" charset="0"/>
                <a:cs typeface="Tahoma" pitchFamily="34" charset="0"/>
              </a:rPr>
              <a:t>религий</a:t>
            </a:r>
            <a:endParaRPr lang="ru-RU" sz="2000" dirty="0">
              <a:latin typeface="Arial Black" pitchFamily="34" charset="0"/>
              <a:cs typeface="Tahoma" pitchFamily="34" charset="0"/>
            </a:endParaRPr>
          </a:p>
          <a:p>
            <a:pPr marL="0" indent="628650" algn="just">
              <a:buNone/>
            </a:pPr>
            <a:r>
              <a:rPr lang="ru-RU" sz="2000" dirty="0" smtClean="0">
                <a:latin typeface="Arial Black" pitchFamily="34" charset="0"/>
                <a:cs typeface="Tahoma" pitchFamily="34" charset="0"/>
              </a:rPr>
              <a:t>3.Формирование </a:t>
            </a:r>
            <a:r>
              <a:rPr lang="ru-RU" sz="2000" dirty="0">
                <a:latin typeface="Arial Black" pitchFamily="34" charset="0"/>
                <a:cs typeface="Tahoma" pitchFamily="34" charset="0"/>
              </a:rPr>
              <a:t>уважительного отношения к иному мнению, истории и культуре других </a:t>
            </a:r>
            <a:r>
              <a:rPr lang="ru-RU" sz="2000" dirty="0" smtClean="0">
                <a:latin typeface="Arial Black" pitchFamily="34" charset="0"/>
                <a:cs typeface="Tahoma" pitchFamily="34" charset="0"/>
              </a:rPr>
              <a:t>народов</a:t>
            </a:r>
          </a:p>
          <a:p>
            <a:pPr marL="2332038" indent="628650" algn="just">
              <a:buNone/>
            </a:pPr>
            <a:r>
              <a:rPr lang="ru-RU" sz="2000" dirty="0" smtClean="0">
                <a:latin typeface="Arial Black" pitchFamily="34" charset="0"/>
                <a:cs typeface="Tahoma" pitchFamily="34" charset="0"/>
              </a:rPr>
              <a:t>4.Овладение </a:t>
            </a:r>
            <a:r>
              <a:rPr lang="ru-RU" sz="2000" dirty="0">
                <a:latin typeface="Arial Black" pitchFamily="34" charset="0"/>
                <a:cs typeface="Tahoma" pitchFamily="34" charset="0"/>
              </a:rPr>
              <a:t>начальными навыками адаптации в динамично изменяющемся и развивающемся мире </a:t>
            </a:r>
          </a:p>
          <a:p>
            <a:pPr marL="0" indent="358775" algn="ctr">
              <a:buNone/>
            </a:pPr>
            <a:endParaRPr lang="ru-RU" sz="1800" dirty="0">
              <a:solidFill>
                <a:schemeClr val="bg1"/>
              </a:solidFill>
              <a:latin typeface="Arial Black" pitchFamily="34" charset="0"/>
              <a:cs typeface="Tahoma" pitchFamily="34" charset="0"/>
            </a:endParaRPr>
          </a:p>
          <a:p>
            <a:pPr marL="0" indent="358775" algn="ctr">
              <a:buNone/>
            </a:pPr>
            <a:endParaRPr lang="ru-RU" sz="1800" b="1" dirty="0"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5" name="Группа 47"/>
          <p:cNvGrpSpPr/>
          <p:nvPr/>
        </p:nvGrpSpPr>
        <p:grpSpPr>
          <a:xfrm>
            <a:off x="132451" y="6533219"/>
            <a:ext cx="178073" cy="250638"/>
            <a:chOff x="145224" y="6122214"/>
            <a:chExt cx="506382" cy="596868"/>
          </a:xfrm>
        </p:grpSpPr>
        <p:sp>
          <p:nvSpPr>
            <p:cNvPr id="50" name="Полилиния 49"/>
            <p:cNvSpPr/>
            <p:nvPr/>
          </p:nvSpPr>
          <p:spPr>
            <a:xfrm>
              <a:off x="145224" y="6122214"/>
              <a:ext cx="502449" cy="571485"/>
            </a:xfrm>
            <a:custGeom>
              <a:avLst/>
              <a:gdLst>
                <a:gd name="connsiteX0" fmla="*/ 0 w 502447"/>
                <a:gd name="connsiteY0" fmla="*/ 321471 h 642942"/>
                <a:gd name="connsiteX1" fmla="*/ 53276 w 502447"/>
                <a:gd name="connsiteY1" fmla="*/ 123523 h 642942"/>
                <a:gd name="connsiteX2" fmla="*/ 251225 w 502447"/>
                <a:gd name="connsiteY2" fmla="*/ 1 h 642942"/>
                <a:gd name="connsiteX3" fmla="*/ 449173 w 502447"/>
                <a:gd name="connsiteY3" fmla="*/ 123524 h 642942"/>
                <a:gd name="connsiteX4" fmla="*/ 502448 w 502447"/>
                <a:gd name="connsiteY4" fmla="*/ 321472 h 642942"/>
                <a:gd name="connsiteX5" fmla="*/ 449172 w 502447"/>
                <a:gd name="connsiteY5" fmla="*/ 519420 h 642942"/>
                <a:gd name="connsiteX6" fmla="*/ 251224 w 502447"/>
                <a:gd name="connsiteY6" fmla="*/ 642943 h 642942"/>
                <a:gd name="connsiteX7" fmla="*/ 53276 w 502447"/>
                <a:gd name="connsiteY7" fmla="*/ 519420 h 642942"/>
                <a:gd name="connsiteX8" fmla="*/ 0 w 502447"/>
                <a:gd name="connsiteY8" fmla="*/ 321472 h 642942"/>
                <a:gd name="connsiteX9" fmla="*/ 0 w 502447"/>
                <a:gd name="connsiteY9" fmla="*/ 321471 h 642942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420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396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447934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71485"/>
                <a:gd name="connsiteX1" fmla="*/ 53276 w 502449"/>
                <a:gd name="connsiteY1" fmla="*/ 123523 h 571485"/>
                <a:gd name="connsiteX2" fmla="*/ 251225 w 502449"/>
                <a:gd name="connsiteY2" fmla="*/ 1 h 571485"/>
                <a:gd name="connsiteX3" fmla="*/ 449173 w 502449"/>
                <a:gd name="connsiteY3" fmla="*/ 123524 h 571485"/>
                <a:gd name="connsiteX4" fmla="*/ 502448 w 502449"/>
                <a:gd name="connsiteY4" fmla="*/ 321472 h 571485"/>
                <a:gd name="connsiteX5" fmla="*/ 449172 w 502449"/>
                <a:gd name="connsiteY5" fmla="*/ 447934 h 571485"/>
                <a:gd name="connsiteX6" fmla="*/ 251224 w 502449"/>
                <a:gd name="connsiteY6" fmla="*/ 571481 h 571485"/>
                <a:gd name="connsiteX7" fmla="*/ 53244 w 502449"/>
                <a:gd name="connsiteY7" fmla="*/ 447958 h 571485"/>
                <a:gd name="connsiteX8" fmla="*/ 0 w 502449"/>
                <a:gd name="connsiteY8" fmla="*/ 321472 h 571485"/>
                <a:gd name="connsiteX9" fmla="*/ 0 w 502449"/>
                <a:gd name="connsiteY9" fmla="*/ 321471 h 5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2449" h="571485">
                  <a:moveTo>
                    <a:pt x="0" y="321471"/>
                  </a:moveTo>
                  <a:cubicBezTo>
                    <a:pt x="0" y="249730"/>
                    <a:pt x="18754" y="180050"/>
                    <a:pt x="53276" y="123523"/>
                  </a:cubicBezTo>
                  <a:cubicBezTo>
                    <a:pt x="100888" y="45563"/>
                    <a:pt x="173903" y="0"/>
                    <a:pt x="251225" y="1"/>
                  </a:cubicBezTo>
                  <a:cubicBezTo>
                    <a:pt x="328547" y="1"/>
                    <a:pt x="401562" y="45563"/>
                    <a:pt x="449173" y="123524"/>
                  </a:cubicBezTo>
                  <a:cubicBezTo>
                    <a:pt x="483695" y="180051"/>
                    <a:pt x="502449" y="249731"/>
                    <a:pt x="502448" y="321472"/>
                  </a:cubicBezTo>
                  <a:cubicBezTo>
                    <a:pt x="502448" y="393213"/>
                    <a:pt x="483694" y="391407"/>
                    <a:pt x="449172" y="447934"/>
                  </a:cubicBezTo>
                  <a:cubicBezTo>
                    <a:pt x="401560" y="525895"/>
                    <a:pt x="317212" y="571477"/>
                    <a:pt x="251224" y="571481"/>
                  </a:cubicBezTo>
                  <a:cubicBezTo>
                    <a:pt x="185236" y="571485"/>
                    <a:pt x="100855" y="525919"/>
                    <a:pt x="53244" y="447958"/>
                  </a:cubicBezTo>
                  <a:cubicBezTo>
                    <a:pt x="18722" y="391431"/>
                    <a:pt x="0" y="393213"/>
                    <a:pt x="0" y="321472"/>
                  </a:cubicBezTo>
                  <a:lnTo>
                    <a:pt x="0" y="321471"/>
                  </a:lnTo>
                  <a:close/>
                </a:path>
              </a:pathLst>
            </a:custGeom>
            <a:gradFill flip="none" rotWithShape="1">
              <a:gsLst>
                <a:gs pos="5000">
                  <a:srgbClr val="143E1C"/>
                </a:gs>
                <a:gs pos="50000">
                  <a:srgbClr val="D9F3DC"/>
                </a:gs>
                <a:gs pos="9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 w="6350">
              <a:solidFill>
                <a:schemeClr val="bg1"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16"/>
            <p:cNvGrpSpPr/>
            <p:nvPr/>
          </p:nvGrpSpPr>
          <p:grpSpPr>
            <a:xfrm>
              <a:off x="147606" y="6215082"/>
              <a:ext cx="504000" cy="504000"/>
              <a:chOff x="147606" y="6212701"/>
              <a:chExt cx="486000" cy="490182"/>
            </a:xfrm>
          </p:grpSpPr>
          <p:grpSp>
            <p:nvGrpSpPr>
              <p:cNvPr id="7" name="Группа 12"/>
              <p:cNvGrpSpPr/>
              <p:nvPr/>
            </p:nvGrpSpPr>
            <p:grpSpPr>
              <a:xfrm>
                <a:off x="147606" y="6212701"/>
                <a:ext cx="486000" cy="486000"/>
                <a:chOff x="561948" y="6350815"/>
                <a:chExt cx="486000" cy="486000"/>
              </a:xfrm>
            </p:grpSpPr>
            <p:sp>
              <p:nvSpPr>
                <p:cNvPr id="61" name="Овал 60"/>
                <p:cNvSpPr/>
                <p:nvPr/>
              </p:nvSpPr>
              <p:spPr>
                <a:xfrm>
                  <a:off x="561948" y="6350815"/>
                  <a:ext cx="486000" cy="486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 prstMaterial="dkEdg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2" name="Овал 4"/>
                <p:cNvSpPr/>
                <p:nvPr/>
              </p:nvSpPr>
              <p:spPr>
                <a:xfrm>
                  <a:off x="571472" y="6357958"/>
                  <a:ext cx="468000" cy="468000"/>
                </a:xfrm>
                <a:prstGeom prst="ellipse">
                  <a:avLst/>
                </a:prstGeom>
                <a:solidFill>
                  <a:srgbClr val="C00000"/>
                </a:solidFill>
                <a:ln w="0">
                  <a:solidFill>
                    <a:schemeClr val="tx1"/>
                  </a:solidFill>
                </a:ln>
                <a:scene3d>
                  <a:camera prst="orthographicFront"/>
                  <a:lightRig rig="threePt" dir="t">
                    <a:rot lat="0" lon="0" rev="1200000"/>
                  </a:lightRig>
                </a:scene3d>
                <a:sp3d prstMaterial="metal">
                  <a:bevelT w="1778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59" name="Хорда 58">
                <a:hlinkClick r:id="" action="ppaction://hlinkshowjump?jump=endshow"/>
              </p:cNvPr>
              <p:cNvSpPr/>
              <p:nvPr/>
            </p:nvSpPr>
            <p:spPr>
              <a:xfrm rot="7874853">
                <a:off x="214559" y="6251856"/>
                <a:ext cx="354718" cy="351498"/>
              </a:xfrm>
              <a:prstGeom prst="chord">
                <a:avLst/>
              </a:prstGeom>
              <a:gradFill flip="none" rotWithShape="1">
                <a:gsLst>
                  <a:gs pos="0">
                    <a:schemeClr val="bg1"/>
                  </a:gs>
                  <a:gs pos="54000">
                    <a:schemeClr val="bg1">
                      <a:alpha val="0"/>
                    </a:schemeClr>
                  </a:gs>
                </a:gsLst>
                <a:lin ang="19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Хорда 59">
                <a:hlinkClick r:id="" action="ppaction://hlinkshowjump?jump=endshow"/>
              </p:cNvPr>
              <p:cNvSpPr/>
              <p:nvPr/>
            </p:nvSpPr>
            <p:spPr>
              <a:xfrm rot="18500172">
                <a:off x="182243" y="6281467"/>
                <a:ext cx="425154" cy="417678"/>
              </a:xfrm>
              <a:prstGeom prst="chord">
                <a:avLst/>
              </a:prstGeom>
              <a:gradFill flip="none" rotWithShape="1">
                <a:gsLst>
                  <a:gs pos="0">
                    <a:schemeClr val="tx1">
                      <a:alpha val="47000"/>
                    </a:schemeClr>
                  </a:gs>
                  <a:gs pos="54000">
                    <a:schemeClr val="bg1">
                      <a:alpha val="0"/>
                    </a:schemeClr>
                  </a:gs>
                </a:gsLst>
                <a:lin ang="19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8" name="Группа 62"/>
          <p:cNvGrpSpPr/>
          <p:nvPr/>
        </p:nvGrpSpPr>
        <p:grpSpPr>
          <a:xfrm>
            <a:off x="8735366" y="6572216"/>
            <a:ext cx="200668" cy="237088"/>
            <a:chOff x="145224" y="6122214"/>
            <a:chExt cx="506382" cy="596868"/>
          </a:xfrm>
        </p:grpSpPr>
        <p:sp>
          <p:nvSpPr>
            <p:cNvPr id="64" name="Полилиния 63"/>
            <p:cNvSpPr/>
            <p:nvPr/>
          </p:nvSpPr>
          <p:spPr>
            <a:xfrm>
              <a:off x="145224" y="6122214"/>
              <a:ext cx="502449" cy="571485"/>
            </a:xfrm>
            <a:custGeom>
              <a:avLst/>
              <a:gdLst>
                <a:gd name="connsiteX0" fmla="*/ 0 w 502447"/>
                <a:gd name="connsiteY0" fmla="*/ 321471 h 642942"/>
                <a:gd name="connsiteX1" fmla="*/ 53276 w 502447"/>
                <a:gd name="connsiteY1" fmla="*/ 123523 h 642942"/>
                <a:gd name="connsiteX2" fmla="*/ 251225 w 502447"/>
                <a:gd name="connsiteY2" fmla="*/ 1 h 642942"/>
                <a:gd name="connsiteX3" fmla="*/ 449173 w 502447"/>
                <a:gd name="connsiteY3" fmla="*/ 123524 h 642942"/>
                <a:gd name="connsiteX4" fmla="*/ 502448 w 502447"/>
                <a:gd name="connsiteY4" fmla="*/ 321472 h 642942"/>
                <a:gd name="connsiteX5" fmla="*/ 449172 w 502447"/>
                <a:gd name="connsiteY5" fmla="*/ 519420 h 642942"/>
                <a:gd name="connsiteX6" fmla="*/ 251224 w 502447"/>
                <a:gd name="connsiteY6" fmla="*/ 642943 h 642942"/>
                <a:gd name="connsiteX7" fmla="*/ 53276 w 502447"/>
                <a:gd name="connsiteY7" fmla="*/ 519420 h 642942"/>
                <a:gd name="connsiteX8" fmla="*/ 0 w 502447"/>
                <a:gd name="connsiteY8" fmla="*/ 321472 h 642942"/>
                <a:gd name="connsiteX9" fmla="*/ 0 w 502447"/>
                <a:gd name="connsiteY9" fmla="*/ 321471 h 642942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420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396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447934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71485"/>
                <a:gd name="connsiteX1" fmla="*/ 53276 w 502449"/>
                <a:gd name="connsiteY1" fmla="*/ 123523 h 571485"/>
                <a:gd name="connsiteX2" fmla="*/ 251225 w 502449"/>
                <a:gd name="connsiteY2" fmla="*/ 1 h 571485"/>
                <a:gd name="connsiteX3" fmla="*/ 449173 w 502449"/>
                <a:gd name="connsiteY3" fmla="*/ 123524 h 571485"/>
                <a:gd name="connsiteX4" fmla="*/ 502448 w 502449"/>
                <a:gd name="connsiteY4" fmla="*/ 321472 h 571485"/>
                <a:gd name="connsiteX5" fmla="*/ 449172 w 502449"/>
                <a:gd name="connsiteY5" fmla="*/ 447934 h 571485"/>
                <a:gd name="connsiteX6" fmla="*/ 251224 w 502449"/>
                <a:gd name="connsiteY6" fmla="*/ 571481 h 571485"/>
                <a:gd name="connsiteX7" fmla="*/ 53244 w 502449"/>
                <a:gd name="connsiteY7" fmla="*/ 447958 h 571485"/>
                <a:gd name="connsiteX8" fmla="*/ 0 w 502449"/>
                <a:gd name="connsiteY8" fmla="*/ 321472 h 571485"/>
                <a:gd name="connsiteX9" fmla="*/ 0 w 502449"/>
                <a:gd name="connsiteY9" fmla="*/ 321471 h 5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2449" h="571485">
                  <a:moveTo>
                    <a:pt x="0" y="321471"/>
                  </a:moveTo>
                  <a:cubicBezTo>
                    <a:pt x="0" y="249730"/>
                    <a:pt x="18754" y="180050"/>
                    <a:pt x="53276" y="123523"/>
                  </a:cubicBezTo>
                  <a:cubicBezTo>
                    <a:pt x="100888" y="45563"/>
                    <a:pt x="173903" y="0"/>
                    <a:pt x="251225" y="1"/>
                  </a:cubicBezTo>
                  <a:cubicBezTo>
                    <a:pt x="328547" y="1"/>
                    <a:pt x="401562" y="45563"/>
                    <a:pt x="449173" y="123524"/>
                  </a:cubicBezTo>
                  <a:cubicBezTo>
                    <a:pt x="483695" y="180051"/>
                    <a:pt x="502449" y="249731"/>
                    <a:pt x="502448" y="321472"/>
                  </a:cubicBezTo>
                  <a:cubicBezTo>
                    <a:pt x="502448" y="393213"/>
                    <a:pt x="483694" y="391407"/>
                    <a:pt x="449172" y="447934"/>
                  </a:cubicBezTo>
                  <a:cubicBezTo>
                    <a:pt x="401560" y="525895"/>
                    <a:pt x="317212" y="571477"/>
                    <a:pt x="251224" y="571481"/>
                  </a:cubicBezTo>
                  <a:cubicBezTo>
                    <a:pt x="185236" y="571485"/>
                    <a:pt x="100855" y="525919"/>
                    <a:pt x="53244" y="447958"/>
                  </a:cubicBezTo>
                  <a:cubicBezTo>
                    <a:pt x="18722" y="391431"/>
                    <a:pt x="0" y="393213"/>
                    <a:pt x="0" y="321472"/>
                  </a:cubicBezTo>
                  <a:lnTo>
                    <a:pt x="0" y="321471"/>
                  </a:lnTo>
                  <a:close/>
                </a:path>
              </a:pathLst>
            </a:custGeom>
            <a:gradFill flip="none" rotWithShape="1">
              <a:gsLst>
                <a:gs pos="5000">
                  <a:schemeClr val="tx1"/>
                </a:gs>
                <a:gs pos="50000">
                  <a:srgbClr val="D9F3DC"/>
                </a:gs>
                <a:gs pos="9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 w="6350">
              <a:solidFill>
                <a:schemeClr val="bg1"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22"/>
            <p:cNvGrpSpPr/>
            <p:nvPr/>
          </p:nvGrpSpPr>
          <p:grpSpPr>
            <a:xfrm>
              <a:off x="147606" y="6215082"/>
              <a:ext cx="504000" cy="504000"/>
              <a:chOff x="147606" y="6212701"/>
              <a:chExt cx="486000" cy="490182"/>
            </a:xfrm>
          </p:grpSpPr>
          <p:grpSp>
            <p:nvGrpSpPr>
              <p:cNvPr id="10" name="Группа 23"/>
              <p:cNvGrpSpPr/>
              <p:nvPr/>
            </p:nvGrpSpPr>
            <p:grpSpPr>
              <a:xfrm>
                <a:off x="147606" y="6212701"/>
                <a:ext cx="486000" cy="486000"/>
                <a:chOff x="561948" y="6350815"/>
                <a:chExt cx="486000" cy="486000"/>
              </a:xfrm>
            </p:grpSpPr>
            <p:sp>
              <p:nvSpPr>
                <p:cNvPr id="69" name="Овал 68"/>
                <p:cNvSpPr/>
                <p:nvPr/>
              </p:nvSpPr>
              <p:spPr>
                <a:xfrm>
                  <a:off x="561948" y="6350815"/>
                  <a:ext cx="486000" cy="486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 prstMaterial="dkEdg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0" name="Овал 69"/>
                <p:cNvSpPr/>
                <p:nvPr/>
              </p:nvSpPr>
              <p:spPr>
                <a:xfrm>
                  <a:off x="571472" y="6357958"/>
                  <a:ext cx="468000" cy="468000"/>
                </a:xfrm>
                <a:prstGeom prst="ellipse">
                  <a:avLst/>
                </a:prstGeom>
                <a:solidFill>
                  <a:srgbClr val="00B050"/>
                </a:solidFill>
                <a:ln w="0">
                  <a:solidFill>
                    <a:schemeClr val="tx1"/>
                  </a:solidFill>
                </a:ln>
                <a:scene3d>
                  <a:camera prst="orthographicFront"/>
                  <a:lightRig rig="threePt" dir="t">
                    <a:rot lat="0" lon="0" rev="1200000"/>
                  </a:lightRig>
                </a:scene3d>
                <a:sp3d prstMaterial="metal">
                  <a:bevelT w="1778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67" name="Хорда 66">
                <a:hlinkClick r:id="" action="ppaction://hlinkshowjump?jump=nextslide"/>
              </p:cNvPr>
              <p:cNvSpPr/>
              <p:nvPr/>
            </p:nvSpPr>
            <p:spPr>
              <a:xfrm rot="7874853">
                <a:off x="214559" y="6251856"/>
                <a:ext cx="354718" cy="351498"/>
              </a:xfrm>
              <a:prstGeom prst="chord">
                <a:avLst/>
              </a:prstGeom>
              <a:gradFill flip="none" rotWithShape="1">
                <a:gsLst>
                  <a:gs pos="0">
                    <a:schemeClr val="bg1"/>
                  </a:gs>
                  <a:gs pos="54000">
                    <a:schemeClr val="bg1">
                      <a:alpha val="0"/>
                    </a:schemeClr>
                  </a:gs>
                </a:gsLst>
                <a:lin ang="19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Хорда 67">
                <a:hlinkClick r:id="" action="ppaction://hlinkshowjump?jump=nextslide"/>
              </p:cNvPr>
              <p:cNvSpPr/>
              <p:nvPr/>
            </p:nvSpPr>
            <p:spPr>
              <a:xfrm rot="18500172">
                <a:off x="182243" y="6281467"/>
                <a:ext cx="425154" cy="417678"/>
              </a:xfrm>
              <a:prstGeom prst="chord">
                <a:avLst/>
              </a:prstGeom>
              <a:gradFill flip="none" rotWithShape="1">
                <a:gsLst>
                  <a:gs pos="0">
                    <a:schemeClr val="tx1">
                      <a:alpha val="47000"/>
                    </a:schemeClr>
                  </a:gs>
                  <a:gs pos="54000">
                    <a:schemeClr val="bg1">
                      <a:alpha val="0"/>
                    </a:schemeClr>
                  </a:gs>
                </a:gsLst>
                <a:lin ang="19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1" name="Группа 77"/>
          <p:cNvGrpSpPr/>
          <p:nvPr/>
        </p:nvGrpSpPr>
        <p:grpSpPr>
          <a:xfrm>
            <a:off x="8091264" y="6572216"/>
            <a:ext cx="235786" cy="248350"/>
            <a:chOff x="145224" y="6122214"/>
            <a:chExt cx="506382" cy="596868"/>
          </a:xfrm>
        </p:grpSpPr>
        <p:sp>
          <p:nvSpPr>
            <p:cNvPr id="79" name="Полилиния 78"/>
            <p:cNvSpPr/>
            <p:nvPr/>
          </p:nvSpPr>
          <p:spPr>
            <a:xfrm>
              <a:off x="145224" y="6122214"/>
              <a:ext cx="502449" cy="571485"/>
            </a:xfrm>
            <a:custGeom>
              <a:avLst/>
              <a:gdLst>
                <a:gd name="connsiteX0" fmla="*/ 0 w 502447"/>
                <a:gd name="connsiteY0" fmla="*/ 321471 h 642942"/>
                <a:gd name="connsiteX1" fmla="*/ 53276 w 502447"/>
                <a:gd name="connsiteY1" fmla="*/ 123523 h 642942"/>
                <a:gd name="connsiteX2" fmla="*/ 251225 w 502447"/>
                <a:gd name="connsiteY2" fmla="*/ 1 h 642942"/>
                <a:gd name="connsiteX3" fmla="*/ 449173 w 502447"/>
                <a:gd name="connsiteY3" fmla="*/ 123524 h 642942"/>
                <a:gd name="connsiteX4" fmla="*/ 502448 w 502447"/>
                <a:gd name="connsiteY4" fmla="*/ 321472 h 642942"/>
                <a:gd name="connsiteX5" fmla="*/ 449172 w 502447"/>
                <a:gd name="connsiteY5" fmla="*/ 519420 h 642942"/>
                <a:gd name="connsiteX6" fmla="*/ 251224 w 502447"/>
                <a:gd name="connsiteY6" fmla="*/ 642943 h 642942"/>
                <a:gd name="connsiteX7" fmla="*/ 53276 w 502447"/>
                <a:gd name="connsiteY7" fmla="*/ 519420 h 642942"/>
                <a:gd name="connsiteX8" fmla="*/ 0 w 502447"/>
                <a:gd name="connsiteY8" fmla="*/ 321472 h 642942"/>
                <a:gd name="connsiteX9" fmla="*/ 0 w 502447"/>
                <a:gd name="connsiteY9" fmla="*/ 321471 h 642942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420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396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447934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71485"/>
                <a:gd name="connsiteX1" fmla="*/ 53276 w 502449"/>
                <a:gd name="connsiteY1" fmla="*/ 123523 h 571485"/>
                <a:gd name="connsiteX2" fmla="*/ 251225 w 502449"/>
                <a:gd name="connsiteY2" fmla="*/ 1 h 571485"/>
                <a:gd name="connsiteX3" fmla="*/ 449173 w 502449"/>
                <a:gd name="connsiteY3" fmla="*/ 123524 h 571485"/>
                <a:gd name="connsiteX4" fmla="*/ 502448 w 502449"/>
                <a:gd name="connsiteY4" fmla="*/ 321472 h 571485"/>
                <a:gd name="connsiteX5" fmla="*/ 449172 w 502449"/>
                <a:gd name="connsiteY5" fmla="*/ 447934 h 571485"/>
                <a:gd name="connsiteX6" fmla="*/ 251224 w 502449"/>
                <a:gd name="connsiteY6" fmla="*/ 571481 h 571485"/>
                <a:gd name="connsiteX7" fmla="*/ 53244 w 502449"/>
                <a:gd name="connsiteY7" fmla="*/ 447958 h 571485"/>
                <a:gd name="connsiteX8" fmla="*/ 0 w 502449"/>
                <a:gd name="connsiteY8" fmla="*/ 321472 h 571485"/>
                <a:gd name="connsiteX9" fmla="*/ 0 w 502449"/>
                <a:gd name="connsiteY9" fmla="*/ 321471 h 5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2449" h="571485">
                  <a:moveTo>
                    <a:pt x="0" y="321471"/>
                  </a:moveTo>
                  <a:cubicBezTo>
                    <a:pt x="0" y="249730"/>
                    <a:pt x="18754" y="180050"/>
                    <a:pt x="53276" y="123523"/>
                  </a:cubicBezTo>
                  <a:cubicBezTo>
                    <a:pt x="100888" y="45563"/>
                    <a:pt x="173903" y="0"/>
                    <a:pt x="251225" y="1"/>
                  </a:cubicBezTo>
                  <a:cubicBezTo>
                    <a:pt x="328547" y="1"/>
                    <a:pt x="401562" y="45563"/>
                    <a:pt x="449173" y="123524"/>
                  </a:cubicBezTo>
                  <a:cubicBezTo>
                    <a:pt x="483695" y="180051"/>
                    <a:pt x="502449" y="249731"/>
                    <a:pt x="502448" y="321472"/>
                  </a:cubicBezTo>
                  <a:cubicBezTo>
                    <a:pt x="502448" y="393213"/>
                    <a:pt x="483694" y="391407"/>
                    <a:pt x="449172" y="447934"/>
                  </a:cubicBezTo>
                  <a:cubicBezTo>
                    <a:pt x="401560" y="525895"/>
                    <a:pt x="317212" y="571477"/>
                    <a:pt x="251224" y="571481"/>
                  </a:cubicBezTo>
                  <a:cubicBezTo>
                    <a:pt x="185236" y="571485"/>
                    <a:pt x="100855" y="525919"/>
                    <a:pt x="53244" y="447958"/>
                  </a:cubicBezTo>
                  <a:cubicBezTo>
                    <a:pt x="18722" y="391431"/>
                    <a:pt x="0" y="393213"/>
                    <a:pt x="0" y="321472"/>
                  </a:cubicBezTo>
                  <a:lnTo>
                    <a:pt x="0" y="321471"/>
                  </a:lnTo>
                  <a:close/>
                </a:path>
              </a:pathLst>
            </a:custGeom>
            <a:gradFill flip="none" rotWithShape="1">
              <a:gsLst>
                <a:gs pos="5000">
                  <a:srgbClr val="143E1C"/>
                </a:gs>
                <a:gs pos="50000">
                  <a:srgbClr val="D9F3DC"/>
                </a:gs>
                <a:gs pos="9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 w="6350">
              <a:solidFill>
                <a:schemeClr val="bg1"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" name="Группа 41"/>
            <p:cNvGrpSpPr/>
            <p:nvPr/>
          </p:nvGrpSpPr>
          <p:grpSpPr>
            <a:xfrm>
              <a:off x="147606" y="6215082"/>
              <a:ext cx="504000" cy="504000"/>
              <a:chOff x="147606" y="6212701"/>
              <a:chExt cx="486000" cy="490182"/>
            </a:xfrm>
          </p:grpSpPr>
          <p:grpSp>
            <p:nvGrpSpPr>
              <p:cNvPr id="13" name="Группа 42"/>
              <p:cNvGrpSpPr/>
              <p:nvPr/>
            </p:nvGrpSpPr>
            <p:grpSpPr>
              <a:xfrm>
                <a:off x="147606" y="6212701"/>
                <a:ext cx="486000" cy="486000"/>
                <a:chOff x="561948" y="6350815"/>
                <a:chExt cx="486000" cy="486000"/>
              </a:xfrm>
            </p:grpSpPr>
            <p:sp>
              <p:nvSpPr>
                <p:cNvPr id="84" name="Овал 83"/>
                <p:cNvSpPr/>
                <p:nvPr/>
              </p:nvSpPr>
              <p:spPr>
                <a:xfrm>
                  <a:off x="561948" y="6350815"/>
                  <a:ext cx="486000" cy="486000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 prstMaterial="dkEdg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" name="Овал 84"/>
                <p:cNvSpPr/>
                <p:nvPr/>
              </p:nvSpPr>
              <p:spPr>
                <a:xfrm>
                  <a:off x="571472" y="6357958"/>
                  <a:ext cx="468000" cy="468000"/>
                </a:xfrm>
                <a:prstGeom prst="ellipse">
                  <a:avLst/>
                </a:prstGeom>
                <a:solidFill>
                  <a:srgbClr val="FFC000"/>
                </a:solidFill>
                <a:ln w="0">
                  <a:solidFill>
                    <a:schemeClr val="tx1"/>
                  </a:solidFill>
                </a:ln>
                <a:scene3d>
                  <a:camera prst="orthographicFront"/>
                  <a:lightRig rig="threePt" dir="t">
                    <a:rot lat="0" lon="0" rev="1200000"/>
                  </a:lightRig>
                </a:scene3d>
                <a:sp3d prstMaterial="metal">
                  <a:bevelT w="1778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82" name="Хорда 81">
                <a:hlinkClick r:id="" action="ppaction://hlinkshowjump?jump=previousslide"/>
              </p:cNvPr>
              <p:cNvSpPr/>
              <p:nvPr/>
            </p:nvSpPr>
            <p:spPr>
              <a:xfrm rot="7874853">
                <a:off x="214559" y="6251856"/>
                <a:ext cx="354718" cy="351498"/>
              </a:xfrm>
              <a:prstGeom prst="chord">
                <a:avLst/>
              </a:prstGeom>
              <a:gradFill flip="none" rotWithShape="1">
                <a:gsLst>
                  <a:gs pos="0">
                    <a:schemeClr val="bg1"/>
                  </a:gs>
                  <a:gs pos="54000">
                    <a:schemeClr val="bg1">
                      <a:alpha val="0"/>
                    </a:schemeClr>
                  </a:gs>
                </a:gsLst>
                <a:lin ang="19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3" name="Хорда 82">
                <a:hlinkClick r:id="" action="ppaction://hlinkshowjump?jump=previousslide"/>
              </p:cNvPr>
              <p:cNvSpPr/>
              <p:nvPr/>
            </p:nvSpPr>
            <p:spPr>
              <a:xfrm rot="18500172">
                <a:off x="182243" y="6281467"/>
                <a:ext cx="425154" cy="417678"/>
              </a:xfrm>
              <a:prstGeom prst="chord">
                <a:avLst/>
              </a:prstGeom>
              <a:gradFill flip="none" rotWithShape="1">
                <a:gsLst>
                  <a:gs pos="0">
                    <a:schemeClr val="tx1">
                      <a:alpha val="47000"/>
                    </a:schemeClr>
                  </a:gs>
                  <a:gs pos="54000">
                    <a:schemeClr val="bg1">
                      <a:alpha val="0"/>
                    </a:schemeClr>
                  </a:gs>
                </a:gsLst>
                <a:lin ang="19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4" name="Группа 85"/>
          <p:cNvGrpSpPr/>
          <p:nvPr/>
        </p:nvGrpSpPr>
        <p:grpSpPr>
          <a:xfrm>
            <a:off x="48995" y="83008"/>
            <a:ext cx="225936" cy="260441"/>
            <a:chOff x="8429652" y="75714"/>
            <a:chExt cx="506382" cy="592568"/>
          </a:xfrm>
        </p:grpSpPr>
        <p:sp>
          <p:nvSpPr>
            <p:cNvPr id="87" name="Полилиния 86"/>
            <p:cNvSpPr/>
            <p:nvPr/>
          </p:nvSpPr>
          <p:spPr>
            <a:xfrm rot="10800000">
              <a:off x="8433585" y="96797"/>
              <a:ext cx="502449" cy="571485"/>
            </a:xfrm>
            <a:custGeom>
              <a:avLst/>
              <a:gdLst>
                <a:gd name="connsiteX0" fmla="*/ 0 w 502447"/>
                <a:gd name="connsiteY0" fmla="*/ 321471 h 642942"/>
                <a:gd name="connsiteX1" fmla="*/ 53276 w 502447"/>
                <a:gd name="connsiteY1" fmla="*/ 123523 h 642942"/>
                <a:gd name="connsiteX2" fmla="*/ 251225 w 502447"/>
                <a:gd name="connsiteY2" fmla="*/ 1 h 642942"/>
                <a:gd name="connsiteX3" fmla="*/ 449173 w 502447"/>
                <a:gd name="connsiteY3" fmla="*/ 123524 h 642942"/>
                <a:gd name="connsiteX4" fmla="*/ 502448 w 502447"/>
                <a:gd name="connsiteY4" fmla="*/ 321472 h 642942"/>
                <a:gd name="connsiteX5" fmla="*/ 449172 w 502447"/>
                <a:gd name="connsiteY5" fmla="*/ 519420 h 642942"/>
                <a:gd name="connsiteX6" fmla="*/ 251224 w 502447"/>
                <a:gd name="connsiteY6" fmla="*/ 642943 h 642942"/>
                <a:gd name="connsiteX7" fmla="*/ 53276 w 502447"/>
                <a:gd name="connsiteY7" fmla="*/ 519420 h 642942"/>
                <a:gd name="connsiteX8" fmla="*/ 0 w 502447"/>
                <a:gd name="connsiteY8" fmla="*/ 321472 h 642942"/>
                <a:gd name="connsiteX9" fmla="*/ 0 w 502447"/>
                <a:gd name="connsiteY9" fmla="*/ 321471 h 642942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420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519396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97381"/>
                <a:gd name="connsiteX1" fmla="*/ 53276 w 502449"/>
                <a:gd name="connsiteY1" fmla="*/ 123523 h 597381"/>
                <a:gd name="connsiteX2" fmla="*/ 251225 w 502449"/>
                <a:gd name="connsiteY2" fmla="*/ 1 h 597381"/>
                <a:gd name="connsiteX3" fmla="*/ 449173 w 502449"/>
                <a:gd name="connsiteY3" fmla="*/ 123524 h 597381"/>
                <a:gd name="connsiteX4" fmla="*/ 502448 w 502449"/>
                <a:gd name="connsiteY4" fmla="*/ 321472 h 597381"/>
                <a:gd name="connsiteX5" fmla="*/ 449172 w 502449"/>
                <a:gd name="connsiteY5" fmla="*/ 447934 h 597381"/>
                <a:gd name="connsiteX6" fmla="*/ 251224 w 502449"/>
                <a:gd name="connsiteY6" fmla="*/ 571481 h 597381"/>
                <a:gd name="connsiteX7" fmla="*/ 53276 w 502449"/>
                <a:gd name="connsiteY7" fmla="*/ 519420 h 597381"/>
                <a:gd name="connsiteX8" fmla="*/ 0 w 502449"/>
                <a:gd name="connsiteY8" fmla="*/ 321472 h 597381"/>
                <a:gd name="connsiteX9" fmla="*/ 0 w 502449"/>
                <a:gd name="connsiteY9" fmla="*/ 321471 h 597381"/>
                <a:gd name="connsiteX0" fmla="*/ 0 w 502449"/>
                <a:gd name="connsiteY0" fmla="*/ 321471 h 571485"/>
                <a:gd name="connsiteX1" fmla="*/ 53276 w 502449"/>
                <a:gd name="connsiteY1" fmla="*/ 123523 h 571485"/>
                <a:gd name="connsiteX2" fmla="*/ 251225 w 502449"/>
                <a:gd name="connsiteY2" fmla="*/ 1 h 571485"/>
                <a:gd name="connsiteX3" fmla="*/ 449173 w 502449"/>
                <a:gd name="connsiteY3" fmla="*/ 123524 h 571485"/>
                <a:gd name="connsiteX4" fmla="*/ 502448 w 502449"/>
                <a:gd name="connsiteY4" fmla="*/ 321472 h 571485"/>
                <a:gd name="connsiteX5" fmla="*/ 449172 w 502449"/>
                <a:gd name="connsiteY5" fmla="*/ 447934 h 571485"/>
                <a:gd name="connsiteX6" fmla="*/ 251224 w 502449"/>
                <a:gd name="connsiteY6" fmla="*/ 571481 h 571485"/>
                <a:gd name="connsiteX7" fmla="*/ 53244 w 502449"/>
                <a:gd name="connsiteY7" fmla="*/ 447958 h 571485"/>
                <a:gd name="connsiteX8" fmla="*/ 0 w 502449"/>
                <a:gd name="connsiteY8" fmla="*/ 321472 h 571485"/>
                <a:gd name="connsiteX9" fmla="*/ 0 w 502449"/>
                <a:gd name="connsiteY9" fmla="*/ 321471 h 5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2449" h="571485">
                  <a:moveTo>
                    <a:pt x="0" y="321471"/>
                  </a:moveTo>
                  <a:cubicBezTo>
                    <a:pt x="0" y="249730"/>
                    <a:pt x="18754" y="180050"/>
                    <a:pt x="53276" y="123523"/>
                  </a:cubicBezTo>
                  <a:cubicBezTo>
                    <a:pt x="100888" y="45563"/>
                    <a:pt x="173903" y="0"/>
                    <a:pt x="251225" y="1"/>
                  </a:cubicBezTo>
                  <a:cubicBezTo>
                    <a:pt x="328547" y="1"/>
                    <a:pt x="401562" y="45563"/>
                    <a:pt x="449173" y="123524"/>
                  </a:cubicBezTo>
                  <a:cubicBezTo>
                    <a:pt x="483695" y="180051"/>
                    <a:pt x="502449" y="249731"/>
                    <a:pt x="502448" y="321472"/>
                  </a:cubicBezTo>
                  <a:cubicBezTo>
                    <a:pt x="502448" y="393213"/>
                    <a:pt x="483694" y="391407"/>
                    <a:pt x="449172" y="447934"/>
                  </a:cubicBezTo>
                  <a:cubicBezTo>
                    <a:pt x="401560" y="525895"/>
                    <a:pt x="317212" y="571477"/>
                    <a:pt x="251224" y="571481"/>
                  </a:cubicBezTo>
                  <a:cubicBezTo>
                    <a:pt x="185236" y="571485"/>
                    <a:pt x="100855" y="525919"/>
                    <a:pt x="53244" y="447958"/>
                  </a:cubicBezTo>
                  <a:cubicBezTo>
                    <a:pt x="18722" y="391431"/>
                    <a:pt x="0" y="393213"/>
                    <a:pt x="0" y="321472"/>
                  </a:cubicBezTo>
                  <a:lnTo>
                    <a:pt x="0" y="321471"/>
                  </a:lnTo>
                  <a:close/>
                </a:path>
              </a:pathLst>
            </a:custGeom>
            <a:gradFill flip="none" rotWithShape="1">
              <a:gsLst>
                <a:gs pos="5000">
                  <a:srgbClr val="143E1C"/>
                </a:gs>
                <a:gs pos="50000">
                  <a:srgbClr val="D9F3DC"/>
                </a:gs>
                <a:gs pos="95000">
                  <a:srgbClr val="143E1C"/>
                </a:gs>
              </a:gsLst>
              <a:lin ang="0" scaled="1"/>
              <a:tileRect/>
            </a:gradFill>
            <a:ln w="6350">
              <a:solidFill>
                <a:schemeClr val="bg1"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5" name="Группа 31"/>
            <p:cNvGrpSpPr/>
            <p:nvPr/>
          </p:nvGrpSpPr>
          <p:grpSpPr>
            <a:xfrm rot="10800000">
              <a:off x="8429652" y="75714"/>
              <a:ext cx="504000" cy="499700"/>
              <a:chOff x="561948" y="6350815"/>
              <a:chExt cx="486000" cy="486000"/>
            </a:xfrm>
            <a:scene3d>
              <a:camera prst="orthographicFront"/>
              <a:lightRig rig="threePt" dir="t">
                <a:rot lat="0" lon="0" rev="10800000"/>
              </a:lightRig>
            </a:scene3d>
          </p:grpSpPr>
          <p:sp>
            <p:nvSpPr>
              <p:cNvPr id="91" name="Овал 90"/>
              <p:cNvSpPr/>
              <p:nvPr/>
            </p:nvSpPr>
            <p:spPr>
              <a:xfrm>
                <a:off x="561948" y="6350815"/>
                <a:ext cx="486000" cy="486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  <a:sp3d prstMaterial="dk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Овал 91"/>
              <p:cNvSpPr/>
              <p:nvPr/>
            </p:nvSpPr>
            <p:spPr>
              <a:xfrm>
                <a:off x="571472" y="6357958"/>
                <a:ext cx="468000" cy="468000"/>
              </a:xfrm>
              <a:prstGeom prst="ellipse">
                <a:avLst/>
              </a:prstGeom>
              <a:solidFill>
                <a:srgbClr val="7030A0"/>
              </a:solidFill>
              <a:ln w="0">
                <a:solidFill>
                  <a:schemeClr val="tx1"/>
                </a:solidFill>
              </a:ln>
              <a:sp3d prstMaterial="metal">
                <a:bevelT w="1778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9" name="Хорда 88">
              <a:hlinkClick r:id="" action="ppaction://hlinkshowjump?jump=firstslide"/>
            </p:cNvPr>
            <p:cNvSpPr/>
            <p:nvPr/>
          </p:nvSpPr>
          <p:spPr>
            <a:xfrm rot="10800000">
              <a:off x="8501090" y="111102"/>
              <a:ext cx="364717" cy="364516"/>
            </a:xfrm>
            <a:prstGeom prst="chord">
              <a:avLst/>
            </a:prstGeom>
            <a:gradFill flip="none" rotWithShape="1">
              <a:gsLst>
                <a:gs pos="0">
                  <a:schemeClr val="bg1"/>
                </a:gs>
                <a:gs pos="54000">
                  <a:schemeClr val="bg1"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Хорда 89">
              <a:hlinkClick r:id="" action="ppaction://hlinkshowjump?jump=firstslide"/>
            </p:cNvPr>
            <p:cNvSpPr/>
            <p:nvPr/>
          </p:nvSpPr>
          <p:spPr>
            <a:xfrm rot="18264040">
              <a:off x="8460878" y="117878"/>
              <a:ext cx="437139" cy="433148"/>
            </a:xfrm>
            <a:prstGeom prst="chord">
              <a:avLst/>
            </a:prstGeom>
            <a:gradFill flip="none" rotWithShape="1">
              <a:gsLst>
                <a:gs pos="0">
                  <a:schemeClr val="tx1">
                    <a:alpha val="47000"/>
                  </a:schemeClr>
                </a:gs>
                <a:gs pos="54000">
                  <a:schemeClr val="bg1"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6" name="Picture 47" descr="J028364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584" y="5085184"/>
            <a:ext cx="1134534" cy="13442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08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59" name="Содержимое 3" descr="12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0"/>
            <a:ext cx="8640960" cy="6669360"/>
          </a:xfrm>
        </p:spPr>
      </p:pic>
    </p:spTree>
    <p:extLst>
      <p:ext uri="{BB962C8B-B14F-4D97-AF65-F5344CB8AC3E}">
        <p14:creationId xmlns:p14="http://schemas.microsoft.com/office/powerpoint/2010/main" val="182187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8004" y="5762"/>
            <a:ext cx="4535996" cy="3423239"/>
          </a:xfrm>
          <a:prstGeom prst="rect">
            <a:avLst/>
          </a:prstGeom>
          <a:ln w="3175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79512" y="5760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4" y="5761"/>
            <a:ext cx="4592000" cy="3423240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3429001"/>
            <a:ext cx="4535996" cy="3428999"/>
          </a:xfrm>
          <a:prstGeom prst="rect">
            <a:avLst/>
          </a:prstGeom>
          <a:ln w="3175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1"/>
            <a:ext cx="4608004" cy="3411850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608004" y="-13295"/>
            <a:ext cx="42124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 Black" pitchFamily="34" charset="0"/>
              </a:rPr>
              <a:t>ЛЮБЯЩИЙ СВОЙ КРАЙ И СВОЮ РОДИНУ  </a:t>
            </a:r>
            <a:endParaRPr lang="ru-RU" sz="2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57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214298" y="-13295"/>
            <a:ext cx="86781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  <a:t>РК ПО УЧЕБНОМУ ПРЕДМЕТУ ВКЛЮЧАЕТ: </a:t>
            </a:r>
            <a:endParaRPr lang="ru-RU" sz="2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5" name="Волна 4"/>
          <p:cNvSpPr/>
          <p:nvPr/>
        </p:nvSpPr>
        <p:spPr>
          <a:xfrm>
            <a:off x="1403648" y="571480"/>
            <a:ext cx="6912768" cy="1928826"/>
          </a:xfrm>
          <a:prstGeom prst="wave">
            <a:avLst>
              <a:gd name="adj1" fmla="val 12500"/>
              <a:gd name="adj2" fmla="val -3558"/>
            </a:avLst>
          </a:prstGeom>
          <a:blipFill>
            <a:blip r:embed="rId2"/>
            <a:tile tx="0" ty="0" sx="100000" sy="100000" flip="none" algn="tl"/>
          </a:blip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01125" y="1174798"/>
            <a:ext cx="57384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 Black" pitchFamily="34" charset="0"/>
              </a:rPr>
              <a:t>ЦЕЛИ ИЗУЧЕНИЯ РЕГИОНАЛЬНОГО КОМПОНЕНТА В УЧЕБНОМ ПРЕДМЕТЕ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929688" y="733408"/>
            <a:ext cx="571500" cy="500063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001125" y="733408"/>
            <a:ext cx="357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Black" pitchFamily="34" charset="0"/>
              </a:rPr>
              <a:t>1</a:t>
            </a:r>
            <a:endParaRPr lang="ru-RU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8" name="Волна 17"/>
          <p:cNvSpPr/>
          <p:nvPr/>
        </p:nvSpPr>
        <p:spPr>
          <a:xfrm>
            <a:off x="1043608" y="2714620"/>
            <a:ext cx="7272808" cy="1928826"/>
          </a:xfrm>
          <a:prstGeom prst="wave">
            <a:avLst>
              <a:gd name="adj1" fmla="val 12500"/>
              <a:gd name="adj2" fmla="val -3558"/>
            </a:avLst>
          </a:prstGeom>
          <a:blipFill>
            <a:blip r:embed="rId2"/>
            <a:tile tx="0" ty="0" sx="100000" sy="100000" flip="none" algn="tl"/>
          </a:blip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55916" y="3256333"/>
            <a:ext cx="623847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 Black" pitchFamily="34" charset="0"/>
              </a:rPr>
              <a:t>ОБЯЗАТЕЛЬНЫЙ ОБРАЗОВАТЕЛЬНЫЙ МИНИМУМ СОДЕРЖАНИЯ РЕГИОНАЛЬНОГО КОМПОНЕНТА </a:t>
            </a:r>
            <a:r>
              <a:rPr lang="ru-RU" sz="2000" dirty="0" smtClean="0"/>
              <a:t> 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1501063" y="2895600"/>
            <a:ext cx="571500" cy="500062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572500" y="2895600"/>
            <a:ext cx="357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Black" pitchFamily="34" charset="0"/>
              </a:rPr>
              <a:t>2</a:t>
            </a:r>
            <a:endParaRPr lang="ru-RU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3" name="Волна 22"/>
          <p:cNvSpPr/>
          <p:nvPr/>
        </p:nvSpPr>
        <p:spPr>
          <a:xfrm>
            <a:off x="1043608" y="4786322"/>
            <a:ext cx="7272808" cy="1857388"/>
          </a:xfrm>
          <a:prstGeom prst="wave">
            <a:avLst>
              <a:gd name="adj1" fmla="val 12500"/>
              <a:gd name="adj2" fmla="val -3558"/>
            </a:avLst>
          </a:prstGeom>
          <a:blipFill>
            <a:blip r:embed="rId2"/>
            <a:tile tx="0" ty="0" sx="100000" sy="100000" flip="none" algn="tl"/>
          </a:blip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929688" y="5214948"/>
            <a:ext cx="58646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 Black" pitchFamily="34" charset="0"/>
              </a:rPr>
              <a:t>ТРЕБОВАНИЯ К УРОВНЮ ПОДГОТОВКИ ВЫПУСКНИКОВ ПО УЧЕБНОМУ ПРЕДМЕТУ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523113" y="4970501"/>
            <a:ext cx="571500" cy="500062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594550" y="4970501"/>
            <a:ext cx="357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Arial Black" pitchFamily="34" charset="0"/>
              </a:rPr>
              <a:t>3</a:t>
            </a:r>
          </a:p>
        </p:txBody>
      </p:sp>
      <p:pic>
        <p:nvPicPr>
          <p:cNvPr id="43" name="Picture 7" descr="AG00343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928483">
            <a:off x="2661726" y="4250658"/>
            <a:ext cx="71437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7" descr="AG00343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463863">
            <a:off x="5062423" y="2546426"/>
            <a:ext cx="857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9" descr="dbdee13c60c9204fee7ec8d256b5f9f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85728"/>
            <a:ext cx="1785918" cy="1214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146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1549</TotalTime>
  <Words>1434</Words>
  <Application>Microsoft Office PowerPoint</Application>
  <PresentationFormat>Экран (4:3)</PresentationFormat>
  <Paragraphs>243</Paragraphs>
  <Slides>41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Презентация PowerPoint</vt:lpstr>
      <vt:lpstr>Стандарт II поколения – это институт для реализации конституции РФ</vt:lpstr>
      <vt:lpstr>ФГОС НОО  ОБЕСПЕЧИВАЕТ:</vt:lpstr>
      <vt:lpstr>Презентация PowerPoint</vt:lpstr>
      <vt:lpstr>ЛИЧНОСТНЫЕ РЕЗУЛЬТАТЫ ОСВОЕНИЯ ПРОГРАММЫ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ПРЕДМЕТНЫЕ РЕЗУЛЬТАТЫ ОСВОЕНИЯ ПРОГРАММЫ ПО РУССКОМУ И РОДНОМУ ЯЗЫКУ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Irina</cp:lastModifiedBy>
  <cp:revision>108</cp:revision>
  <dcterms:created xsi:type="dcterms:W3CDTF">2014-02-15T14:35:38Z</dcterms:created>
  <dcterms:modified xsi:type="dcterms:W3CDTF">2014-11-04T08:38:58Z</dcterms:modified>
</cp:coreProperties>
</file>