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1" r:id="rId3"/>
    <p:sldId id="302" r:id="rId4"/>
    <p:sldId id="258" r:id="rId5"/>
    <p:sldId id="303" r:id="rId6"/>
    <p:sldId id="304" r:id="rId7"/>
    <p:sldId id="259" r:id="rId8"/>
    <p:sldId id="306" r:id="rId9"/>
    <p:sldId id="290" r:id="rId10"/>
    <p:sldId id="305" r:id="rId11"/>
    <p:sldId id="291" r:id="rId12"/>
    <p:sldId id="307" r:id="rId13"/>
    <p:sldId id="292" r:id="rId14"/>
    <p:sldId id="260" r:id="rId15"/>
    <p:sldId id="261" r:id="rId16"/>
    <p:sldId id="294" r:id="rId17"/>
    <p:sldId id="308" r:id="rId18"/>
    <p:sldId id="296" r:id="rId19"/>
    <p:sldId id="298" r:id="rId20"/>
    <p:sldId id="264" r:id="rId21"/>
    <p:sldId id="309" r:id="rId22"/>
    <p:sldId id="310" r:id="rId23"/>
    <p:sldId id="311" r:id="rId24"/>
    <p:sldId id="28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>
        <p:scale>
          <a:sx n="70" d="100"/>
          <a:sy n="70" d="100"/>
        </p:scale>
        <p:origin x="-49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D69DF7-D0FC-4E2A-964F-680130548AA1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A1C945-8B4F-4B43-94A7-2D0F57787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1C945-8B4F-4B43-94A7-2D0F57787F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8CF4-3CA3-4FA4-B92B-6DFD9A531984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19CE-072B-498E-84C8-BE7BE4FD3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05ED-AE87-4987-9D42-1F4928D418C7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8DF3-A557-4AE8-9E88-B0D94070A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498A-3F71-4969-8140-9DDF169EAC33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5B4B-3D5E-4B80-BED1-BC2EC4A47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2A42-1DFB-4A3C-82BA-507E187A6CF7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0E39-840D-4BA7-B736-C278AD64E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D89A-2200-4461-AD40-1829C0B7E954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E057-2F85-4908-9C55-C5BCAA890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D1B4-2E68-436F-88C1-4A9E0AD4BAAE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36A9-3407-47FD-BA50-235B32923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A1E9-D87D-4D24-BED1-6206D46D507A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2686-1692-4F49-9F2B-D84D123B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ACD7-5C7F-4B4F-93D5-7923D3D18619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98FD-4957-4045-A18B-4EB36984E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68F-D4BB-4796-9569-A1D2E3DC04E8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595A-6271-4DE6-90EA-0DCD18DA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81DC-655F-4BDD-ABC2-1BA497F6C466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845C-71FB-49AE-A670-765B6A046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7C70-595C-4152-BD09-67C4632F85C7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AE70-B2D3-4998-9C82-5A014BEF5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B3738-EB08-411D-930F-5D83BD154160}" type="datetimeFigureOut">
              <a:rPr lang="ru-RU"/>
              <a:pPr>
                <a:defRPr/>
              </a:pPr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79EC0-6735-405B-A2BD-2A23B47A1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2;&#1089;&#1072;&#1085;&#1072;\&#1056;&#1072;&#1073;&#1086;&#1095;&#1080;&#1081;%20&#1089;&#1090;&#1086;&#1083;\Detskie_pesni_-_Do_chego_doshel_progress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hronos.km.ru/img/lica/nyuton_isaak.jpg" TargetMode="External"/><Relationship Id="rId7" Type="http://schemas.openxmlformats.org/officeDocument/2006/relationships/image" Target="http://www.encyklopedia.narod.ru/bios/nauka/galiley/galiley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http://crydee.sai.msu.ru/Universe_and_us/4num/images/Archimed.jpg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http://crydee.sai.msu.ru/Universe_and_us/4num/images/Archimed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http://hronos.km.ru/img/lica/nyuton_isaak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tskie_pesni_-_Do_chego_doshel_progr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29563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AG00434_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404813"/>
            <a:ext cx="20891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AG00435_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2138" y="549275"/>
            <a:ext cx="2089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AG00436_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260350"/>
            <a:ext cx="26654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j018925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9700" y="692150"/>
            <a:ext cx="1584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j0189254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625" y="464343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j0288851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59563" y="4868863"/>
            <a:ext cx="2087562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J0076204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76600" y="4941888"/>
            <a:ext cx="22320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-278348">
            <a:off x="754063" y="2041525"/>
            <a:ext cx="7993062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ФИЗИЧЕСКИЙ КАЛЕЙДОСКОП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5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4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«Загони в сарай овец»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овца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39552" y="1628800"/>
            <a:ext cx="1152128" cy="1152128"/>
          </a:xfrm>
        </p:spPr>
      </p:pic>
      <p:pic>
        <p:nvPicPr>
          <p:cNvPr id="9" name="Рисунок 8" descr="овц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1628800"/>
            <a:ext cx="1152128" cy="1152128"/>
          </a:xfrm>
          <a:prstGeom prst="rect">
            <a:avLst/>
          </a:prstGeom>
        </p:spPr>
      </p:pic>
      <p:pic>
        <p:nvPicPr>
          <p:cNvPr id="10" name="Рисунок 9" descr="овц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35696" y="1628800"/>
            <a:ext cx="1152128" cy="1152128"/>
          </a:xfrm>
          <a:prstGeom prst="rect">
            <a:avLst/>
          </a:prstGeom>
        </p:spPr>
      </p:pic>
      <p:pic>
        <p:nvPicPr>
          <p:cNvPr id="11" name="Рисунок 10" descr="овц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1628800"/>
            <a:ext cx="1152128" cy="1152128"/>
          </a:xfrm>
          <a:prstGeom prst="rect">
            <a:avLst/>
          </a:prstGeom>
        </p:spPr>
      </p:pic>
      <p:pic>
        <p:nvPicPr>
          <p:cNvPr id="12" name="Рисунок 11" descr="овц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1628800"/>
            <a:ext cx="1152128" cy="1152128"/>
          </a:xfrm>
          <a:prstGeom prst="rect">
            <a:avLst/>
          </a:prstGeom>
        </p:spPr>
      </p:pic>
      <p:pic>
        <p:nvPicPr>
          <p:cNvPr id="13" name="Рисунок 12" descr="овца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08304" y="1628800"/>
            <a:ext cx="1152128" cy="1152128"/>
          </a:xfrm>
          <a:prstGeom prst="rect">
            <a:avLst/>
          </a:prstGeom>
        </p:spPr>
      </p:pic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79512" y="3284984"/>
            <a:ext cx="1152128" cy="1152128"/>
          </a:xfrm>
          <a:prstGeom prst="rect">
            <a:avLst/>
          </a:prstGeom>
        </p:spPr>
      </p:pic>
      <p:pic>
        <p:nvPicPr>
          <p:cNvPr id="15" name="Рисунок 14" descr="овца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547664" y="3284984"/>
            <a:ext cx="1152128" cy="1152128"/>
          </a:xfrm>
          <a:prstGeom prst="rect">
            <a:avLst/>
          </a:prstGeom>
        </p:spPr>
      </p:pic>
      <p:pic>
        <p:nvPicPr>
          <p:cNvPr id="16" name="Рисунок 15" descr="Копия i (1)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15816" y="3284984"/>
            <a:ext cx="1152128" cy="1152128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355976" y="3284984"/>
            <a:ext cx="1152128" cy="1152128"/>
          </a:xfrm>
          <a:prstGeom prst="rect">
            <a:avLst/>
          </a:prstGeom>
        </p:spPr>
      </p:pic>
      <p:pic>
        <p:nvPicPr>
          <p:cNvPr id="18" name="Рисунок 17" descr="Копия i (1)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724128" y="3284984"/>
            <a:ext cx="1152128" cy="1152128"/>
          </a:xfrm>
          <a:prstGeom prst="rect">
            <a:avLst/>
          </a:prstGeom>
        </p:spPr>
      </p:pic>
      <p:pic>
        <p:nvPicPr>
          <p:cNvPr id="19" name="Рисунок 18" descr="Копия i (1)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092280" y="3284984"/>
            <a:ext cx="1152128" cy="1152128"/>
          </a:xfrm>
          <a:prstGeom prst="rect">
            <a:avLst/>
          </a:prstGeom>
        </p:spPr>
      </p:pic>
      <p:pic>
        <p:nvPicPr>
          <p:cNvPr id="20" name="Рисунок 19" descr="i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51520" y="4725144"/>
            <a:ext cx="1152525" cy="1428750"/>
          </a:xfrm>
          <a:prstGeom prst="rect">
            <a:avLst/>
          </a:prstGeom>
        </p:spPr>
      </p:pic>
      <p:pic>
        <p:nvPicPr>
          <p:cNvPr id="21" name="Рисунок 20" descr="Копия i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691680" y="4725144"/>
            <a:ext cx="1152525" cy="1428750"/>
          </a:xfrm>
          <a:prstGeom prst="rect">
            <a:avLst/>
          </a:prstGeom>
        </p:spPr>
      </p:pic>
      <p:pic>
        <p:nvPicPr>
          <p:cNvPr id="22" name="Рисунок 21" descr="Копия (2) i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059832" y="4725144"/>
            <a:ext cx="1152525" cy="1428750"/>
          </a:xfrm>
          <a:prstGeom prst="rect">
            <a:avLst/>
          </a:prstGeom>
        </p:spPr>
      </p:pic>
      <p:pic>
        <p:nvPicPr>
          <p:cNvPr id="23" name="Рисунок 22" descr="Копия i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499992" y="4653136"/>
            <a:ext cx="1152525" cy="1428750"/>
          </a:xfrm>
          <a:prstGeom prst="rect">
            <a:avLst/>
          </a:prstGeom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5868144" y="4653136"/>
            <a:ext cx="1152525" cy="1428750"/>
          </a:xfrm>
          <a:prstGeom prst="rect">
            <a:avLst/>
          </a:prstGeom>
        </p:spPr>
      </p:pic>
      <p:pic>
        <p:nvPicPr>
          <p:cNvPr id="25" name="Рисунок 24" descr="i (1)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898011" y="3140968"/>
            <a:ext cx="4245989" cy="41044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11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556792"/>
            <a:ext cx="1787724" cy="2517421"/>
          </a:xfrm>
          <a:prstGeom prst="rect">
            <a:avLst/>
          </a:prstGeom>
        </p:spPr>
      </p:pic>
      <p:pic>
        <p:nvPicPr>
          <p:cNvPr id="6" name="Рисунок 5" descr="31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005064"/>
            <a:ext cx="1440160" cy="1715485"/>
          </a:xfrm>
          <a:prstGeom prst="rect">
            <a:avLst/>
          </a:prstGeom>
        </p:spPr>
      </p:pic>
      <p:pic>
        <p:nvPicPr>
          <p:cNvPr id="7" name="Рисунок 6" descr="41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728" y="3645024"/>
            <a:ext cx="2016224" cy="2136237"/>
          </a:xfrm>
          <a:prstGeom prst="rect">
            <a:avLst/>
          </a:prstGeom>
        </p:spPr>
      </p:pic>
      <p:pic>
        <p:nvPicPr>
          <p:cNvPr id="8" name="Рисунок 7" descr="0_6ac9e_734a8b63_X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1340768"/>
            <a:ext cx="2286000" cy="3048000"/>
          </a:xfrm>
          <a:prstGeom prst="rect">
            <a:avLst/>
          </a:prstGeom>
        </p:spPr>
      </p:pic>
      <p:pic>
        <p:nvPicPr>
          <p:cNvPr id="9" name="Рисунок 8" descr="83275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933056"/>
            <a:ext cx="3384376" cy="2592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КОНКУРС № 5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«Точность – вежливость королей»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8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72816"/>
            <a:ext cx="3516982" cy="4689309"/>
          </a:xfrm>
        </p:spPr>
      </p:pic>
      <p:pic>
        <p:nvPicPr>
          <p:cNvPr id="5" name="Рисунок 4" descr="science-dv-330x270-oz-093010-measuring-cylind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1988840"/>
            <a:ext cx="3143250" cy="2571750"/>
          </a:xfrm>
          <a:prstGeom prst="rect">
            <a:avLst/>
          </a:prstGeom>
        </p:spPr>
      </p:pic>
      <p:pic>
        <p:nvPicPr>
          <p:cNvPr id="6" name="Рисунок 5" descr="3263390-thermometer-set-vector-illustratio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1556792"/>
            <a:ext cx="3012095" cy="3384376"/>
          </a:xfrm>
          <a:prstGeom prst="rect">
            <a:avLst/>
          </a:prstGeom>
        </p:spPr>
      </p:pic>
      <p:pic>
        <p:nvPicPr>
          <p:cNvPr id="7" name="Рисунок 6" descr="din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55776" y="5013176"/>
            <a:ext cx="3241543" cy="2431157"/>
          </a:xfrm>
          <a:prstGeom prst="rect">
            <a:avLst/>
          </a:prstGeom>
        </p:spPr>
      </p:pic>
      <p:pic>
        <p:nvPicPr>
          <p:cNvPr id="8" name="Рисунок 7" descr="815_4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7698771">
            <a:off x="5613195" y="3542016"/>
            <a:ext cx="2448272" cy="39488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0008-008-Nazemnye-molnii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84784"/>
            <a:ext cx="2736304" cy="3048000"/>
          </a:xfrm>
          <a:prstGeom prst="rect">
            <a:avLst/>
          </a:prstGeom>
        </p:spPr>
      </p:pic>
      <p:pic>
        <p:nvPicPr>
          <p:cNvPr id="6" name="Рисунок 5" descr="Magnet087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1484784"/>
            <a:ext cx="4229100" cy="2838450"/>
          </a:xfrm>
          <a:prstGeom prst="rect">
            <a:avLst/>
          </a:prstGeom>
        </p:spPr>
      </p:pic>
      <p:pic>
        <p:nvPicPr>
          <p:cNvPr id="7" name="Рисунок 6" descr="shady3050_130688916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7784" y="3429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rain-fall-animation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340769"/>
            <a:ext cx="3443861" cy="2592288"/>
          </a:xfrm>
          <a:prstGeom prst="rect">
            <a:avLst/>
          </a:prstGeom>
        </p:spPr>
      </p:pic>
      <p:pic>
        <p:nvPicPr>
          <p:cNvPr id="6" name="Рисунок 5" descr="0005058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3752106"/>
            <a:ext cx="4340721" cy="3105894"/>
          </a:xfrm>
          <a:prstGeom prst="rect">
            <a:avLst/>
          </a:prstGeom>
        </p:spPr>
      </p:pic>
      <p:pic>
        <p:nvPicPr>
          <p:cNvPr id="7" name="Рисунок 6" descr="den_svyatogo_valentin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60791" y="1124744"/>
            <a:ext cx="3683209" cy="43204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trenie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5" y="1916832"/>
            <a:ext cx="3456384" cy="2592288"/>
          </a:xfrm>
          <a:prstGeom prst="rect">
            <a:avLst/>
          </a:prstGeom>
        </p:spPr>
      </p:pic>
      <p:pic>
        <p:nvPicPr>
          <p:cNvPr id="6" name="Рисунок 5" descr="0034-031-Teper-o-pryzhkakh-v-dlin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1412776"/>
            <a:ext cx="2664296" cy="2148089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05064"/>
            <a:ext cx="3441090" cy="2592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small_shop_items_catalog_image6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700808"/>
            <a:ext cx="2592288" cy="2285054"/>
          </a:xfrm>
          <a:prstGeom prst="rect">
            <a:avLst/>
          </a:prstGeom>
        </p:spPr>
      </p:pic>
      <p:pic>
        <p:nvPicPr>
          <p:cNvPr id="6" name="Рисунок 5" descr="small_shop_items_catalog_image6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924944"/>
            <a:ext cx="2371130" cy="2371130"/>
          </a:xfrm>
          <a:prstGeom prst="rect">
            <a:avLst/>
          </a:prstGeom>
        </p:spPr>
      </p:pic>
      <p:pic>
        <p:nvPicPr>
          <p:cNvPr id="7" name="Рисунок 6" descr="small_shop_items_catalog_image6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3717032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5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«Мой </a:t>
            </a:r>
            <a:r>
              <a:rPr lang="ru-RU" dirty="0" err="1" smtClean="0">
                <a:solidFill>
                  <a:srgbClr val="7030A0"/>
                </a:solidFill>
              </a:rPr>
              <a:t>минипроект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давление                                  Закон Архимеда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Сообщающиеся</a:t>
            </a:r>
          </a:p>
          <a:p>
            <a:pPr>
              <a:buNone/>
            </a:pPr>
            <a:r>
              <a:rPr lang="ru-RU" dirty="0" smtClean="0"/>
              <a:t>                            сосуды</a:t>
            </a:r>
            <a:endParaRPr lang="ru-RU" dirty="0"/>
          </a:p>
        </p:txBody>
      </p:sp>
      <p:pic>
        <p:nvPicPr>
          <p:cNvPr id="7" name="Рисунок 6" descr="Untitled-Scanned-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276872"/>
            <a:ext cx="2016224" cy="1975683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2204864"/>
            <a:ext cx="2736304" cy="2152559"/>
          </a:xfrm>
          <a:prstGeom prst="rect">
            <a:avLst/>
          </a:prstGeom>
        </p:spPr>
      </p:pic>
      <p:pic>
        <p:nvPicPr>
          <p:cNvPr id="9" name="Рисунок 8" descr="0010-003-Soobschajuschiesja-sosud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4005064"/>
            <a:ext cx="2370282" cy="25610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Содержимое 3" descr="0_6ac9e_734a8b63_X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4077072"/>
            <a:ext cx="2232248" cy="2306656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412776"/>
            <a:ext cx="1728192" cy="1728192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7784" y="1628800"/>
            <a:ext cx="2304256" cy="2079591"/>
          </a:xfrm>
          <a:prstGeom prst="rect">
            <a:avLst/>
          </a:prstGeo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1268760"/>
            <a:ext cx="2176361" cy="1944216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789040"/>
            <a:ext cx="1944216" cy="2160240"/>
          </a:xfrm>
          <a:prstGeom prst="rect">
            <a:avLst/>
          </a:prstGeom>
        </p:spPr>
      </p:pic>
      <p:pic>
        <p:nvPicPr>
          <p:cNvPr id="10" name="Рисунок 9" descr="i (10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0151" y="3645024"/>
            <a:ext cx="2603861" cy="19442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4" descr="http://hronos.km.ru/img/lica/nyuton_isaak.jpg"/>
          <p:cNvPicPr>
            <a:picLocks noChangeAspect="1" noChangeArrowheads="1"/>
          </p:cNvPicPr>
          <p:nvPr/>
        </p:nvPicPr>
        <p:blipFill>
          <a:blip r:embed="rId2" r:link="rId3" cstate="screen">
            <a:lum bright="6000" contrast="36000"/>
          </a:blip>
          <a:srcRect/>
          <a:stretch>
            <a:fillRect/>
          </a:stretch>
        </p:blipFill>
        <p:spPr bwMode="auto">
          <a:xfrm>
            <a:off x="755650" y="1628775"/>
            <a:ext cx="2592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crydee.sai.msu.ru/Universe_and_us/4num/images/Archimed.jpg"/>
          <p:cNvPicPr>
            <a:picLocks/>
          </p:cNvPicPr>
          <p:nvPr/>
        </p:nvPicPr>
        <p:blipFill>
          <a:blip r:embed="rId4" r:link="rId5" cstate="screen">
            <a:lum bright="24000" contrast="12000"/>
          </a:blip>
          <a:srcRect/>
          <a:stretch>
            <a:fillRect/>
          </a:stretch>
        </p:blipFill>
        <p:spPr>
          <a:xfrm>
            <a:off x="3563888" y="2996952"/>
            <a:ext cx="2448271" cy="3168351"/>
          </a:xfrm>
          <a:prstGeom prst="rect">
            <a:avLst/>
          </a:prstGeom>
        </p:spPr>
      </p:pic>
      <p:pic>
        <p:nvPicPr>
          <p:cNvPr id="6" name="Рисунок 5" descr="http://www.encyklopedia.narod.ru/bios/nauka/galiley/galiley.jpg"/>
          <p:cNvPicPr/>
          <p:nvPr/>
        </p:nvPicPr>
        <p:blipFill>
          <a:blip r:embed="rId6" r:link="rId7" cstate="screen"/>
          <a:srcRect l="5194" r="6494"/>
          <a:stretch>
            <a:fillRect/>
          </a:stretch>
        </p:blipFill>
        <p:spPr bwMode="auto">
          <a:xfrm>
            <a:off x="6228184" y="1628800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05263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400" dirty="0" smtClean="0"/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Физика! Какая емкость слова!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Физика! Для нас не просто звук.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Физика – основа и опора</a:t>
            </a:r>
          </a:p>
          <a:p>
            <a:pPr algn="ctr">
              <a:buFont typeface="Arial" charset="0"/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Всех без исключения наук!</a:t>
            </a:r>
          </a:p>
        </p:txBody>
      </p:sp>
      <p:pic>
        <p:nvPicPr>
          <p:cNvPr id="7" name="Picture 6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125" y="0"/>
            <a:ext cx="21717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Исследование зависимости силы Архимеда от плотности твердого тела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Аналитический способ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i="1" dirty="0" smtClean="0"/>
          </a:p>
          <a:p>
            <a:r>
              <a:rPr lang="en-US" i="1" dirty="0" smtClean="0"/>
              <a:t>d</a:t>
            </a:r>
            <a:r>
              <a:rPr lang="ru-RU" dirty="0" smtClean="0"/>
              <a:t> = 2,5 см = 0,025 м   </a:t>
            </a:r>
            <a:r>
              <a:rPr lang="en-US" dirty="0" smtClean="0"/>
              <a:t>                                        </a:t>
            </a:r>
            <a:r>
              <a:rPr lang="ru-RU" dirty="0" smtClean="0"/>
              <a:t>м</a:t>
            </a:r>
            <a:r>
              <a:rPr lang="ru-RU" baseline="30000" dirty="0" smtClean="0"/>
              <a:t>2</a:t>
            </a:r>
            <a:endParaRPr lang="en-US" baseline="30000" dirty="0" smtClean="0"/>
          </a:p>
          <a:p>
            <a:r>
              <a:rPr lang="en-US" i="1" dirty="0" smtClean="0"/>
              <a:t>h</a:t>
            </a:r>
            <a:r>
              <a:rPr lang="ru-RU" dirty="0" smtClean="0"/>
              <a:t> = 4 см = 0,04 м </a:t>
            </a:r>
            <a:r>
              <a:rPr lang="en-US" dirty="0" smtClean="0"/>
              <a:t>                                              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204864"/>
            <a:ext cx="2160240" cy="391348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1115616" y="2708920"/>
          <a:ext cx="1364364" cy="432048"/>
        </p:xfrm>
        <a:graphic>
          <a:graphicData uri="http://schemas.openxmlformats.org/presentationml/2006/ole">
            <p:oleObj spid="_x0000_s27658" name="Формула" r:id="rId4" imgW="571004" imgH="177646" progId="Equation.3">
              <p:embed/>
            </p:oleObj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2699792" y="2708919"/>
          <a:ext cx="2448272" cy="566697"/>
        </p:xfrm>
        <a:graphic>
          <a:graphicData uri="http://schemas.openxmlformats.org/presentationml/2006/ole">
            <p:oleObj spid="_x0000_s27660" name="Формула" r:id="rId5" imgW="1168400" imgH="419100" progId="Equation.3">
              <p:embed/>
            </p:oleObj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12976"/>
            <a:ext cx="3456384" cy="720080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933056"/>
            <a:ext cx="3992124" cy="432048"/>
          </a:xfrm>
          <a:prstGeom prst="rect">
            <a:avLst/>
          </a:prstGeom>
          <a:noFill/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1763688" y="4581128"/>
          <a:ext cx="5948487" cy="720080"/>
        </p:xfrm>
        <a:graphic>
          <a:graphicData uri="http://schemas.openxmlformats.org/presentationml/2006/ole">
            <p:oleObj spid="_x0000_s27661" name="Формула" r:id="rId8" imgW="1815312" imgH="215806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Экспериментальный способ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Untitled-Scanned-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4293096"/>
            <a:ext cx="3645408" cy="2377440"/>
          </a:xfrm>
        </p:spPr>
      </p:pic>
      <p:pic>
        <p:nvPicPr>
          <p:cNvPr id="6" name="Рисунок 5" descr="Untitled-Scanned-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24744"/>
            <a:ext cx="9144000" cy="32403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Исследование зависимости давления от площади поверхности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Untitled-Scanned-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91680" y="1628800"/>
            <a:ext cx="5486176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-Scanned-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8229600" cy="2348664"/>
          </a:xfrm>
        </p:spPr>
      </p:pic>
      <p:pic>
        <p:nvPicPr>
          <p:cNvPr id="5" name="Рисунок 4" descr="Untitled-Scanned-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2852936"/>
            <a:ext cx="4896544" cy="35385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754063" y="2041525"/>
            <a:ext cx="7993062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Великие ученые</a:t>
            </a:r>
          </a:p>
        </p:txBody>
      </p:sp>
      <p:pic>
        <p:nvPicPr>
          <p:cNvPr id="4099" name="Содержимое 3" descr="http://crydee.sai.msu.ru/Universe_and_us/4num/images/Archimed.jpg"/>
          <p:cNvPicPr>
            <a:picLocks noGrp="1"/>
          </p:cNvPicPr>
          <p:nvPr>
            <p:ph idx="1"/>
          </p:nvPr>
        </p:nvPicPr>
        <p:blipFill>
          <a:blip r:embed="rId2" r:link="rId3" cstate="screen">
            <a:lum bright="24000" contrast="12000"/>
          </a:blip>
          <a:srcRect/>
          <a:stretch>
            <a:fillRect/>
          </a:stretch>
        </p:blipFill>
        <p:spPr>
          <a:xfrm>
            <a:off x="3995936" y="2132856"/>
            <a:ext cx="2665413" cy="3455987"/>
          </a:xfrm>
        </p:spPr>
      </p:pic>
      <p:pic>
        <p:nvPicPr>
          <p:cNvPr id="4100" name="Рисунок 4" descr="http://hronos.km.ru/img/lica/nyuton_isaak.jpg"/>
          <p:cNvPicPr>
            <a:picLocks noChangeAspect="1" noChangeArrowheads="1"/>
          </p:cNvPicPr>
          <p:nvPr/>
        </p:nvPicPr>
        <p:blipFill>
          <a:blip r:embed="rId4" r:link="rId5" cstate="screen">
            <a:lum bright="6000" contrast="36000"/>
          </a:blip>
          <a:srcRect/>
          <a:stretch>
            <a:fillRect/>
          </a:stretch>
        </p:blipFill>
        <p:spPr bwMode="auto">
          <a:xfrm>
            <a:off x="179512" y="476672"/>
            <a:ext cx="22975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83727" y="476672"/>
            <a:ext cx="2460273" cy="2952328"/>
          </a:xfrm>
          <a:prstGeom prst="rect">
            <a:avLst/>
          </a:prstGeom>
        </p:spPr>
      </p:pic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3429000"/>
            <a:ext cx="1800200" cy="2872660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411760" y="1196752"/>
            <a:ext cx="1872208" cy="2211269"/>
          </a:xfrm>
          <a:prstGeom prst="rect">
            <a:avLst/>
          </a:prstGeom>
        </p:spPr>
      </p:pic>
      <p:pic>
        <p:nvPicPr>
          <p:cNvPr id="8" name="Рисунок 7" descr="i (17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88224" y="3212976"/>
            <a:ext cx="2251898" cy="3257600"/>
          </a:xfrm>
          <a:prstGeom prst="rect">
            <a:avLst/>
          </a:prstGeom>
        </p:spPr>
      </p:pic>
      <p:pic>
        <p:nvPicPr>
          <p:cNvPr id="9" name="Рисунок 8" descr="watt_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123728" y="4365104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 descr="http://dic.academic.ru/pictures/wiki/files/67/CorporationParkGoo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412776"/>
            <a:ext cx="46370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1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«Представь себя»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22c664cf5f40cbf32f84b02fbe490fa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611560" y="2204864"/>
            <a:ext cx="3096344" cy="2808312"/>
          </a:xfrm>
        </p:spPr>
      </p:pic>
      <p:pic>
        <p:nvPicPr>
          <p:cNvPr id="5" name="Рисунок 4" descr="0008-008-Nazemnye-molnii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1844824"/>
            <a:ext cx="2286000" cy="3048000"/>
          </a:xfrm>
          <a:prstGeom prst="rect">
            <a:avLst/>
          </a:prstGeo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5923456" y="2293570"/>
            <a:ext cx="3096344" cy="21988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2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«Найди правильную дорогу»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8000" b="1" i="1" dirty="0" smtClean="0">
                <a:solidFill>
                  <a:srgbClr val="7030A0"/>
                </a:solidFill>
              </a:rPr>
              <a:t>m</a:t>
            </a:r>
            <a:r>
              <a:rPr lang="en-US" sz="8000" i="1" dirty="0" smtClean="0"/>
              <a:t> </a:t>
            </a:r>
            <a:r>
              <a:rPr lang="ru-RU" sz="8000" i="1" dirty="0" smtClean="0"/>
              <a:t>  </a:t>
            </a:r>
            <a:r>
              <a:rPr lang="ru-RU" sz="2800" i="1" dirty="0" smtClean="0"/>
              <a:t>сила</a:t>
            </a:r>
            <a:r>
              <a:rPr lang="ru-RU" sz="8000" i="1" dirty="0" smtClean="0"/>
              <a:t>      </a:t>
            </a:r>
            <a:r>
              <a:rPr lang="en-US" sz="8000" b="1" i="1" dirty="0" smtClean="0">
                <a:solidFill>
                  <a:srgbClr val="7030A0"/>
                </a:solidFill>
              </a:rPr>
              <a:t>N</a:t>
            </a:r>
            <a:r>
              <a:rPr lang="ru-RU" sz="8000" b="1" i="1" dirty="0" smtClean="0"/>
              <a:t> </a:t>
            </a:r>
            <a:r>
              <a:rPr lang="ru-RU" sz="8000" i="1" dirty="0" smtClean="0"/>
              <a:t>  </a:t>
            </a:r>
            <a:r>
              <a:rPr lang="ru-RU" sz="2800" i="1" dirty="0" smtClean="0"/>
              <a:t>масса</a:t>
            </a:r>
            <a:r>
              <a:rPr lang="ru-RU" sz="8000" i="1" dirty="0" smtClean="0"/>
              <a:t>     </a:t>
            </a:r>
            <a:r>
              <a:rPr lang="en-US" sz="7200" b="1" i="1" dirty="0" smtClean="0">
                <a:solidFill>
                  <a:srgbClr val="7030A0"/>
                </a:solidFill>
              </a:rPr>
              <a:t>V</a:t>
            </a:r>
            <a:endParaRPr lang="ru-RU" sz="7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7200" b="1" i="1" dirty="0" smtClean="0"/>
              <a:t> </a:t>
            </a:r>
            <a:r>
              <a:rPr lang="ru-RU" sz="2800" dirty="0" smtClean="0"/>
              <a:t>работа</a:t>
            </a:r>
            <a:r>
              <a:rPr lang="ru-RU" sz="7200" b="1" i="1" dirty="0" smtClean="0"/>
              <a:t>  </a:t>
            </a:r>
            <a:r>
              <a:rPr lang="en-US" sz="7200" b="1" i="1" dirty="0" smtClean="0">
                <a:solidFill>
                  <a:srgbClr val="7030A0"/>
                </a:solidFill>
              </a:rPr>
              <a:t>t</a:t>
            </a:r>
            <a:r>
              <a:rPr lang="en-US" sz="7200" b="1" i="1" dirty="0" smtClean="0"/>
              <a:t> </a:t>
            </a:r>
            <a:r>
              <a:rPr lang="ru-RU" sz="2800" dirty="0" smtClean="0"/>
              <a:t>плотность</a:t>
            </a:r>
            <a:r>
              <a:rPr lang="ru-RU" sz="7200" dirty="0" smtClean="0"/>
              <a:t> </a:t>
            </a:r>
            <a:r>
              <a:rPr lang="ru-RU" sz="7200" b="1" i="1" dirty="0" smtClean="0"/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A</a:t>
            </a:r>
            <a:r>
              <a:rPr lang="ru-RU" sz="7200" b="1" i="1" dirty="0" smtClean="0"/>
              <a:t>  </a:t>
            </a:r>
            <a:r>
              <a:rPr lang="ru-RU" sz="2800" dirty="0" smtClean="0"/>
              <a:t>скорость</a:t>
            </a:r>
            <a:r>
              <a:rPr lang="ru-RU" sz="7200" dirty="0" smtClean="0"/>
              <a:t> </a:t>
            </a:r>
            <a:r>
              <a:rPr lang="ru-RU" sz="7200" b="1" i="1" dirty="0" smtClean="0"/>
              <a:t> </a:t>
            </a:r>
            <a:r>
              <a:rPr lang="ru-RU" sz="7200" b="1" dirty="0" smtClean="0">
                <a:solidFill>
                  <a:srgbClr val="7030A0"/>
                </a:solidFill>
              </a:rPr>
              <a:t>𝜌</a:t>
            </a:r>
            <a:r>
              <a:rPr lang="ru-RU" sz="7200" b="1" i="1" dirty="0" smtClean="0"/>
              <a:t>  </a:t>
            </a:r>
            <a:endParaRPr lang="en-US" sz="7200" b="1" i="1" dirty="0" smtClean="0"/>
          </a:p>
          <a:p>
            <a:pPr>
              <a:buNone/>
            </a:pPr>
            <a:r>
              <a:rPr lang="en-US" sz="7200" dirty="0" smtClean="0">
                <a:solidFill>
                  <a:srgbClr val="7030A0"/>
                </a:solidFill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ru-RU" sz="7200" dirty="0" smtClean="0">
                <a:solidFill>
                  <a:srgbClr val="7030A0"/>
                </a:solidFill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/>
              <a:t>давление</a:t>
            </a:r>
            <a:r>
              <a:rPr lang="ru-RU" sz="9600" dirty="0" smtClean="0">
                <a:latin typeface="Harlow Solid Italic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F</a:t>
            </a:r>
            <a:r>
              <a:rPr lang="ru-RU" sz="7200" b="1" i="1" dirty="0" smtClean="0"/>
              <a:t> </a:t>
            </a:r>
            <a:r>
              <a:rPr lang="ru-RU" sz="2800" dirty="0" smtClean="0"/>
              <a:t>объем</a:t>
            </a:r>
            <a:r>
              <a:rPr lang="ru-RU" sz="7200" dirty="0" smtClean="0"/>
              <a:t> </a:t>
            </a:r>
            <a:r>
              <a:rPr lang="en-US" sz="7200" b="1" i="1" dirty="0" smtClean="0">
                <a:solidFill>
                  <a:srgbClr val="7030A0"/>
                </a:solidFill>
              </a:rPr>
              <a:t>p</a:t>
            </a:r>
            <a:r>
              <a:rPr lang="ru-RU" sz="7200" b="1" i="1" dirty="0" smtClean="0"/>
              <a:t>  </a:t>
            </a:r>
            <a:r>
              <a:rPr lang="ru-RU" sz="2800" dirty="0" smtClean="0"/>
              <a:t>мощность</a:t>
            </a:r>
            <a:r>
              <a:rPr lang="ru-RU" sz="7200" b="1" i="1" dirty="0" smtClean="0"/>
              <a:t>  </a:t>
            </a:r>
            <a:endParaRPr lang="ru-RU" sz="7200" b="1" dirty="0" smtClean="0"/>
          </a:p>
          <a:p>
            <a:pPr>
              <a:buNone/>
            </a:pPr>
            <a:endParaRPr lang="ru-RU" sz="7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38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2" name="Picture 4" descr="Картинка 1 из 852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00808"/>
            <a:ext cx="2808312" cy="2808312"/>
          </a:xfrm>
          <a:prstGeom prst="rect">
            <a:avLst/>
          </a:prstGeom>
          <a:noFill/>
        </p:spPr>
      </p:pic>
      <p:pic>
        <p:nvPicPr>
          <p:cNvPr id="7174" name="Picture 6" descr="Картинка 9 из 1061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3501008"/>
            <a:ext cx="2736304" cy="2931754"/>
          </a:xfrm>
          <a:prstGeom prst="rect">
            <a:avLst/>
          </a:prstGeom>
          <a:noFill/>
        </p:spPr>
      </p:pic>
      <p:pic>
        <p:nvPicPr>
          <p:cNvPr id="7176" name="Picture 8" descr="Картинка 58 из 1586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124744"/>
            <a:ext cx="2592288" cy="2625102"/>
          </a:xfrm>
          <a:prstGeom prst="rect">
            <a:avLst/>
          </a:prstGeom>
          <a:noFill/>
        </p:spPr>
      </p:pic>
      <p:pic>
        <p:nvPicPr>
          <p:cNvPr id="7178" name="Picture 10" descr="Картинка 8 из 486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2780928"/>
            <a:ext cx="3076575" cy="36957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№ 3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«Найди правильную формулу»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72816"/>
            <a:ext cx="1224136" cy="1008112"/>
          </a:xfrm>
          <a:prstGeom prst="rect">
            <a:avLst/>
          </a:prstGeom>
          <a:noFill/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7" y="1988840"/>
            <a:ext cx="1058205" cy="936104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2780928"/>
            <a:ext cx="2232248" cy="648909"/>
          </a:xfrm>
          <a:prstGeom prst="rect">
            <a:avLst/>
          </a:prstGeom>
          <a:noFill/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52508">
            <a:off x="2468971" y="3668194"/>
            <a:ext cx="2299760" cy="809775"/>
          </a:xfrm>
          <a:prstGeom prst="rect">
            <a:avLst/>
          </a:prstGeom>
          <a:noFill/>
        </p:spPr>
      </p:pic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1520809" cy="576064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348880"/>
            <a:ext cx="1080120" cy="795878"/>
          </a:xfrm>
          <a:prstGeom prst="rect">
            <a:avLst/>
          </a:prstGeom>
          <a:noFill/>
        </p:spPr>
      </p:pic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53136"/>
            <a:ext cx="1278542" cy="1224136"/>
          </a:xfrm>
          <a:prstGeom prst="rect">
            <a:avLst/>
          </a:prstGeom>
          <a:noFill/>
        </p:spPr>
      </p:pic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717032"/>
            <a:ext cx="925817" cy="864096"/>
          </a:xfrm>
          <a:prstGeom prst="rect">
            <a:avLst/>
          </a:prstGeom>
          <a:noFill/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797152"/>
            <a:ext cx="2088232" cy="555381"/>
          </a:xfrm>
          <a:prstGeom prst="rect">
            <a:avLst/>
          </a:prstGeom>
          <a:noFill/>
        </p:spPr>
      </p:pic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9" name="Picture 19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80161">
            <a:off x="6228184" y="2996952"/>
            <a:ext cx="2091112" cy="792088"/>
          </a:xfrm>
          <a:prstGeom prst="rect">
            <a:avLst/>
          </a:prstGeom>
          <a:noFill/>
        </p:spPr>
      </p:pic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733256"/>
            <a:ext cx="1008112" cy="940904"/>
          </a:xfrm>
          <a:prstGeom prst="rect">
            <a:avLst/>
          </a:prstGeom>
          <a:noFill/>
        </p:spPr>
      </p:pic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3" name="Picture 23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725144"/>
            <a:ext cx="1008112" cy="945105"/>
          </a:xfrm>
          <a:prstGeom prst="rect">
            <a:avLst/>
          </a:prstGeom>
          <a:noFill/>
        </p:spPr>
      </p:pic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5" name="Picture 25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1" y="5661248"/>
            <a:ext cx="1901011" cy="720080"/>
          </a:xfrm>
          <a:prstGeom prst="rect">
            <a:avLst/>
          </a:prstGeom>
          <a:noFill/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7" name="Picture 27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556792"/>
            <a:ext cx="1330708" cy="432048"/>
          </a:xfrm>
          <a:prstGeom prst="rect">
            <a:avLst/>
          </a:prstGeom>
          <a:noFill/>
        </p:spPr>
      </p:pic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9" name="Picture 29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09955">
            <a:off x="694733" y="3873718"/>
            <a:ext cx="1797320" cy="576064"/>
          </a:xfrm>
          <a:prstGeom prst="rect">
            <a:avLst/>
          </a:prstGeom>
          <a:noFill/>
        </p:spPr>
      </p:pic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11" name="Picture 31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467">
            <a:off x="6466939" y="4451943"/>
            <a:ext cx="2045027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-278348">
            <a:off x="2168525" y="198438"/>
            <a:ext cx="4949825" cy="842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338"/>
                <a:gd name="adj2" fmla="val 273"/>
              </a:avLst>
            </a:prstTxWarp>
          </a:bodyPr>
          <a:lstStyle/>
          <a:p>
            <a:pPr algn="ctr"/>
            <a:r>
              <a:rPr lang="ru-RU" sz="4800" b="1" i="1" kern="10" spc="96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отгадалки</a:t>
            </a:r>
            <a:endParaRPr lang="ru-RU" sz="4800" b="1" i="1" kern="10" spc="96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197" name="Picture 5" descr="Картинка 150 из 29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466067" y="1774295"/>
            <a:ext cx="3027291" cy="2016224"/>
          </a:xfrm>
          <a:prstGeom prst="rect">
            <a:avLst/>
          </a:prstGeom>
          <a:noFill/>
        </p:spPr>
      </p:pic>
      <p:pic>
        <p:nvPicPr>
          <p:cNvPr id="8199" name="Picture 7" descr="Картинка 48 из 29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2268252" cy="3024336"/>
          </a:xfrm>
          <a:prstGeom prst="rect">
            <a:avLst/>
          </a:prstGeom>
          <a:noFill/>
        </p:spPr>
      </p:pic>
      <p:pic>
        <p:nvPicPr>
          <p:cNvPr id="8201" name="Picture 9" descr="Картинка 54 из 29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630636" y="4002212"/>
            <a:ext cx="2857500" cy="2143125"/>
          </a:xfrm>
          <a:prstGeom prst="rect">
            <a:avLst/>
          </a:prstGeom>
          <a:noFill/>
        </p:spPr>
      </p:pic>
      <p:pic>
        <p:nvPicPr>
          <p:cNvPr id="8203" name="Picture 11" descr="http://b1.ac-images.myspacecdn.com/02125/15/87/2125157851_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1268760"/>
            <a:ext cx="1619250" cy="2152650"/>
          </a:xfrm>
          <a:prstGeom prst="rect">
            <a:avLst/>
          </a:prstGeom>
          <a:noFill/>
        </p:spPr>
      </p:pic>
      <p:pic>
        <p:nvPicPr>
          <p:cNvPr id="8205" name="Picture 13" descr="Картинка 3 из 27998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3573016"/>
            <a:ext cx="3552395" cy="2664296"/>
          </a:xfrm>
          <a:prstGeom prst="rect">
            <a:avLst/>
          </a:prstGeom>
          <a:noFill/>
        </p:spPr>
      </p:pic>
      <p:pic>
        <p:nvPicPr>
          <p:cNvPr id="8207" name="Picture 15" descr="http://www.ljplus.ru/img4/r/e/recni4ka/yun_30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1268760"/>
            <a:ext cx="285833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121</Words>
  <Application>Microsoft Office PowerPoint</Application>
  <PresentationFormat>Экран (4:3)</PresentationFormat>
  <Paragraphs>39</Paragraphs>
  <Slides>24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Слайд 1</vt:lpstr>
      <vt:lpstr>Слайд 2</vt:lpstr>
      <vt:lpstr>Великие ученые</vt:lpstr>
      <vt:lpstr>Слайд 4</vt:lpstr>
      <vt:lpstr>КОНКУРС № 1 «Представь себя»</vt:lpstr>
      <vt:lpstr>КОНКУРС № 2 «Найди правильную дорогу»</vt:lpstr>
      <vt:lpstr>Слайд 7</vt:lpstr>
      <vt:lpstr>КОНКУРС № 3 «Найди правильную формулу»</vt:lpstr>
      <vt:lpstr>Слайд 9</vt:lpstr>
      <vt:lpstr>КОНКУРС № 4 «Загони в сарай овец»</vt:lpstr>
      <vt:lpstr>Слайд 11</vt:lpstr>
      <vt:lpstr>КОНКУРС № 5 «Точность – вежливость королей»</vt:lpstr>
      <vt:lpstr>Слайд 13</vt:lpstr>
      <vt:lpstr>Слайд 14</vt:lpstr>
      <vt:lpstr>Слайд 15</vt:lpstr>
      <vt:lpstr>Слайд 16</vt:lpstr>
      <vt:lpstr>КОНКУРС № 5 «Мой минипроект»</vt:lpstr>
      <vt:lpstr>Слайд 18</vt:lpstr>
      <vt:lpstr>Слайд 19</vt:lpstr>
      <vt:lpstr>Исследование зависимости силы Архимеда от плотности твердого тела</vt:lpstr>
      <vt:lpstr>Экспериментальный способ</vt:lpstr>
      <vt:lpstr>Исследование зависимости давления от площади поверхности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Your User Name</cp:lastModifiedBy>
  <cp:revision>69</cp:revision>
  <dcterms:modified xsi:type="dcterms:W3CDTF">2012-09-23T09:20:52Z</dcterms:modified>
</cp:coreProperties>
</file>