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8" r:id="rId11"/>
    <p:sldId id="270" r:id="rId12"/>
    <p:sldId id="272" r:id="rId13"/>
    <p:sldId id="274" r:id="rId14"/>
    <p:sldId id="327" r:id="rId15"/>
    <p:sldId id="326" r:id="rId16"/>
    <p:sldId id="325" r:id="rId17"/>
    <p:sldId id="324" r:id="rId18"/>
    <p:sldId id="276" r:id="rId19"/>
    <p:sldId id="278" r:id="rId20"/>
    <p:sldId id="280" r:id="rId21"/>
    <p:sldId id="282" r:id="rId22"/>
    <p:sldId id="284" r:id="rId23"/>
    <p:sldId id="286" r:id="rId24"/>
    <p:sldId id="288" r:id="rId25"/>
    <p:sldId id="290" r:id="rId26"/>
    <p:sldId id="292" r:id="rId27"/>
    <p:sldId id="294" r:id="rId28"/>
    <p:sldId id="296" r:id="rId29"/>
    <p:sldId id="298" r:id="rId30"/>
    <p:sldId id="300" r:id="rId31"/>
    <p:sldId id="302" r:id="rId32"/>
    <p:sldId id="304" r:id="rId33"/>
    <p:sldId id="306" r:id="rId34"/>
    <p:sldId id="308" r:id="rId35"/>
    <p:sldId id="310" r:id="rId36"/>
    <p:sldId id="312" r:id="rId37"/>
    <p:sldId id="314" r:id="rId38"/>
    <p:sldId id="316" r:id="rId39"/>
    <p:sldId id="318" r:id="rId40"/>
    <p:sldId id="320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48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1889-89D2-4E51-A52C-F313589A0087}" type="datetimeFigureOut">
              <a:rPr lang="ru-RU" smtClean="0"/>
              <a:pPr/>
              <a:t>24.01.2014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6507-E5C9-4A4E-AD7B-F39CDAE0AB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1889-89D2-4E51-A52C-F313589A0087}" type="datetimeFigureOut">
              <a:rPr lang="ru-RU" smtClean="0"/>
              <a:pPr/>
              <a:t>24.01.2014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6507-E5C9-4A4E-AD7B-F39CDAE0AB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1889-89D2-4E51-A52C-F313589A0087}" type="datetimeFigureOut">
              <a:rPr lang="ru-RU" smtClean="0"/>
              <a:pPr/>
              <a:t>24.01.2014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6507-E5C9-4A4E-AD7B-F39CDAE0AB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1889-89D2-4E51-A52C-F313589A0087}" type="datetimeFigureOut">
              <a:rPr lang="ru-RU" smtClean="0"/>
              <a:pPr/>
              <a:t>24.01.2014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6507-E5C9-4A4E-AD7B-F39CDAE0AB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1889-89D2-4E51-A52C-F313589A0087}" type="datetimeFigureOut">
              <a:rPr lang="ru-RU" smtClean="0"/>
              <a:pPr/>
              <a:t>24.01.2014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6507-E5C9-4A4E-AD7B-F39CDAE0AB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1889-89D2-4E51-A52C-F313589A0087}" type="datetimeFigureOut">
              <a:rPr lang="ru-RU" smtClean="0"/>
              <a:pPr/>
              <a:t>24.01.2014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6507-E5C9-4A4E-AD7B-F39CDAE0AB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1889-89D2-4E51-A52C-F313589A0087}" type="datetimeFigureOut">
              <a:rPr lang="ru-RU" smtClean="0"/>
              <a:pPr/>
              <a:t>24.01.2014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6507-E5C9-4A4E-AD7B-F39CDAE0AB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1889-89D2-4E51-A52C-F313589A0087}" type="datetimeFigureOut">
              <a:rPr lang="ru-RU" smtClean="0"/>
              <a:pPr/>
              <a:t>24.01.2014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6507-E5C9-4A4E-AD7B-F39CDAE0AB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1889-89D2-4E51-A52C-F313589A0087}" type="datetimeFigureOut">
              <a:rPr lang="ru-RU" smtClean="0"/>
              <a:pPr/>
              <a:t>24.01.2014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6507-E5C9-4A4E-AD7B-F39CDAE0AB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1889-89D2-4E51-A52C-F313589A0087}" type="datetimeFigureOut">
              <a:rPr lang="ru-RU" smtClean="0"/>
              <a:pPr/>
              <a:t>24.01.2014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6507-E5C9-4A4E-AD7B-F39CDAE0AB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1889-89D2-4E51-A52C-F313589A0087}" type="datetimeFigureOut">
              <a:rPr lang="ru-RU" smtClean="0"/>
              <a:pPr/>
              <a:t>24.01.2014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6507-E5C9-4A4E-AD7B-F39CDAE0AB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E1889-89D2-4E51-A52C-F313589A0087}" type="datetimeFigureOut">
              <a:rPr lang="ru-RU" smtClean="0"/>
              <a:pPr/>
              <a:t>24.01.2014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B6507-E5C9-4A4E-AD7B-F39CDAE0AB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41434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Авторский  семинар Варламова П.П., учителя географии и экологии высшей квалификационной категории МБОУ «</a:t>
            </a:r>
            <a:r>
              <a:rPr lang="ru-RU" sz="2800" dirty="0" err="1" smtClean="0">
                <a:solidFill>
                  <a:srgbClr val="FF0000"/>
                </a:solidFill>
              </a:rPr>
              <a:t>Кептинская</a:t>
            </a:r>
            <a:r>
              <a:rPr lang="ru-RU" sz="2800" dirty="0" smtClean="0">
                <a:solidFill>
                  <a:srgbClr val="FF0000"/>
                </a:solidFill>
              </a:rPr>
              <a:t> СОШ»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по теме: «Краеведение, экологическое образование и воспитание в условиях сельской школы»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714884"/>
            <a:ext cx="6400800" cy="1500198"/>
          </a:xfrm>
        </p:spPr>
        <p:txBody>
          <a:bodyPr>
            <a:normAutofit/>
          </a:bodyPr>
          <a:lstStyle/>
          <a:p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25 октября 2013 г. с. </a:t>
            </a:r>
            <a:r>
              <a:rPr lang="ru-RU" sz="1800" dirty="0" err="1" smtClean="0">
                <a:solidFill>
                  <a:schemeClr val="tx1"/>
                </a:solidFill>
              </a:rPr>
              <a:t>Кептин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E6C5B-251C-477E-A3CA-FDC3FF3350EB}" type="slidenum">
              <a:rPr lang="ru-RU"/>
              <a:pPr>
                <a:defRPr/>
              </a:pPr>
              <a:t>10</a:t>
            </a:fld>
            <a:endParaRPr lang="ru-RU"/>
          </a:p>
        </p:txBody>
      </p:sp>
      <p:pic>
        <p:nvPicPr>
          <p:cNvPr id="9219" name="Рисунок 1" descr="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874"/>
            <a:ext cx="8715436" cy="592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" y="285728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У проруби во время урока экологии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214414" y="5000636"/>
            <a:ext cx="7056437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 Занятие географии и экологии. 9кл. Тема: Снегомерная съемка и их</a:t>
            </a:r>
          </a:p>
          <a:p>
            <a:r>
              <a:rPr lang="ru-RU" sz="1400" dirty="0"/>
              <a:t>обработка. Лимнологическое исследование озеро </a:t>
            </a:r>
            <a:r>
              <a:rPr lang="ru-RU" sz="1400" dirty="0" err="1"/>
              <a:t>Кептин</a:t>
            </a:r>
            <a:r>
              <a:rPr lang="ru-RU" sz="1400" dirty="0"/>
              <a:t>.</a:t>
            </a:r>
          </a:p>
          <a:p>
            <a:r>
              <a:rPr lang="ru-RU" sz="1400" dirty="0"/>
              <a:t>Учебные элементы №5: измерение глубины воды у проруби;</a:t>
            </a:r>
          </a:p>
          <a:p>
            <a:r>
              <a:rPr lang="ru-RU" sz="1400" dirty="0"/>
              <a:t>№6: измерение температуры воды (дно, поверхность) бутылочным батометром,</a:t>
            </a:r>
          </a:p>
          <a:p>
            <a:r>
              <a:rPr lang="ru-RU" sz="1400" dirty="0"/>
              <a:t>определение прозрачности воды диском </a:t>
            </a:r>
            <a:r>
              <a:rPr lang="ru-RU" sz="1400" dirty="0" err="1"/>
              <a:t>Секки</a:t>
            </a:r>
            <a:r>
              <a:rPr lang="ru-RU" sz="1400" dirty="0"/>
              <a:t>, определение цвета и вкуса воды, </a:t>
            </a:r>
          </a:p>
          <a:p>
            <a:r>
              <a:rPr lang="ru-RU" sz="1400" dirty="0"/>
              <a:t>отбор пробы воды на лабораторные анализы;</a:t>
            </a:r>
          </a:p>
          <a:p>
            <a:r>
              <a:rPr lang="ru-RU" sz="1400" dirty="0"/>
              <a:t>№7: подведение итога. Проверка работы, замечания и пожелания.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1" descr="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08"/>
            <a:ext cx="8715436" cy="62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14810" y="5786454"/>
            <a:ext cx="43616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На маршруте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827088" y="4797425"/>
            <a:ext cx="3457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/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 rot="10800000" flipV="1">
            <a:off x="395288" y="4826000"/>
            <a:ext cx="43211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Учет тетеревиных проводили по методике</a:t>
            </a:r>
          </a:p>
          <a:p>
            <a:r>
              <a:rPr lang="ru-RU" sz="1400"/>
              <a:t>О.Русакова (1970г.). Местность Тэбуруэн тыата.</a:t>
            </a:r>
          </a:p>
          <a:p>
            <a:r>
              <a:rPr lang="ru-RU" sz="1400"/>
              <a:t>Руководитель Варламов П.П., Жирков Матвей, Кузьмин Сима, Потапов Дима, 9кл.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06632D-DBF0-44A8-8DD4-5065C0487AF7}" type="slidenum">
              <a:rPr lang="ru-RU"/>
              <a:pPr>
                <a:defRPr/>
              </a:pPr>
              <a:t>12</a:t>
            </a:fld>
            <a:endParaRPr lang="ru-RU"/>
          </a:p>
        </p:txBody>
      </p:sp>
      <p:pic>
        <p:nvPicPr>
          <p:cNvPr id="13315" name="Рисунок 1" descr="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95293"/>
            <a:ext cx="8643998" cy="576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3996" y="1198891"/>
            <a:ext cx="6531276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/>
                <a:solidFill>
                  <a:schemeClr val="accent3"/>
                </a:solidFill>
                <a:latin typeface="+mn-lt"/>
              </a:rPr>
              <a:t>Во время привала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443663" y="5876925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572000" y="5824538"/>
            <a:ext cx="41767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В избушке И.В.Ноева, бывшего учителя нашего</a:t>
            </a:r>
          </a:p>
          <a:p>
            <a:r>
              <a:rPr lang="ru-RU" sz="1400"/>
              <a:t>руководителя. Урочище Тэбуруэн.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6AF684-5B43-4E30-947D-D2A5D1676146}" type="slidenum">
              <a:rPr lang="ru-RU"/>
              <a:pPr>
                <a:defRPr/>
              </a:pPr>
              <a:t>13</a:t>
            </a:fld>
            <a:endParaRPr lang="ru-RU"/>
          </a:p>
        </p:txBody>
      </p:sp>
      <p:pic>
        <p:nvPicPr>
          <p:cNvPr id="14339" name="Рисунок 3" descr="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37"/>
            <a:ext cx="8715436" cy="581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7158" y="4643446"/>
            <a:ext cx="8058681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Отбор проб почвы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на химический анализ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79388" y="4365625"/>
            <a:ext cx="216058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Урочище Анаабыллаах</a:t>
            </a:r>
          </a:p>
          <a:p>
            <a:r>
              <a:rPr lang="ru-RU" sz="1400"/>
              <a:t>Сидят: Ж.Матвей, К.Симон, П.Дима (9кл)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ru-RU" sz="1800" dirty="0" smtClean="0"/>
              <a:t>Приятного аппетита! </a:t>
            </a:r>
            <a:r>
              <a:rPr lang="ru-RU" sz="1800" dirty="0" err="1" smtClean="0"/>
              <a:t>Экогеографический</a:t>
            </a:r>
            <a:r>
              <a:rPr lang="ru-RU" sz="1800" dirty="0" smtClean="0"/>
              <a:t> практикум 8 класса.</a:t>
            </a:r>
            <a:br>
              <a:rPr lang="ru-RU" sz="1800" dirty="0" smtClean="0"/>
            </a:br>
            <a:r>
              <a:rPr lang="ru-RU" sz="1800" dirty="0" smtClean="0"/>
              <a:t>22.01.2011 год. Озеро </a:t>
            </a:r>
            <a:r>
              <a:rPr lang="ru-RU" sz="1800" dirty="0" err="1" smtClean="0"/>
              <a:t>Муох</a:t>
            </a:r>
            <a:r>
              <a:rPr lang="ru-RU" sz="1800" dirty="0" smtClean="0"/>
              <a:t> </a:t>
            </a:r>
            <a:r>
              <a:rPr lang="ru-RU" sz="1800" dirty="0" err="1" smtClean="0"/>
              <a:t>Элгээн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20482" name="Picture 2" descr="C:\Documents and Settings\Варламовы\Мои документы\Мои рисунки\SDC183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Полевая работа. </a:t>
            </a:r>
            <a:endParaRPr lang="ru-RU" sz="2800" dirty="0"/>
          </a:p>
        </p:txBody>
      </p:sp>
      <p:pic>
        <p:nvPicPr>
          <p:cNvPr id="14338" name="Picture 2" descr="C:\Documents and Settings\Варламовы\Мои документы\Мои рисунки\SDC18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14480" y="5357826"/>
            <a:ext cx="578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22.01.2011год. </a:t>
            </a:r>
            <a:r>
              <a:rPr lang="ru-RU" dirty="0" err="1" smtClean="0"/>
              <a:t>Экогеографический</a:t>
            </a:r>
            <a:r>
              <a:rPr lang="ru-RU" dirty="0" smtClean="0"/>
              <a:t> практикум 8 класса.</a:t>
            </a:r>
          </a:p>
          <a:p>
            <a:r>
              <a:rPr lang="ru-RU" dirty="0" smtClean="0"/>
              <a:t>Температура воздуха -30 градусов. По </a:t>
            </a:r>
            <a:r>
              <a:rPr lang="en-US" dirty="0" smtClean="0"/>
              <a:t>U</a:t>
            </a:r>
            <a:r>
              <a:rPr lang="ru-RU" dirty="0" smtClean="0"/>
              <a:t> минус 34.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Измерение глубины озера. </a:t>
            </a:r>
            <a:r>
              <a:rPr lang="ru-RU" sz="1800" dirty="0" err="1" smtClean="0"/>
              <a:t>Экогеографический</a:t>
            </a:r>
            <a:r>
              <a:rPr lang="ru-RU" sz="1800" dirty="0" smtClean="0"/>
              <a:t> практикум 8 класса.</a:t>
            </a:r>
            <a:br>
              <a:rPr lang="ru-RU" sz="1800" dirty="0" smtClean="0"/>
            </a:br>
            <a:r>
              <a:rPr lang="ru-RU" sz="1800" dirty="0" smtClean="0"/>
              <a:t>22.01.2011год. Озеро </a:t>
            </a:r>
            <a:r>
              <a:rPr lang="ru-RU" sz="1800" dirty="0" err="1" smtClean="0"/>
              <a:t>Муох</a:t>
            </a:r>
            <a:r>
              <a:rPr lang="ru-RU" sz="1800" dirty="0" smtClean="0"/>
              <a:t> </a:t>
            </a:r>
            <a:r>
              <a:rPr lang="ru-RU" sz="1800" dirty="0" err="1" smtClean="0"/>
              <a:t>Элгээн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16386" name="Picture 2" descr="C:\Documents and Settings\Варламовы\Мои документы\Мои рисунки\SDC183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Участники практикума. 8класс.</a:t>
            </a:r>
            <a:endParaRPr lang="ru-RU" dirty="0"/>
          </a:p>
        </p:txBody>
      </p:sp>
      <p:pic>
        <p:nvPicPr>
          <p:cNvPr id="2050" name="Picture 2" descr="C:\Documents and Settings\Варламовы\Мои документы\Мои рисунки\SDC18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71802" y="5572140"/>
            <a:ext cx="16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22.01.2011год.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DAB3F-FD73-4713-A381-78E0F093AD3D}" type="slidenum">
              <a:rPr lang="ru-RU"/>
              <a:pPr>
                <a:defRPr/>
              </a:pPr>
              <a:t>18</a:t>
            </a:fld>
            <a:endParaRPr lang="ru-RU"/>
          </a:p>
        </p:txBody>
      </p:sp>
      <p:sp>
        <p:nvSpPr>
          <p:cNvPr id="81922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Турпоход «Поиск-9</a:t>
            </a:r>
            <a:r>
              <a:rPr lang="en-US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0</a:t>
            </a:r>
            <a:r>
              <a:rPr lang="ru-RU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16388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1400" b="1" smtClean="0">
                <a:latin typeface="Arial" charset="0"/>
              </a:rPr>
              <a:t>Турпоход «Поиск-9</a:t>
            </a:r>
            <a:r>
              <a:rPr lang="en-US" sz="1400" b="1" smtClean="0">
                <a:latin typeface="Arial" charset="0"/>
              </a:rPr>
              <a:t>0</a:t>
            </a:r>
            <a:r>
              <a:rPr lang="ru-RU" sz="1400" b="1" smtClean="0">
                <a:latin typeface="Arial" charset="0"/>
              </a:rPr>
              <a:t>» учащихся Атамайской СШ Горного района</a:t>
            </a:r>
            <a:r>
              <a:rPr lang="ru-RU" sz="1400" smtClean="0">
                <a:latin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ru-RU" sz="1400" i="1" u="sng" smtClean="0">
                <a:latin typeface="Arial" charset="0"/>
              </a:rPr>
              <a:t>1.Цель турпохода (экспедиции</a:t>
            </a:r>
            <a:r>
              <a:rPr lang="ru-RU" sz="1400" smtClean="0">
                <a:latin typeface="Arial" charset="0"/>
              </a:rPr>
              <a:t>): Поиск упавшего с неба обломков неизвестного объекта в озеро Аччыгый Куулэпчимэ, что находится примерно в 40 км к востоку от с.Бясь-Кюель.</a:t>
            </a:r>
          </a:p>
          <a:p>
            <a:pPr eaLnBrk="1" hangingPunct="1">
              <a:lnSpc>
                <a:spcPct val="90000"/>
              </a:lnSpc>
            </a:pPr>
            <a:r>
              <a:rPr lang="ru-RU" sz="1400" smtClean="0">
                <a:latin typeface="Arial" charset="0"/>
              </a:rPr>
              <a:t>Легенда (гипотеза): По словам старожилов села, примерно в 1942 г., на озеро упали обломки неизвестного объекта белого (алюминиевого) цвета. В те далекие времена в эту местность работала молочно-товарная ферма Атамайского наслега.</a:t>
            </a:r>
          </a:p>
          <a:p>
            <a:pPr eaLnBrk="1" hangingPunct="1">
              <a:lnSpc>
                <a:spcPct val="90000"/>
              </a:lnSpc>
            </a:pPr>
            <a:r>
              <a:rPr lang="ru-RU" sz="1400" smtClean="0">
                <a:latin typeface="Arial" charset="0"/>
              </a:rPr>
              <a:t>По словам очевидцев, деревья (в основном березняк) вокруг озера начали усыхать. Со временем ферму местное руководство наслега оставила, в связи с экономической нерентабельностью.</a:t>
            </a:r>
          </a:p>
          <a:p>
            <a:pPr eaLnBrk="1" hangingPunct="1">
              <a:lnSpc>
                <a:spcPct val="90000"/>
              </a:lnSpc>
            </a:pPr>
            <a:r>
              <a:rPr lang="ru-RU" sz="1400" u="sng" smtClean="0">
                <a:latin typeface="Arial" charset="0"/>
              </a:rPr>
              <a:t>2. Участники «Поиск-91</a:t>
            </a:r>
            <a:r>
              <a:rPr lang="ru-RU" sz="1400" smtClean="0">
                <a:latin typeface="Arial" charset="0"/>
              </a:rPr>
              <a:t>»: 1.Ефремов Афоня - 8 кл.</a:t>
            </a:r>
          </a:p>
          <a:p>
            <a:pPr eaLnBrk="1" hangingPunct="1">
              <a:lnSpc>
                <a:spcPct val="90000"/>
              </a:lnSpc>
            </a:pPr>
            <a:r>
              <a:rPr lang="ru-RU" sz="1400" smtClean="0">
                <a:latin typeface="Arial" charset="0"/>
              </a:rPr>
              <a:t>                                           2.Ефремов Костя – 8 кл.</a:t>
            </a:r>
          </a:p>
          <a:p>
            <a:pPr eaLnBrk="1" hangingPunct="1">
              <a:lnSpc>
                <a:spcPct val="90000"/>
              </a:lnSpc>
            </a:pPr>
            <a:r>
              <a:rPr lang="ru-RU" sz="1400" smtClean="0">
                <a:latin typeface="Arial" charset="0"/>
              </a:rPr>
              <a:t>                                           3.Герасимов Женя – 8 кл.</a:t>
            </a:r>
          </a:p>
          <a:p>
            <a:pPr eaLnBrk="1" hangingPunct="1">
              <a:lnSpc>
                <a:spcPct val="90000"/>
              </a:lnSpc>
            </a:pPr>
            <a:r>
              <a:rPr lang="ru-RU" sz="1400" smtClean="0">
                <a:latin typeface="Arial" charset="0"/>
              </a:rPr>
              <a:t>                                           4.Васильев Витя – 8 кл.</a:t>
            </a:r>
          </a:p>
          <a:p>
            <a:pPr eaLnBrk="1" hangingPunct="1">
              <a:lnSpc>
                <a:spcPct val="90000"/>
              </a:lnSpc>
            </a:pPr>
            <a:r>
              <a:rPr lang="ru-RU" sz="1400" smtClean="0">
                <a:latin typeface="Arial" charset="0"/>
              </a:rPr>
              <a:t>                                           5.Егоров Петр – конюх.</a:t>
            </a:r>
          </a:p>
          <a:p>
            <a:pPr eaLnBrk="1" hangingPunct="1">
              <a:lnSpc>
                <a:spcPct val="90000"/>
              </a:lnSpc>
            </a:pPr>
            <a:r>
              <a:rPr lang="ru-RU" sz="1400" smtClean="0">
                <a:latin typeface="Arial" charset="0"/>
              </a:rPr>
              <a:t>                                           6.Варламов Прокопий Прокопьевич – руководитель, директор Атамайской средней школы.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400" u="sng" smtClean="0">
                <a:latin typeface="Arial" charset="0"/>
              </a:rPr>
              <a:t>Краткий итог поиска</a:t>
            </a:r>
            <a:r>
              <a:rPr lang="ru-RU" sz="1400" smtClean="0">
                <a:latin typeface="Arial" charset="0"/>
              </a:rPr>
              <a:t>: 1.Действительно вокруг озера стояли мертвые деревья (усыхавшие).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400" smtClean="0">
                <a:latin typeface="Arial" charset="0"/>
              </a:rPr>
              <a:t>2.На дне озера обнаружили (на ощупь с помощью шеста) несколько бугорков (видимо большие бугорки, кочки, или что-то другое. Прозрачность воды была 0,8 – 1.0 м. Стояли теплые дни с кратковременными ветерками. Облачность: от 30 до 50%.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400" smtClean="0">
                <a:latin typeface="Arial" charset="0"/>
              </a:rPr>
              <a:t>3.Необходимо провести технически хорошо оснащенную экспедицию.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1400" smtClean="0">
              <a:latin typeface="Arial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36F8B-BB75-4FF0-BE11-2F766E34E0DE}" type="slidenum">
              <a:rPr lang="ru-RU"/>
              <a:pPr>
                <a:defRPr/>
              </a:pPr>
              <a:t>19</a:t>
            </a:fld>
            <a:endParaRPr lang="ru-RU"/>
          </a:p>
        </p:txBody>
      </p:sp>
      <p:pic>
        <p:nvPicPr>
          <p:cNvPr id="17411" name="Рисунок 1" descr="П5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650" y="714374"/>
            <a:ext cx="8145813" cy="542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116013" y="857250"/>
            <a:ext cx="6551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/>
              <a:t>У </a:t>
            </a:r>
            <a:r>
              <a:rPr lang="ru-RU" sz="1600" dirty="0" err="1"/>
              <a:t>сэргэ</a:t>
            </a:r>
            <a:r>
              <a:rPr lang="ru-RU" sz="1600" dirty="0"/>
              <a:t>. Местность </a:t>
            </a:r>
            <a:r>
              <a:rPr lang="ru-RU" sz="1600" dirty="0" err="1"/>
              <a:t>Ытык</a:t>
            </a:r>
            <a:r>
              <a:rPr lang="ru-RU" sz="1600" dirty="0"/>
              <a:t> </a:t>
            </a:r>
            <a:r>
              <a:rPr lang="ru-RU" sz="1600" dirty="0" err="1"/>
              <a:t>Эбэ</a:t>
            </a:r>
            <a:r>
              <a:rPr lang="ru-RU" sz="1600" dirty="0"/>
              <a:t>. Слева направо стоят: Варламов П.П.- руководитель «Поиск-9</a:t>
            </a:r>
            <a:r>
              <a:rPr lang="en-US" sz="1600" dirty="0"/>
              <a:t>0</a:t>
            </a:r>
            <a:r>
              <a:rPr lang="ru-RU" sz="1600" dirty="0"/>
              <a:t>», Ефремов Костя, Ефремов </a:t>
            </a:r>
            <a:r>
              <a:rPr lang="ru-RU" sz="1600" dirty="0" err="1"/>
              <a:t>Афоня</a:t>
            </a:r>
            <a:r>
              <a:rPr lang="ru-RU" sz="1600" dirty="0"/>
              <a:t>, Егоров Петр.</a:t>
            </a:r>
          </a:p>
          <a:p>
            <a:pPr algn="ctr"/>
            <a:r>
              <a:rPr lang="ru-RU" sz="1600" dirty="0"/>
              <a:t>Фотографировал Васильев Витя.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252913" y="3276600"/>
            <a:ext cx="63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Hello!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/>
          </a:bodyPr>
          <a:lstStyle/>
          <a:p>
            <a:r>
              <a:rPr lang="ru-RU" sz="3100" dirty="0" err="1" smtClean="0">
                <a:solidFill>
                  <a:srgbClr val="FF0000"/>
                </a:solidFill>
              </a:rPr>
              <a:t>Краеведение,экологическое</a:t>
            </a:r>
            <a:r>
              <a:rPr lang="ru-RU" sz="3100" dirty="0" smtClean="0">
                <a:solidFill>
                  <a:srgbClr val="FF0000"/>
                </a:solidFill>
              </a:rPr>
              <a:t> образование и воспитание в условиях сельской школы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(из опыта работы учителя географии Варламова П.П.)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 Виды внеклассной деятельности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43182"/>
            <a:ext cx="8229600" cy="3482981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Краеведение</a:t>
            </a:r>
          </a:p>
          <a:p>
            <a:r>
              <a:rPr lang="ru-RU" sz="2800" dirty="0" smtClean="0"/>
              <a:t>Неделя географии и экологии</a:t>
            </a:r>
          </a:p>
          <a:p>
            <a:r>
              <a:rPr lang="ru-RU" sz="2800" dirty="0" smtClean="0"/>
              <a:t>Туристско-краеведческий слет</a:t>
            </a:r>
          </a:p>
          <a:p>
            <a:r>
              <a:rPr lang="ru-RU" sz="2800" dirty="0" smtClean="0"/>
              <a:t>Экологическая рейда</a:t>
            </a:r>
          </a:p>
          <a:p>
            <a:r>
              <a:rPr lang="ru-RU" sz="2800" dirty="0" smtClean="0"/>
              <a:t>Туристический поход</a:t>
            </a:r>
          </a:p>
          <a:p>
            <a:r>
              <a:rPr lang="ru-RU" sz="2800" dirty="0" smtClean="0"/>
              <a:t>Наблюдение и исследовательская деятельность</a:t>
            </a:r>
          </a:p>
          <a:p>
            <a:r>
              <a:rPr lang="ru-RU" sz="2800" dirty="0" smtClean="0"/>
              <a:t>НПК, семинары</a:t>
            </a:r>
          </a:p>
          <a:p>
            <a:r>
              <a:rPr lang="ru-RU" sz="2800" dirty="0" smtClean="0"/>
              <a:t>Публикации</a:t>
            </a:r>
          </a:p>
          <a:p>
            <a:endParaRPr lang="ru-RU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0F19C9-97E5-4C41-89AB-91C33031E94A}" type="slidenum">
              <a:rPr lang="ru-RU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18435" name="Рисунок 1" descr="П9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714375"/>
            <a:ext cx="7310437" cy="487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051050" y="5661025"/>
            <a:ext cx="4249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785786" y="5589588"/>
            <a:ext cx="72866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Топографы на маршруте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4A1D7-7BCB-4654-A03F-87BD20B3193D}" type="slidenum">
              <a:rPr lang="ru-RU"/>
              <a:pPr>
                <a:defRPr/>
              </a:pPr>
              <a:t>21</a:t>
            </a:fld>
            <a:endParaRPr lang="ru-RU"/>
          </a:p>
        </p:txBody>
      </p:sp>
      <p:pic>
        <p:nvPicPr>
          <p:cNvPr id="20483" name="Рисунок 1" descr="П16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857250"/>
            <a:ext cx="792321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42910" y="500042"/>
            <a:ext cx="78898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    Гидрологи за работой: Ефремов Костя с блокнотом, Герасимов Женя определяет глубину</a:t>
            </a:r>
          </a:p>
          <a:p>
            <a:pPr algn="ctr"/>
            <a:r>
              <a:rPr lang="ru-RU" dirty="0"/>
              <a:t>    воды озера </a:t>
            </a:r>
            <a:r>
              <a:rPr lang="ru-RU" dirty="0" err="1"/>
              <a:t>Аччыгый</a:t>
            </a:r>
            <a:r>
              <a:rPr lang="ru-RU" dirty="0"/>
              <a:t> </a:t>
            </a:r>
            <a:r>
              <a:rPr lang="ru-RU" dirty="0" err="1"/>
              <a:t>Куулэпчимэ</a:t>
            </a:r>
            <a:r>
              <a:rPr lang="ru-RU" dirty="0"/>
              <a:t>. </a:t>
            </a:r>
            <a:r>
              <a:rPr lang="en-US" dirty="0"/>
              <a:t>4</a:t>
            </a:r>
            <a:r>
              <a:rPr lang="ru-RU" dirty="0"/>
              <a:t>.06.199</a:t>
            </a:r>
            <a:r>
              <a:rPr lang="en-US" dirty="0"/>
              <a:t>0</a:t>
            </a:r>
            <a:r>
              <a:rPr lang="ru-RU" dirty="0"/>
              <a:t>г. «Поиск-9</a:t>
            </a:r>
            <a:r>
              <a:rPr lang="en-US" dirty="0"/>
              <a:t>0</a:t>
            </a:r>
            <a:r>
              <a:rPr lang="ru-RU" dirty="0"/>
              <a:t>».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43CC9-3520-4DDE-8D7C-40D4426B933B}" type="slidenum">
              <a:rPr lang="ru-RU"/>
              <a:pPr>
                <a:defRPr/>
              </a:pPr>
              <a:t>22</a:t>
            </a:fld>
            <a:endParaRPr lang="ru-RU"/>
          </a:p>
        </p:txBody>
      </p:sp>
      <p:pic>
        <p:nvPicPr>
          <p:cNvPr id="21507" name="Рисунок 1" descr="П14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475" y="771525"/>
            <a:ext cx="7804150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0" y="5500702"/>
            <a:ext cx="91440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Участники экспедиции «Поиск-9</a:t>
            </a:r>
            <a:r>
              <a:rPr lang="en-US" sz="1600" dirty="0"/>
              <a:t>0</a:t>
            </a:r>
            <a:r>
              <a:rPr lang="ru-RU" sz="1600" dirty="0"/>
              <a:t>» у травянистой речки. Идут топограф Ефремов Костя, 8 </a:t>
            </a:r>
            <a:r>
              <a:rPr lang="ru-RU" sz="1600" dirty="0" err="1"/>
              <a:t>кл</a:t>
            </a:r>
            <a:r>
              <a:rPr lang="ru-RU" sz="1600" dirty="0"/>
              <a:t>;</a:t>
            </a:r>
          </a:p>
          <a:p>
            <a:pPr algn="ctr"/>
            <a:r>
              <a:rPr lang="ru-RU" sz="1600" dirty="0"/>
              <a:t>гидролог Ефремов </a:t>
            </a:r>
            <a:r>
              <a:rPr lang="ru-RU" sz="1600" dirty="0" err="1"/>
              <a:t>Афоня</a:t>
            </a:r>
            <a:r>
              <a:rPr lang="ru-RU" sz="1600" dirty="0"/>
              <a:t>, 8 </a:t>
            </a:r>
            <a:r>
              <a:rPr lang="ru-RU" sz="1600" dirty="0" err="1"/>
              <a:t>кл</a:t>
            </a:r>
            <a:r>
              <a:rPr lang="ru-RU" sz="1600" dirty="0"/>
              <a:t>; </a:t>
            </a:r>
            <a:r>
              <a:rPr lang="ru-RU" sz="1600" dirty="0" err="1"/>
              <a:t>гидролог-костровик</a:t>
            </a:r>
            <a:r>
              <a:rPr lang="ru-RU" sz="1600" dirty="0"/>
              <a:t> Герасимов Женя, 8 </a:t>
            </a:r>
            <a:r>
              <a:rPr lang="ru-RU" sz="1600" dirty="0" err="1"/>
              <a:t>кл</a:t>
            </a:r>
            <a:r>
              <a:rPr lang="ru-RU" sz="1600" dirty="0"/>
              <a:t>; нивелировщик Васильев Витя, 8 </a:t>
            </a:r>
            <a:r>
              <a:rPr lang="ru-RU" sz="1600" dirty="0" err="1"/>
              <a:t>кл</a:t>
            </a:r>
            <a:r>
              <a:rPr lang="ru-RU" sz="1600" dirty="0"/>
              <a:t>.</a:t>
            </a:r>
          </a:p>
          <a:p>
            <a:endParaRPr lang="ru-RU" sz="1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A867E-96A5-4361-9B8B-DC552F36DAE5}" type="slidenum">
              <a:rPr lang="ru-RU"/>
              <a:pPr>
                <a:defRPr/>
              </a:pPr>
              <a:t>23</a:t>
            </a:fld>
            <a:endParaRPr lang="ru-RU"/>
          </a:p>
        </p:txBody>
      </p:sp>
      <p:pic>
        <p:nvPicPr>
          <p:cNvPr id="25603" name="Рисунок 1" descr="П23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785813"/>
            <a:ext cx="8040688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71472" y="5572140"/>
            <a:ext cx="80327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/>
              <a:t>  Нивелирование местности проводят: Женя Г, Витя В, </a:t>
            </a:r>
            <a:r>
              <a:rPr lang="ru-RU" sz="2800" dirty="0" err="1"/>
              <a:t>Афоня</a:t>
            </a:r>
            <a:r>
              <a:rPr lang="ru-RU" sz="2800" dirty="0"/>
              <a:t> Е. Участок </a:t>
            </a:r>
            <a:r>
              <a:rPr lang="ru-RU" sz="2800" dirty="0" err="1"/>
              <a:t>Кэлтэгэй</a:t>
            </a:r>
            <a:r>
              <a:rPr lang="ru-RU" sz="2800" dirty="0"/>
              <a:t>, «Поиск-9</a:t>
            </a:r>
            <a:r>
              <a:rPr lang="en-US" sz="2800" dirty="0"/>
              <a:t>0</a:t>
            </a:r>
            <a:r>
              <a:rPr lang="ru-RU" sz="2800" dirty="0"/>
              <a:t>»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0FFBB-BE84-4CF6-86EA-D4D4A0033DCC}" type="slidenum">
              <a:rPr lang="ru-RU"/>
              <a:pPr>
                <a:defRPr/>
              </a:pPr>
              <a:t>24</a:t>
            </a:fld>
            <a:endParaRPr lang="ru-RU"/>
          </a:p>
        </p:txBody>
      </p:sp>
      <p:pic>
        <p:nvPicPr>
          <p:cNvPr id="28675" name="Рисунок 1" descr="Заправка 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428625"/>
            <a:ext cx="7786687" cy="584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42910" y="5000636"/>
            <a:ext cx="78581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/>
              <a:t>Участники лагеря у старой березы.</a:t>
            </a:r>
          </a:p>
          <a:p>
            <a:pPr algn="ctr">
              <a:spcBef>
                <a:spcPct val="50000"/>
              </a:spcBef>
            </a:pPr>
            <a:r>
              <a:rPr lang="ru-RU" sz="3200" dirty="0"/>
              <a:t>Травяная речка </a:t>
            </a:r>
            <a:r>
              <a:rPr lang="ru-RU" sz="3200" dirty="0" err="1"/>
              <a:t>Учугэй</a:t>
            </a:r>
            <a:r>
              <a:rPr lang="ru-RU" sz="3200" dirty="0"/>
              <a:t>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01F9D-F9CC-4EEF-BCA0-57FD164F6E73}" type="slidenum">
              <a:rPr lang="ru-RU"/>
              <a:pPr>
                <a:defRPr/>
              </a:pPr>
              <a:t>25</a:t>
            </a:fld>
            <a:endParaRPr lang="ru-RU"/>
          </a:p>
        </p:txBody>
      </p:sp>
      <p:pic>
        <p:nvPicPr>
          <p:cNvPr id="30723" name="Рисунок 1" descr="Изображение 0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500063"/>
            <a:ext cx="7572375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785786" y="5643578"/>
            <a:ext cx="78581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/>
              <a:t>Переправа травянистой речки </a:t>
            </a:r>
            <a:r>
              <a:rPr lang="ru-RU" sz="3600" dirty="0" err="1"/>
              <a:t>Тас</a:t>
            </a:r>
            <a:r>
              <a:rPr lang="ru-RU" sz="3600" dirty="0"/>
              <a:t> </a:t>
            </a:r>
            <a:r>
              <a:rPr lang="ru-RU" sz="3600" dirty="0" err="1"/>
              <a:t>Урэх</a:t>
            </a:r>
            <a:endParaRPr lang="ru-RU" sz="36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897EA-415A-4E3D-84EF-D061F0D51C62}" type="slidenum">
              <a:rPr lang="ru-RU"/>
              <a:pPr>
                <a:defRPr/>
              </a:pPr>
              <a:t>26</a:t>
            </a:fld>
            <a:endParaRPr lang="ru-RU"/>
          </a:p>
        </p:txBody>
      </p:sp>
      <p:pic>
        <p:nvPicPr>
          <p:cNvPr id="35843" name="Рисунок 1" descr="Изображение 0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5715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187450" y="5321300"/>
            <a:ext cx="73850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/>
              <a:t>У нашего руководителя лучше получается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D7A94-F39A-44EB-A04A-4C73FF161450}" type="slidenum">
              <a:rPr lang="ru-RU"/>
              <a:pPr>
                <a:defRPr/>
              </a:pPr>
              <a:t>27</a:t>
            </a:fld>
            <a:endParaRPr lang="ru-RU"/>
          </a:p>
        </p:txBody>
      </p:sp>
      <p:pic>
        <p:nvPicPr>
          <p:cNvPr id="37891" name="Рисунок 1" descr="Изображение 07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33375"/>
            <a:ext cx="8001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28596" y="4643446"/>
            <a:ext cx="57594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/>
              <a:t>«Реликтовый» муравейник. Местность </a:t>
            </a:r>
            <a:r>
              <a:rPr lang="ru-RU" sz="2000" dirty="0" err="1"/>
              <a:t>Кураанах</a:t>
            </a:r>
            <a:r>
              <a:rPr lang="ru-RU" sz="2000" dirty="0"/>
              <a:t>.</a:t>
            </a:r>
          </a:p>
          <a:p>
            <a:r>
              <a:rPr lang="ru-RU" sz="2000" dirty="0"/>
              <a:t>Кырдьа5астар </a:t>
            </a:r>
            <a:r>
              <a:rPr lang="ru-RU" sz="2000" dirty="0" err="1"/>
              <a:t>этэллэринэн</a:t>
            </a:r>
            <a:r>
              <a:rPr lang="ru-RU" sz="2000" dirty="0"/>
              <a:t> кун </a:t>
            </a:r>
            <a:r>
              <a:rPr lang="ru-RU" sz="2000" dirty="0" err="1"/>
              <a:t>тахсыытыгар</a:t>
            </a:r>
            <a:r>
              <a:rPr lang="ru-RU" sz="2000" dirty="0"/>
              <a:t> </a:t>
            </a:r>
          </a:p>
          <a:p>
            <a:r>
              <a:rPr lang="ru-RU" sz="2000" dirty="0" err="1"/>
              <a:t>олгуйга</a:t>
            </a:r>
            <a:r>
              <a:rPr lang="ru-RU" sz="2000" dirty="0"/>
              <a:t> </a:t>
            </a:r>
            <a:r>
              <a:rPr lang="ru-RU" sz="2000" dirty="0" err="1"/>
              <a:t>улахан</a:t>
            </a:r>
            <a:r>
              <a:rPr lang="ru-RU" sz="2000" dirty="0"/>
              <a:t> </a:t>
            </a:r>
            <a:r>
              <a:rPr lang="ru-RU" sz="2000" dirty="0" err="1"/>
              <a:t>куугэн</a:t>
            </a:r>
            <a:r>
              <a:rPr lang="ru-RU" sz="2000" dirty="0"/>
              <a:t> </a:t>
            </a:r>
            <a:r>
              <a:rPr lang="ru-RU" sz="2000" dirty="0" err="1"/>
              <a:t>уллэнниирин</a:t>
            </a:r>
            <a:r>
              <a:rPr lang="ru-RU" sz="2000" dirty="0"/>
              <a:t> </a:t>
            </a:r>
            <a:r>
              <a:rPr lang="ru-RU" sz="2000" dirty="0" err="1"/>
              <a:t>ытыстарынан</a:t>
            </a:r>
            <a:endParaRPr lang="ru-RU" sz="2000" dirty="0"/>
          </a:p>
          <a:p>
            <a:r>
              <a:rPr lang="ru-RU" sz="2000" dirty="0" err="1"/>
              <a:t>баьан</a:t>
            </a:r>
            <a:r>
              <a:rPr lang="ru-RU" sz="2000" dirty="0"/>
              <a:t> </a:t>
            </a:r>
            <a:r>
              <a:rPr lang="ru-RU" sz="2000" dirty="0" err="1"/>
              <a:t>сииллэр</a:t>
            </a:r>
            <a:r>
              <a:rPr lang="ru-RU" sz="2000" dirty="0"/>
              <a:t> </a:t>
            </a:r>
            <a:r>
              <a:rPr lang="ru-RU" sz="2000" dirty="0" err="1"/>
              <a:t>эбит</a:t>
            </a:r>
            <a:r>
              <a:rPr lang="ru-RU" sz="2000" dirty="0"/>
              <a:t>, </a:t>
            </a:r>
            <a:r>
              <a:rPr lang="ru-RU" sz="2000" dirty="0" err="1"/>
              <a:t>ол</a:t>
            </a:r>
            <a:r>
              <a:rPr lang="ru-RU" sz="2000" dirty="0"/>
              <a:t> кымырда5ас хайа5а </a:t>
            </a:r>
            <a:r>
              <a:rPr lang="ru-RU" sz="2000" dirty="0" err="1"/>
              <a:t>дэнэр</a:t>
            </a:r>
            <a:r>
              <a:rPr lang="ru-RU" sz="2000" dirty="0"/>
              <a:t>.</a:t>
            </a:r>
          </a:p>
          <a:p>
            <a:r>
              <a:rPr lang="ru-RU" sz="2000" dirty="0" err="1"/>
              <a:t>Улахан</a:t>
            </a:r>
            <a:r>
              <a:rPr lang="ru-RU" sz="2000" dirty="0"/>
              <a:t> эмтээ5инэн </a:t>
            </a:r>
            <a:r>
              <a:rPr lang="ru-RU" sz="2000" dirty="0" err="1"/>
              <a:t>аатырар</a:t>
            </a:r>
            <a:r>
              <a:rPr lang="ru-RU" sz="2000" dirty="0"/>
              <a:t>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9E94DE-315F-43EF-A511-873ACC7BADDF}" type="slidenum">
              <a:rPr lang="ru-RU"/>
              <a:pPr>
                <a:defRPr/>
              </a:pPr>
              <a:t>28</a:t>
            </a:fld>
            <a:endParaRPr lang="ru-RU"/>
          </a:p>
        </p:txBody>
      </p:sp>
      <p:pic>
        <p:nvPicPr>
          <p:cNvPr id="40963" name="Рисунок 1" descr="Изображение 06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500063"/>
            <a:ext cx="7643812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166813" y="5608638"/>
            <a:ext cx="4268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547813" y="765175"/>
            <a:ext cx="64817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/>
              <a:t>У старой деляны изучаем </a:t>
            </a:r>
            <a:r>
              <a:rPr lang="ru-RU" sz="2800" dirty="0" err="1"/>
              <a:t>сукцессионные</a:t>
            </a:r>
            <a:r>
              <a:rPr lang="ru-RU" sz="2800" dirty="0"/>
              <a:t> изменения. Урочище </a:t>
            </a:r>
            <a:r>
              <a:rPr lang="ru-RU" sz="2800" dirty="0" err="1"/>
              <a:t>Мондурах</a:t>
            </a:r>
            <a:endParaRPr lang="ru-RU" sz="2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523101-DC04-4E5E-AB8F-86AAD78C15F3}" type="slidenum">
              <a:rPr lang="ru-RU"/>
              <a:pPr>
                <a:defRPr/>
              </a:pPr>
              <a:t>29</a:t>
            </a:fld>
            <a:endParaRPr lang="ru-RU"/>
          </a:p>
        </p:txBody>
      </p:sp>
      <p:pic>
        <p:nvPicPr>
          <p:cNvPr id="44035" name="Рисунок 1" descr="Изображение 02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500063"/>
            <a:ext cx="7786687" cy="584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00034" y="5786454"/>
            <a:ext cx="84296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dirty="0"/>
              <a:t>Перед работой. Сенокосное угодье </a:t>
            </a:r>
            <a:r>
              <a:rPr lang="ru-RU" sz="3200" dirty="0" err="1"/>
              <a:t>Тысагаччы</a:t>
            </a:r>
            <a:endParaRPr lang="ru-RU" sz="32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Неделя географии и экологии</a:t>
            </a:r>
            <a:endParaRPr lang="ru-RU" sz="2400" dirty="0"/>
          </a:p>
        </p:txBody>
      </p:sp>
      <p:pic>
        <p:nvPicPr>
          <p:cNvPr id="1026" name="Picture 2" descr="G:\пед мастерство\PB0403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959214"/>
            <a:ext cx="6889265" cy="5166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EEAA3-EAD9-4CDE-9B9A-99E892433C65}" type="slidenum">
              <a:rPr lang="ru-RU"/>
              <a:pPr>
                <a:defRPr/>
              </a:pPr>
              <a:t>30</a:t>
            </a:fld>
            <a:endParaRPr lang="ru-RU"/>
          </a:p>
        </p:txBody>
      </p:sp>
      <p:pic>
        <p:nvPicPr>
          <p:cNvPr id="45059" name="Рисунок 1" descr="Изображение 0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642938"/>
            <a:ext cx="7572375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042988" y="857250"/>
            <a:ext cx="72009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/>
              <a:t>       Очистка ручьи </a:t>
            </a:r>
            <a:r>
              <a:rPr lang="ru-RU" sz="2800" dirty="0" err="1"/>
              <a:t>Буэрдээх</a:t>
            </a:r>
            <a:r>
              <a:rPr lang="ru-RU" sz="2800" dirty="0"/>
              <a:t> </a:t>
            </a:r>
            <a:r>
              <a:rPr lang="ru-RU" sz="2800" dirty="0" smtClean="0"/>
              <a:t>(</a:t>
            </a:r>
            <a:r>
              <a:rPr lang="ru-RU" sz="2800" dirty="0"/>
              <a:t>спуск уровня воды сенокосного угодья </a:t>
            </a:r>
            <a:r>
              <a:rPr lang="ru-RU" sz="2800" dirty="0" err="1"/>
              <a:t>Тысагаччы</a:t>
            </a:r>
            <a:r>
              <a:rPr lang="ru-RU" sz="2800" dirty="0"/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078000-840C-48DA-A1E0-0A62BED01345}" type="slidenum">
              <a:rPr lang="ru-RU"/>
              <a:pPr>
                <a:defRPr/>
              </a:pPr>
              <a:t>31</a:t>
            </a:fld>
            <a:endParaRPr lang="ru-RU"/>
          </a:p>
        </p:txBody>
      </p:sp>
      <p:pic>
        <p:nvPicPr>
          <p:cNvPr id="49155" name="Рисунок 1" descr="Изображение 09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500063"/>
            <a:ext cx="8072437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0" y="639763"/>
            <a:ext cx="94297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После тяжелой работы позируем на память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16524F-D00E-4FAC-8D5B-1EAEE04ABAE0}" type="slidenum">
              <a:rPr lang="ru-RU"/>
              <a:pPr>
                <a:defRPr/>
              </a:pPr>
              <a:t>32</a:t>
            </a:fld>
            <a:endParaRPr lang="ru-RU"/>
          </a:p>
        </p:txBody>
      </p:sp>
      <p:pic>
        <p:nvPicPr>
          <p:cNvPr id="52227" name="Рисунок 1" descr="Туризм 01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428625"/>
            <a:ext cx="790575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42910" y="4643446"/>
            <a:ext cx="795972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Перед началом открытия традиционного </a:t>
            </a:r>
            <a:r>
              <a:rPr lang="ru-RU" sz="3600" dirty="0" err="1"/>
              <a:t>турслета</a:t>
            </a:r>
            <a:r>
              <a:rPr lang="ru-RU" sz="3600" dirty="0"/>
              <a:t>. Местность </a:t>
            </a:r>
            <a:r>
              <a:rPr lang="ru-RU" sz="3600" dirty="0" err="1"/>
              <a:t>Учугэй</a:t>
            </a:r>
            <a:r>
              <a:rPr lang="ru-RU" sz="1400" dirty="0"/>
              <a:t>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B9D09-158F-44C0-805D-6FF5CCBE594D}" type="slidenum">
              <a:rPr lang="ru-RU"/>
              <a:pPr>
                <a:defRPr/>
              </a:pPr>
              <a:t>33</a:t>
            </a:fld>
            <a:endParaRPr lang="ru-RU"/>
          </a:p>
        </p:txBody>
      </p:sp>
      <p:pic>
        <p:nvPicPr>
          <p:cNvPr id="54275" name="Рисунок 1" descr="Туризм 0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476250"/>
            <a:ext cx="771525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857356" y="500042"/>
            <a:ext cx="75724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/>
              <a:t>Последнее приготовление перед стартом.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0D0E81-4821-43B6-A671-8ADFA3E20A3F}" type="slidenum">
              <a:rPr lang="ru-RU"/>
              <a:pPr>
                <a:defRPr/>
              </a:pPr>
              <a:t>34</a:t>
            </a:fld>
            <a:endParaRPr lang="ru-RU"/>
          </a:p>
        </p:txBody>
      </p:sp>
      <p:pic>
        <p:nvPicPr>
          <p:cNvPr id="65539" name="Рисунок 1" descr="Туризм 06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642938"/>
            <a:ext cx="7572375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857224" y="5429264"/>
            <a:ext cx="69739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dirty="0" err="1"/>
              <a:t>Костровики</a:t>
            </a:r>
            <a:r>
              <a:rPr lang="ru-RU" sz="4000" dirty="0"/>
              <a:t> за работой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928662" y="5572140"/>
            <a:ext cx="4843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F0C293-F792-4EDE-BA43-7115D08CEAEB}" type="slidenum">
              <a:rPr lang="ru-RU"/>
              <a:pPr>
                <a:defRPr/>
              </a:pPr>
              <a:t>35</a:t>
            </a:fld>
            <a:endParaRPr lang="ru-RU"/>
          </a:p>
        </p:txBody>
      </p:sp>
      <p:sp>
        <p:nvSpPr>
          <p:cNvPr id="151554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2000" smtClean="0">
                <a:ln>
                  <a:noFill/>
                </a:ln>
                <a:solidFill>
                  <a:schemeClr val="tx1"/>
                </a:solidFill>
                <a:effectLst/>
              </a:rPr>
              <a:t>Обследование озеро Муох элгээн. Август, 2009г.</a:t>
            </a:r>
          </a:p>
        </p:txBody>
      </p:sp>
      <p:sp>
        <p:nvSpPr>
          <p:cNvPr id="6861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2000" smtClean="0">
                <a:latin typeface="Arial" charset="0"/>
              </a:rPr>
              <a:t>Участники:</a:t>
            </a:r>
          </a:p>
          <a:p>
            <a:pPr eaLnBrk="1" hangingPunct="1"/>
            <a:r>
              <a:rPr lang="ru-RU" sz="2000" smtClean="0">
                <a:latin typeface="Arial" charset="0"/>
              </a:rPr>
              <a:t>Алексеева Куннэй, 10кл.</a:t>
            </a:r>
          </a:p>
          <a:p>
            <a:pPr eaLnBrk="1" hangingPunct="1"/>
            <a:r>
              <a:rPr lang="ru-RU" sz="2000" smtClean="0">
                <a:latin typeface="Arial" charset="0"/>
              </a:rPr>
              <a:t>Кубарова Туяра, 10кл.</a:t>
            </a:r>
          </a:p>
          <a:p>
            <a:pPr eaLnBrk="1" hangingPunct="1"/>
            <a:r>
              <a:rPr lang="ru-RU" sz="2000" smtClean="0">
                <a:latin typeface="Arial" charset="0"/>
              </a:rPr>
              <a:t>Тарабукин Нюргустан, 10кл.</a:t>
            </a:r>
          </a:p>
          <a:p>
            <a:pPr eaLnBrk="1" hangingPunct="1"/>
            <a:r>
              <a:rPr lang="ru-RU" sz="2000" smtClean="0">
                <a:latin typeface="Arial" charset="0"/>
              </a:rPr>
              <a:t>Тимофеев Артем, 10кл.</a:t>
            </a:r>
          </a:p>
          <a:p>
            <a:pPr eaLnBrk="1" hangingPunct="1"/>
            <a:r>
              <a:rPr lang="ru-RU" sz="2000" smtClean="0">
                <a:latin typeface="Arial" charset="0"/>
              </a:rPr>
              <a:t>Варламов П.П., руководитель.</a:t>
            </a:r>
          </a:p>
          <a:p>
            <a:pPr eaLnBrk="1" hangingPunct="1">
              <a:buFont typeface="Wingdings 2" pitchFamily="18" charset="2"/>
              <a:buNone/>
            </a:pPr>
            <a:endParaRPr lang="ru-RU" sz="2000" smtClean="0"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>
                <a:latin typeface="Arial" charset="0"/>
              </a:rPr>
              <a:t>Приборы и инструменты: армейская лопата, топор, диск Секки,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>
                <a:latin typeface="Arial" charset="0"/>
              </a:rPr>
              <a:t>бутылочный батометр, металлическая метровка, блокнот,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>
                <a:latin typeface="Arial" charset="0"/>
              </a:rPr>
              <a:t>карандаш, чашечный анемометр, компас Адрианова, бутылка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>
                <a:latin typeface="Arial" charset="0"/>
              </a:rPr>
              <a:t>«Роса», палатка, биологический термометр проф. Угарова,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>
                <a:latin typeface="Arial" charset="0"/>
              </a:rPr>
              <a:t>цифровой фотоаппарат. </a:t>
            </a:r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B69DBC-D006-49D5-9C04-32C7469B85C3}" type="slidenum">
              <a:rPr lang="ru-RU"/>
              <a:pPr>
                <a:defRPr/>
              </a:pPr>
              <a:t>36</a:t>
            </a:fld>
            <a:endParaRPr lang="ru-RU"/>
          </a:p>
        </p:txBody>
      </p:sp>
      <p:sp>
        <p:nvSpPr>
          <p:cNvPr id="86018" name="Rectangle 2"/>
          <p:cNvSpPr>
            <a:spLocks noGrp="1"/>
          </p:cNvSpPr>
          <p:nvPr>
            <p:ph type="title"/>
          </p:nvPr>
        </p:nvSpPr>
        <p:spPr bwMode="auto">
          <a:xfrm>
            <a:off x="500034" y="642918"/>
            <a:ext cx="8229600" cy="939784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dirty="0" smtClean="0"/>
              <a:t>Установка чашечного анемометра</a:t>
            </a:r>
            <a:br>
              <a:rPr lang="ru-RU" dirty="0" smtClean="0"/>
            </a:br>
            <a:endParaRPr lang="ru-RU" dirty="0" smtClean="0">
              <a:ln>
                <a:noFill/>
              </a:ln>
              <a:effectLst/>
            </a:endParaRPr>
          </a:p>
        </p:txBody>
      </p:sp>
      <p:sp>
        <p:nvSpPr>
          <p:cNvPr id="7168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71685" name="Picture 4" descr="DSC000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821537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9BCF8-69D5-45B5-AF0F-4EA9C01DCD0A}" type="slidenum">
              <a:rPr lang="ru-RU"/>
              <a:pPr>
                <a:defRPr/>
              </a:pPr>
              <a:t>37</a:t>
            </a:fld>
            <a:endParaRPr lang="ru-RU"/>
          </a:p>
        </p:txBody>
      </p:sp>
      <p:sp>
        <p:nvSpPr>
          <p:cNvPr id="90114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2547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dirty="0" smtClean="0"/>
              <a:t>Измерение глубины озера</a:t>
            </a:r>
            <a:br>
              <a:rPr lang="ru-RU" dirty="0" smtClean="0"/>
            </a:br>
            <a:endParaRPr lang="ru-RU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578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5781" name="Picture 4" descr="DSC000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8286808" cy="478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E914C9-4937-4E1A-9E38-47BCF57EAD21}" type="slidenum">
              <a:rPr lang="ru-RU"/>
              <a:pPr>
                <a:defRPr/>
              </a:pPr>
              <a:t>38</a:t>
            </a:fld>
            <a:endParaRPr lang="ru-RU"/>
          </a:p>
        </p:txBody>
      </p:sp>
      <p:sp>
        <p:nvSpPr>
          <p:cNvPr id="94215" name="Rectangle 7"/>
          <p:cNvSpPr>
            <a:spLocks noGrp="1"/>
          </p:cNvSpPr>
          <p:nvPr>
            <p:ph type="title"/>
          </p:nvPr>
        </p:nvSpPr>
        <p:spPr bwMode="auto">
          <a:xfrm>
            <a:off x="428596" y="571480"/>
            <a:ext cx="8229600" cy="582594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dirty="0" err="1" smtClean="0"/>
              <a:t>Тарабукин</a:t>
            </a:r>
            <a:r>
              <a:rPr lang="ru-RU" dirty="0" smtClean="0"/>
              <a:t> </a:t>
            </a:r>
            <a:r>
              <a:rPr lang="ru-RU" dirty="0" err="1" smtClean="0"/>
              <a:t>Нюргун</a:t>
            </a:r>
            <a:r>
              <a:rPr lang="ru-RU" dirty="0" smtClean="0"/>
              <a:t> с диском </a:t>
            </a:r>
            <a:r>
              <a:rPr lang="ru-RU" dirty="0" err="1" smtClean="0"/>
              <a:t>Секки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8852" name="Rectangle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8853" name="Picture 4" descr="DSC000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828680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4" descr="DSC000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821537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F745B-5307-450C-BD44-9222ED939162}" type="slidenum">
              <a:rPr lang="ru-RU"/>
              <a:pPr>
                <a:defRPr/>
              </a:pPr>
              <a:t>39</a:t>
            </a:fld>
            <a:endParaRPr lang="ru-RU"/>
          </a:p>
        </p:txBody>
      </p:sp>
      <p:sp>
        <p:nvSpPr>
          <p:cNvPr id="99330" name="Rectangle 2"/>
          <p:cNvSpPr>
            <a:spLocks noGrp="1"/>
          </p:cNvSpPr>
          <p:nvPr>
            <p:ph type="title"/>
          </p:nvPr>
        </p:nvSpPr>
        <p:spPr bwMode="auto">
          <a:xfrm>
            <a:off x="500034" y="928670"/>
            <a:ext cx="8229600" cy="43971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sz="3600" dirty="0" smtClean="0"/>
              <a:t>У обрывистого, крутого берега </a:t>
            </a:r>
            <a:r>
              <a:rPr lang="ru-RU" sz="3600" dirty="0" err="1" smtClean="0"/>
              <a:t>Муох</a:t>
            </a:r>
            <a:r>
              <a:rPr lang="ru-RU" sz="3600" dirty="0" smtClean="0"/>
              <a:t> </a:t>
            </a:r>
            <a:r>
              <a:rPr lang="ru-RU" sz="3600" dirty="0" err="1" smtClean="0"/>
              <a:t>Элгээн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Публикации</a:t>
            </a:r>
            <a:endParaRPr lang="ru-RU" sz="2400" dirty="0"/>
          </a:p>
        </p:txBody>
      </p:sp>
      <p:pic>
        <p:nvPicPr>
          <p:cNvPr id="2050" name="Picture 2" descr="G:\пед мастерство\PB040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3" y="1036206"/>
            <a:ext cx="6786610" cy="5089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044C5-2005-44D4-A86F-5A6ACF3C1646}" type="slidenum">
              <a:rPr lang="ru-RU"/>
              <a:pPr>
                <a:defRPr/>
              </a:pPr>
              <a:t>40</a:t>
            </a:fld>
            <a:endParaRPr lang="ru-RU"/>
          </a:p>
        </p:txBody>
      </p:sp>
      <p:sp>
        <p:nvSpPr>
          <p:cNvPr id="110596" name="Rectangle 4"/>
          <p:cNvSpPr>
            <a:spLocks noGrp="1"/>
          </p:cNvSpPr>
          <p:nvPr>
            <p:ph type="title"/>
          </p:nvPr>
        </p:nvSpPr>
        <p:spPr bwMode="auto">
          <a:xfrm>
            <a:off x="457200" y="476250"/>
            <a:ext cx="8229600" cy="4318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28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Мы географы, лимнологи, геоботаники, волонтеры, просто туристы!</a:t>
            </a:r>
          </a:p>
        </p:txBody>
      </p:sp>
      <p:pic>
        <p:nvPicPr>
          <p:cNvPr id="88068" name="Picture 6" descr="DSC0014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39888"/>
            <a:ext cx="8229600" cy="4629150"/>
          </a:xfrm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Итоги публикации</a:t>
            </a:r>
            <a:endParaRPr lang="ru-RU" sz="2400" dirty="0"/>
          </a:p>
        </p:txBody>
      </p:sp>
      <p:pic>
        <p:nvPicPr>
          <p:cNvPr id="3074" name="Picture 2" descr="G:\пед мастерство\PB040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5" y="768312"/>
            <a:ext cx="7143800" cy="5357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Статьи, брошюры</a:t>
            </a:r>
            <a:endParaRPr lang="ru-RU" sz="2400" dirty="0"/>
          </a:p>
        </p:txBody>
      </p:sp>
      <p:pic>
        <p:nvPicPr>
          <p:cNvPr id="4098" name="Picture 2" descr="G:\пед мастерство\PB040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3" y="875471"/>
            <a:ext cx="7000924" cy="52506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Сиинэ</a:t>
            </a:r>
            <a:r>
              <a:rPr lang="ru-RU" dirty="0" smtClean="0"/>
              <a:t> (</a:t>
            </a:r>
            <a:r>
              <a:rPr lang="ru-RU" dirty="0" err="1" smtClean="0"/>
              <a:t>Улахан</a:t>
            </a:r>
            <a:r>
              <a:rPr lang="ru-RU" dirty="0" smtClean="0"/>
              <a:t> </a:t>
            </a:r>
            <a:r>
              <a:rPr lang="ru-RU" dirty="0" err="1" smtClean="0"/>
              <a:t>урэх</a:t>
            </a:r>
            <a:r>
              <a:rPr lang="ru-RU" dirty="0" smtClean="0"/>
              <a:t>) </a:t>
            </a:r>
            <a:r>
              <a:rPr lang="ru-RU" dirty="0" err="1" smtClean="0"/>
              <a:t>очуостарыгар</a:t>
            </a:r>
            <a:endParaRPr lang="ru-RU" dirty="0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173130"/>
            <a:ext cx="7429551" cy="495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023305-CFB3-4C4D-86D7-29A324CEAF7B}" type="slidenum">
              <a:rPr lang="ru-RU"/>
              <a:pPr>
                <a:defRPr/>
              </a:pPr>
              <a:t>8</a:t>
            </a:fld>
            <a:endParaRPr lang="ru-RU"/>
          </a:p>
        </p:txBody>
      </p:sp>
      <p:pic>
        <p:nvPicPr>
          <p:cNvPr id="5123" name="Рисунок 4" descr="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850112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4348" y="642918"/>
            <a:ext cx="714376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Лимнологическое исследование озера: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851275" y="5445125"/>
            <a:ext cx="3744913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Проведение общего инструктажа по ТБ с</a:t>
            </a:r>
          </a:p>
          <a:p>
            <a:r>
              <a:rPr lang="ru-RU" sz="1400"/>
              <a:t>обязательной регистрацией в журнале.</a:t>
            </a:r>
          </a:p>
          <a:p>
            <a:r>
              <a:rPr lang="ru-RU" sz="1400"/>
              <a:t>С журналом – Егорова Аэлита, Максимова Нарыйа, 9 кл.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39A52-821E-4C77-9B93-C6F124E9461B}" type="slidenum">
              <a:rPr lang="ru-RU"/>
              <a:pPr>
                <a:defRPr/>
              </a:pPr>
              <a:t>9</a:t>
            </a:fld>
            <a:endParaRPr lang="ru-RU"/>
          </a:p>
        </p:txBody>
      </p:sp>
      <p:pic>
        <p:nvPicPr>
          <p:cNvPr id="6147" name="Рисунок 1" descr="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8751122" cy="583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12413" y="500042"/>
            <a:ext cx="74029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Школьные лимнологи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23850" y="5537200"/>
            <a:ext cx="79930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Измерение глубины воды у лунки самодельным лотом.</a:t>
            </a:r>
          </a:p>
          <a:p>
            <a:r>
              <a:rPr lang="ru-RU" sz="1400"/>
              <a:t>Озеро Кептин, октябрь месяц. Руководитель ВПП, Надя Варламова - 4 кл, Оля Лукина – 9 кл.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910</Words>
  <Application>Microsoft Office PowerPoint</Application>
  <PresentationFormat>Экран (4:3)</PresentationFormat>
  <Paragraphs>135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Авторский  семинар Варламова П.П., учителя географии и экологии высшей квалификационной категории МБОУ «Кептинская СОШ» по теме: «Краеведение, экологическое образование и воспитание в условиях сельской школы»   </vt:lpstr>
      <vt:lpstr>Краеведение,экологическое образование и воспитание в условиях сельской школы (из опыта работы учителя географии Варламова П.П.)   Виды внеклассной деятельности</vt:lpstr>
      <vt:lpstr>Неделя географии и экологии</vt:lpstr>
      <vt:lpstr>Публикации</vt:lpstr>
      <vt:lpstr>Итоги публикации</vt:lpstr>
      <vt:lpstr>Статьи, брошюры</vt:lpstr>
      <vt:lpstr>Сиинэ (Улахан урэх) очуостарыгар</vt:lpstr>
      <vt:lpstr>Слайд 8</vt:lpstr>
      <vt:lpstr>Слайд 9</vt:lpstr>
      <vt:lpstr>Слайд 10</vt:lpstr>
      <vt:lpstr>Слайд 11</vt:lpstr>
      <vt:lpstr>Слайд 12</vt:lpstr>
      <vt:lpstr>Слайд 13</vt:lpstr>
      <vt:lpstr>Приятного аппетита! Экогеографический практикум 8 класса. 22.01.2011 год. Озеро Муох Элгээн.</vt:lpstr>
      <vt:lpstr>Полевая работа. </vt:lpstr>
      <vt:lpstr>Измерение глубины озера. Экогеографический практикум 8 класса. 22.01.2011год. Озеро Муох Элгээн.</vt:lpstr>
      <vt:lpstr>Участники практикума. 8класс.</vt:lpstr>
      <vt:lpstr>Турпоход «Поиск-90»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Обследование озеро Муох элгээн. Август, 2009г.</vt:lpstr>
      <vt:lpstr>Установка чашечного анемометра </vt:lpstr>
      <vt:lpstr>Измерение глубины озера </vt:lpstr>
      <vt:lpstr>Тарабукин Нюргун с диском Секки </vt:lpstr>
      <vt:lpstr>У обрывистого, крутого берега Муох Элгээн </vt:lpstr>
      <vt:lpstr>Мы географы, лимнологи, геоботаники, волонтеры, просто туристы!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внеклассной деятельности  школьников (на примере МБОУ «Кептинская СОШ»)</dc:title>
  <dc:creator>Admin</dc:creator>
  <cp:lastModifiedBy>Admin</cp:lastModifiedBy>
  <cp:revision>17</cp:revision>
  <dcterms:created xsi:type="dcterms:W3CDTF">2013-03-17T06:08:08Z</dcterms:created>
  <dcterms:modified xsi:type="dcterms:W3CDTF">2014-01-24T01:32:03Z</dcterms:modified>
</cp:coreProperties>
</file>