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2" r:id="rId8"/>
    <p:sldId id="263" r:id="rId9"/>
    <p:sldId id="264" r:id="rId10"/>
    <p:sldId id="268" r:id="rId11"/>
    <p:sldId id="269" r:id="rId12"/>
    <p:sldId id="270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Инфляция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4000" cy="3284984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«Не откладывай до завтра то, что инфляция может съесть сегодня».</a:t>
            </a:r>
            <a:r>
              <a:rPr lang="ru-RU" b="1" i="1" dirty="0" smtClean="0"/>
              <a:t> </a:t>
            </a: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(Виктория Фролова)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2: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Семья положила в банк 100 000 рублей под 6% годовых. Определите реальную стоимость (покупательную способность), если инфляция достигнет 13%.</a:t>
            </a:r>
            <a:endParaRPr lang="ru-RU" sz="2800" dirty="0"/>
          </a:p>
        </p:txBody>
      </p:sp>
      <p:pic>
        <p:nvPicPr>
          <p:cNvPr id="24578" name="Picture 2" descr="http://www.empitry.com/uploads/posts/2010-04/1270379927_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1174"/>
            <a:ext cx="5400600" cy="4156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3: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 данным Росстата стоимость минимального набора продуктов питания в Москве в конце декабря составила 3408 рублей. Какова была стоимость набора в ноябре, если за месяц она выросла на 1,2% ?</a:t>
            </a:r>
            <a:endParaRPr lang="ru-RU" sz="2800" dirty="0"/>
          </a:p>
        </p:txBody>
      </p:sp>
      <p:pic>
        <p:nvPicPr>
          <p:cNvPr id="25602" name="Picture 2" descr="http://img.beta.rian.ru/images/17114/60/171146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89040"/>
            <a:ext cx="5442488" cy="30689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r>
              <a:rPr lang="ru-RU" sz="2800" b="1" i="1" u="sng" dirty="0" smtClean="0"/>
              <a:t>«Правило 70» для количественного измерения инфляции:  </a:t>
            </a:r>
            <a:r>
              <a:rPr lang="ru-RU" sz="2800" dirty="0" smtClean="0"/>
              <a:t>чтобы найти число лет, необходимое для удвоения уровня цен, нужно число 70 разделить на ежегодный темп инфляции в %.</a:t>
            </a:r>
          </a:p>
          <a:p>
            <a:endParaRPr lang="ru-RU" sz="2800" dirty="0" smtClean="0"/>
          </a:p>
          <a:p>
            <a:pPr>
              <a:buNone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Задача:   </a:t>
            </a:r>
            <a:r>
              <a:rPr lang="ru-RU" sz="2800" dirty="0" smtClean="0"/>
              <a:t>Рассчитайте через сколько лет уровень цен удвоится при ежегодной инфляции в 3%, в 8%.</a:t>
            </a:r>
            <a:endParaRPr lang="ru-RU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://finnotes.com/wp-content/uploads/2011/10/inflation-u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10136"/>
            <a:ext cx="3347864" cy="33478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94928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3600" b="1" i="1" dirty="0" smtClean="0"/>
              <a:t>                                Вывод: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b="1" i="1" dirty="0" smtClean="0"/>
              <a:t>Инфляция</a:t>
            </a:r>
            <a:r>
              <a:rPr lang="ru-RU" dirty="0" smtClean="0"/>
              <a:t> – один из самых болезненных и опасных процессов, воздействующих на экономику страны.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b="1" i="1" dirty="0" smtClean="0"/>
              <a:t>Негативные последствия инфляции: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Снижение реальных доходов населения;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Обесценивание сбережений населения;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Потеря у производителей заинтересованности в создании качественных товаров.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Снижение уровня жизни населения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Политическая нестабильность</a:t>
            </a:r>
          </a:p>
          <a:p>
            <a:pPr eaLnBrk="1" hangingPunct="1">
              <a:buFontTx/>
              <a:buChar char="-"/>
              <a:defRPr/>
            </a:pPr>
            <a:endParaRPr lang="ru-RU" dirty="0"/>
          </a:p>
        </p:txBody>
      </p:sp>
      <p:pic>
        <p:nvPicPr>
          <p:cNvPr id="23554" name="Picture 2" descr="http://politikus.ru/uploads/posts/2013-10/1382537217_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974827"/>
            <a:ext cx="3347864" cy="18831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caricatura.ru/parad/dzygar/pic/19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2922"/>
            <a:ext cx="3779912" cy="5275078"/>
          </a:xfrm>
          <a:prstGeom prst="rect">
            <a:avLst/>
          </a:prstGeom>
          <a:noFill/>
        </p:spPr>
      </p:pic>
      <p:pic>
        <p:nvPicPr>
          <p:cNvPr id="22532" name="Picture 4" descr="http://www.anekdot.ru/i/caricatures/normal/11/7/6/inflyac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09381"/>
            <a:ext cx="5364088" cy="52486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ИНФЛЯЦИИ НА РАЗИТИЕ СОВРЕМЕННОЙ РОССИИ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trkterra.ru/sites/default/files/field/image/new_region/den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6463"/>
            <a:ext cx="4831149" cy="3281537"/>
          </a:xfrm>
          <a:prstGeom prst="rect">
            <a:avLst/>
          </a:prstGeom>
          <a:noFill/>
        </p:spPr>
      </p:pic>
      <p:pic>
        <p:nvPicPr>
          <p:cNvPr id="2052" name="Picture 4" descr="http://facte.ru/wp-content/uploads/2012/07/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4286249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533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Инфляция - </a:t>
            </a:r>
            <a:r>
              <a:rPr lang="ru-RU" sz="3600" dirty="0" smtClean="0"/>
              <a:t>Обесценивание денег, проявляющееся в форме роста цен на товары и услуги, необусловленного в повышении их качества.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orexaw.com/TERMs/Exchange_Economy/Macroeconomic_indicators/Finance/fimg1988140_Krizis_denezhnoy_sistem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5666322" cy="3501008"/>
          </a:xfrm>
          <a:prstGeom prst="rect">
            <a:avLst/>
          </a:prstGeom>
          <a:noFill/>
        </p:spPr>
      </p:pic>
      <p:pic>
        <p:nvPicPr>
          <p:cNvPr id="1028" name="Picture 4" descr="http://areal-finance.ru/images/areal/news3/02-formu-proiavlenia-infkac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9017" y="3573016"/>
            <a:ext cx="3284983" cy="32849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инфляции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endParaRPr lang="ru-RU" i="1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b="1" i="1" dirty="0" smtClean="0"/>
              <a:t>В зависимости от экономической системы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</a:t>
            </a:r>
            <a:r>
              <a:rPr lang="ru-RU" b="1" i="1" dirty="0" smtClean="0"/>
              <a:t>ОТКРЫТАЯ                       СКРЫТАЯ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( в рыночной                  ( для экономики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экономике)                 с регулируемыми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                                     ценами)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00563" y="1071563"/>
            <a:ext cx="17145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2500313" y="1071563"/>
            <a:ext cx="1928812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kirushina.files.wordpress.com/2011/03/d0b4d0b2d0b5-d181d182d0bed180d0bed0bdd18b-d0b8d0bdd184d0bbd18fd186d0b8d0b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956" y="4560489"/>
            <a:ext cx="3028044" cy="22975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183562" cy="836712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инфляции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dirty="0" smtClean="0"/>
              <a:t>В зависимости от темпов развития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i="1" dirty="0" smtClean="0"/>
              <a:t>Умеренная</a:t>
            </a:r>
            <a:r>
              <a:rPr lang="ru-RU" b="1" i="1" dirty="0" smtClean="0"/>
              <a:t> </a:t>
            </a:r>
            <a:r>
              <a:rPr lang="ru-RU" dirty="0" smtClean="0"/>
              <a:t>                                </a:t>
            </a:r>
            <a:r>
              <a:rPr lang="ru-RU" i="1" dirty="0" smtClean="0"/>
              <a:t>Галопирующая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( до10%в год)                            (от10% до 100%)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                       </a:t>
            </a:r>
            <a:r>
              <a:rPr lang="ru-RU" i="1" dirty="0" smtClean="0"/>
              <a:t>Гиперинфляция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              ( от 100% до 1000% в год)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860032" y="1412776"/>
            <a:ext cx="2357438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1187624" y="1412776"/>
            <a:ext cx="2928938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321273" y="2951535"/>
            <a:ext cx="2359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goldinvestor.ru/imgs/deflyac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14799"/>
            <a:ext cx="2743200" cy="27432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1: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1125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Определите темп инфляции для 1997 года, если в 1996 году индекс цен* был равен 156,9, а в 1997 году равен 160,5.</a:t>
            </a:r>
          </a:p>
          <a:p>
            <a:pPr>
              <a:buNone/>
            </a:pPr>
            <a:r>
              <a:rPr lang="ru-RU" sz="2800" dirty="0" smtClean="0"/>
              <a:t>    * Индекс цен = (цены «рыночной корзины» в данном году) : (цены «рыночной корзины» в базисном году)*100%</a:t>
            </a:r>
            <a:endParaRPr lang="ru-RU" sz="2800" dirty="0"/>
          </a:p>
        </p:txBody>
      </p:sp>
      <p:pic>
        <p:nvPicPr>
          <p:cNvPr id="1026" name="Picture 2" descr="http://vecherka.tj/wp-content/uploads/2012/11/inflyats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6283" y="4149080"/>
            <a:ext cx="3807717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i="1" smtClean="0"/>
              <a:t>Для промышленно развитых стран характерной является умеренная (ползучая) инфляция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b="1" i="1" smtClean="0"/>
              <a:t>В развивающихся странах преобладает галопирующая и гиперинфляция</a:t>
            </a:r>
          </a:p>
        </p:txBody>
      </p:sp>
      <p:pic>
        <p:nvPicPr>
          <p:cNvPr id="11268" name="Рисунок 3" descr="600px-World_Inflation_rate_2010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221088"/>
            <a:ext cx="575451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2" descr="https://lh6.googleusercontent.com/-FpkHJyD1x9o/TrmFT5AFP7I/AAAAAAAAAX0/QhB9VxKMNEU/s700/inflation_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Инфляция в России за последние годы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" y="1600200"/>
          <a:ext cx="9143992" cy="2071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89"/>
                <a:gridCol w="576064"/>
                <a:gridCol w="634499"/>
                <a:gridCol w="703384"/>
                <a:gridCol w="703384"/>
                <a:gridCol w="703384"/>
                <a:gridCol w="703384"/>
                <a:gridCol w="703384"/>
                <a:gridCol w="703384"/>
                <a:gridCol w="703384"/>
                <a:gridCol w="703384"/>
                <a:gridCol w="703384"/>
                <a:gridCol w="703384"/>
              </a:tblGrid>
              <a:tr h="1157045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/>
                </a:tc>
              </a:tr>
              <a:tr h="743763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инфляция,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58" name="AutoShape 2" descr="https://lh6.googleusercontent.com/-FpkHJyD1x9o/TrmFT5AFP7I/AAAAAAAAAX0/QhB9VxKMNEU/s700/inflation_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lh6.googleusercontent.com/-FpkHJyD1x9o/TrmFT5AFP7I/AAAAAAAAAX0/QhB9VxKMNEU/s700/inflation_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lh6.googleusercontent.com/-FpkHJyD1x9o/TrmFT5AFP7I/AAAAAAAAAX0/QhB9VxKMNEU/s700/inflation_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lh6.googleusercontent.com/-FpkHJyD1x9o/TrmFT5AFP7I/AAAAAAAAAX0/QhB9VxKMNEU/s700/inflation_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lh6.googleusercontent.com/-FpkHJyD1x9o/TrmFT5AFP7I/AAAAAAAAAX0/QhB9VxKMNEU/s700/inflation_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inflation_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08732"/>
            <a:ext cx="4419229" cy="3049268"/>
          </a:xfrm>
          <a:prstGeom prst="rect">
            <a:avLst/>
          </a:prstGeom>
        </p:spPr>
      </p:pic>
      <p:pic>
        <p:nvPicPr>
          <p:cNvPr id="19468" name="Picture 12" descr="http://finnotes.com/wp-content/uploads/2011/09/inflation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33664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Инфляция в России за период с 2000 по 2011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kopim-vmeste.ru/wp-content/uploads/2012/01/inflyatsiya-2000-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0160"/>
            <a:ext cx="9144000" cy="55778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377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Инфляция</vt:lpstr>
      <vt:lpstr>ВЛИЯНИЕ ИНФЛЯЦИИ НА РАЗИТИЕ СОВРЕМЕННОЙ РОССИИ</vt:lpstr>
      <vt:lpstr>Презентация PowerPoint</vt:lpstr>
      <vt:lpstr>Виды инфляции</vt:lpstr>
      <vt:lpstr>Виды инфляции</vt:lpstr>
      <vt:lpstr>Задача 1:</vt:lpstr>
      <vt:lpstr>Презентация PowerPoint</vt:lpstr>
      <vt:lpstr>Инфляция в России за последние годы</vt:lpstr>
      <vt:lpstr>Инфляция в России за период с 2000 по 2011</vt:lpstr>
      <vt:lpstr>Задача 2:</vt:lpstr>
      <vt:lpstr>Задача 3: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ОНИКС</dc:creator>
  <cp:lastModifiedBy>Galkina</cp:lastModifiedBy>
  <cp:revision>14</cp:revision>
  <dcterms:created xsi:type="dcterms:W3CDTF">2014-02-09T14:28:00Z</dcterms:created>
  <dcterms:modified xsi:type="dcterms:W3CDTF">2014-02-11T07:12:19Z</dcterms:modified>
</cp:coreProperties>
</file>