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3" r:id="rId2"/>
    <p:sldId id="257" r:id="rId3"/>
    <p:sldId id="256" r:id="rId4"/>
    <p:sldId id="285" r:id="rId5"/>
    <p:sldId id="270" r:id="rId6"/>
    <p:sldId id="284" r:id="rId7"/>
    <p:sldId id="259" r:id="rId8"/>
    <p:sldId id="260" r:id="rId9"/>
    <p:sldId id="286" r:id="rId10"/>
    <p:sldId id="287" r:id="rId11"/>
    <p:sldId id="289" r:id="rId12"/>
    <p:sldId id="267" r:id="rId13"/>
    <p:sldId id="268" r:id="rId14"/>
    <p:sldId id="262" r:id="rId15"/>
    <p:sldId id="290" r:id="rId16"/>
    <p:sldId id="261" r:id="rId17"/>
    <p:sldId id="292" r:id="rId18"/>
    <p:sldId id="291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19FDB2F-0A14-4774-B6BD-0C7276B11742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986CF0D-45E6-4E39-A877-02EED248C3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57628"/>
            <a:ext cx="7667652" cy="23145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757242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8929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86000" y="500042"/>
            <a:ext cx="6143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Автономное учреждение</a:t>
            </a: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профессионального образования</a:t>
            </a: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Ханты-Мансийского автономного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округа-Югры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«СУРГУТСКИЙ ПОЛИТЕХНИЧЕСКИЙ КОЛЛЕДЖ»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429001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Первая мировая война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Автор: О.В.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Хмара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, преподаватель истории,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АУ «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Сургутский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политехнический  колледж»,  г.Сургут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latin typeface="Arial" pitchFamily="34" charset="0"/>
                <a:cs typeface="Times New Roman" pitchFamily="18" charset="0"/>
              </a:rPr>
              <a:t>210-141-992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86808" cy="6572272"/>
          </a:xfrm>
        </p:spPr>
        <p:txBody>
          <a:bodyPr/>
          <a:lstStyle/>
          <a:p>
            <a:pPr lvl="8" algn="ctr"/>
            <a:r>
              <a:rPr lang="ru-RU" sz="3200" dirty="0" smtClean="0"/>
              <a:t>Основные сражения</a:t>
            </a:r>
          </a:p>
          <a:p>
            <a:r>
              <a:rPr lang="ru-RU" dirty="0" smtClean="0"/>
              <a:t>Дата,       Восточный фронт         Западный фронт</a:t>
            </a:r>
          </a:p>
          <a:p>
            <a:r>
              <a:rPr lang="ru-RU" dirty="0" smtClean="0"/>
              <a:t>1914</a:t>
            </a:r>
          </a:p>
          <a:p>
            <a:r>
              <a:rPr lang="ru-RU" dirty="0" smtClean="0"/>
              <a:t>1915</a:t>
            </a:r>
          </a:p>
          <a:p>
            <a:r>
              <a:rPr lang="ru-RU" dirty="0" smtClean="0"/>
              <a:t>1916</a:t>
            </a:r>
          </a:p>
          <a:p>
            <a:r>
              <a:rPr lang="ru-RU" dirty="0" smtClean="0"/>
              <a:t>1917</a:t>
            </a:r>
          </a:p>
          <a:p>
            <a:r>
              <a:rPr lang="ru-RU" dirty="0" smtClean="0"/>
              <a:t>1918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00041"/>
          <a:ext cx="9144000" cy="6384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521"/>
                <a:gridCol w="7989479"/>
              </a:tblGrid>
              <a:tr h="339091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Восточный фронт</a:t>
                      </a:r>
                      <a:endParaRPr lang="ru-RU" dirty="0"/>
                    </a:p>
                  </a:txBody>
                  <a:tcPr/>
                </a:tc>
              </a:tr>
              <a:tr h="1356365">
                <a:tc>
                  <a:txBody>
                    <a:bodyPr/>
                    <a:lstStyle/>
                    <a:p>
                      <a:r>
                        <a:rPr lang="ru-RU" dirty="0" smtClean="0"/>
                        <a:t>1914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неудачное наступление России в Восточной Пруссии,</a:t>
                      </a:r>
                      <a:r>
                        <a:rPr lang="ru-RU" sz="1600" b="1" baseline="0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 гибель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600" b="1" baseline="0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 2-й армии </a:t>
                      </a:r>
                      <a:r>
                        <a:rPr lang="ru-RU" sz="1600" b="1" baseline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генерала Самсонова</a:t>
                      </a:r>
                      <a:endParaRPr lang="ru-RU" sz="1600" b="1" dirty="0" smtClean="0">
                        <a:solidFill>
                          <a:srgbClr val="541C00"/>
                        </a:solidFill>
                        <a:latin typeface="Verdana" pitchFamily="34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- на Юго-Западном  фронте разгромлены австро-венгерские войска, занята вся Галиция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102046">
                <a:tc>
                  <a:txBody>
                    <a:bodyPr/>
                    <a:lstStyle/>
                    <a:p>
                      <a:r>
                        <a:rPr lang="ru-RU" dirty="0" smtClean="0"/>
                        <a:t>1915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- </a:t>
                      </a:r>
                      <a:r>
                        <a:rPr lang="ru-RU" sz="16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в результате </a:t>
                      </a:r>
                      <a:r>
                        <a:rPr lang="ru-RU" sz="1600" b="1" dirty="0" err="1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Галицийской</a:t>
                      </a:r>
                      <a:r>
                        <a:rPr lang="ru-RU" sz="16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 битвы  Россия потеряла Польшу, часть Прибалтики, Западной Белоруссии и Украины. Однако Россия из войны не была выведена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610683">
                <a:tc>
                  <a:txBody>
                    <a:bodyPr/>
                    <a:lstStyle/>
                    <a:p>
                      <a:r>
                        <a:rPr lang="ru-RU" dirty="0" smtClean="0"/>
                        <a:t>1916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- </a:t>
                      </a:r>
                      <a:r>
                        <a:rPr lang="ru-RU" sz="16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на Юго-Западном фронте армия А.А. Брусилова прорвала фронт и разгромила австро-венгерские войска - «Брусиловский прорыв»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- ряд успешных операций против Турции на Кавказском фронте, образованном в 1915 г.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  <a:tr h="1102046">
                <a:tc>
                  <a:txBody>
                    <a:bodyPr/>
                    <a:lstStyle/>
                    <a:p>
                      <a:r>
                        <a:rPr lang="ru-RU" dirty="0" smtClean="0"/>
                        <a:t>1917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- Временное правительство объявило о  продолжении войны,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- две операции в июне в Галиции и в июле в Белоруссии закончились провалом. </a:t>
                      </a:r>
                      <a:endParaRPr lang="ru-RU" sz="1600" dirty="0"/>
                    </a:p>
                  </a:txBody>
                  <a:tcPr/>
                </a:tc>
              </a:tr>
              <a:tr h="847728">
                <a:tc>
                  <a:txBody>
                    <a:bodyPr/>
                    <a:lstStyle/>
                    <a:p>
                      <a:r>
                        <a:rPr lang="ru-RU" dirty="0" smtClean="0"/>
                        <a:t>1918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В марте 1918 г. Россия вышла из войны, подписав Брестский мир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Генерал от кавалерии А.А.Брусилов</a:t>
            </a:r>
          </a:p>
        </p:txBody>
      </p:sp>
      <p:pic>
        <p:nvPicPr>
          <p:cNvPr id="717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428604"/>
            <a:ext cx="3643338" cy="51577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62000" y="5429264"/>
            <a:ext cx="6781800" cy="742936"/>
          </a:xfrm>
        </p:spPr>
        <p:txBody>
          <a:bodyPr/>
          <a:lstStyle/>
          <a:p>
            <a:r>
              <a:rPr lang="ru-RU" sz="2400" dirty="0" smtClean="0"/>
              <a:t>Брусиловский прорыв.  </a:t>
            </a:r>
            <a:r>
              <a:rPr lang="ru-RU" sz="1800" i="1" dirty="0" smtClean="0"/>
              <a:t>Схема из словаря Гранат</a:t>
            </a:r>
            <a:endParaRPr lang="ru-RU" sz="2400" i="1" dirty="0" smtClean="0"/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02" y="428604"/>
            <a:ext cx="514353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72140"/>
            <a:ext cx="7596214" cy="4286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1\Desktop\img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00105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708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8"/>
                <a:gridCol w="7521672"/>
              </a:tblGrid>
              <a:tr h="393540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Западный фронт</a:t>
                      </a:r>
                      <a:endParaRPr lang="ru-RU" dirty="0"/>
                    </a:p>
                  </a:txBody>
                  <a:tcPr/>
                </a:tc>
              </a:tr>
              <a:tr h="1574160">
                <a:tc>
                  <a:txBody>
                    <a:bodyPr/>
                    <a:lstStyle/>
                    <a:p>
                      <a:r>
                        <a:rPr lang="ru-RU" dirty="0" smtClean="0"/>
                        <a:t>1914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- Вторжение через Бельгию немецких войск во Францию (план </a:t>
                      </a:r>
                      <a:r>
                        <a:rPr lang="ru-RU" sz="1800" b="1" dirty="0" err="1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Шлиффена</a:t>
                      </a: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)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-Форсирование реки Марна, наступление на Париж</a:t>
                      </a:r>
                    </a:p>
                    <a:p>
                      <a:endParaRPr lang="ru-RU" sz="1800" b="1" dirty="0" smtClean="0">
                        <a:solidFill>
                          <a:srgbClr val="541C00"/>
                        </a:solidFill>
                        <a:latin typeface="Verdana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688695">
                <a:tc>
                  <a:txBody>
                    <a:bodyPr/>
                    <a:lstStyle/>
                    <a:p>
                      <a:r>
                        <a:rPr lang="ru-RU" dirty="0" smtClean="0"/>
                        <a:t>1915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Немцы применили химическое оружие под г. Ипр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279005">
                <a:tc>
                  <a:txBody>
                    <a:bodyPr/>
                    <a:lstStyle/>
                    <a:p>
                      <a:r>
                        <a:rPr lang="ru-RU" dirty="0" smtClean="0"/>
                        <a:t>1916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бои под Верденом («</a:t>
                      </a:r>
                      <a:r>
                        <a:rPr lang="ru-RU" sz="1800" b="1" dirty="0" err="1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Верденская</a:t>
                      </a: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 мясорубка»)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Битва на реке Сомме – англичане впервые применили танки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574160">
                <a:tc>
                  <a:txBody>
                    <a:bodyPr/>
                    <a:lstStyle/>
                    <a:p>
                      <a:r>
                        <a:rPr lang="ru-RU" dirty="0" smtClean="0"/>
                        <a:t>1917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на стороне Антанты в войну вступили США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Разгром итальянских войск в битве при </a:t>
                      </a:r>
                      <a:r>
                        <a:rPr lang="ru-RU" sz="1800" b="1" dirty="0" err="1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Капоретто</a:t>
                      </a: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 на итальянском фронте, образованном в 1915 г.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Англичане нанесли поражение Турции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574160">
                <a:tc>
                  <a:txBody>
                    <a:bodyPr/>
                    <a:lstStyle/>
                    <a:p>
                      <a:r>
                        <a:rPr lang="ru-RU" dirty="0" smtClean="0"/>
                        <a:t>1918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провал немецкого наступления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11 ноября Антанта заключила с Германией </a:t>
                      </a:r>
                      <a:r>
                        <a:rPr lang="ru-RU" sz="1800" b="1" dirty="0" err="1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Компьенское</a:t>
                      </a:r>
                      <a:r>
                        <a:rPr lang="ru-RU" sz="1800" b="1" dirty="0" smtClean="0">
                          <a:solidFill>
                            <a:srgbClr val="541C00"/>
                          </a:solidFill>
                          <a:latin typeface="Verdana" pitchFamily="34" charset="0"/>
                        </a:rPr>
                        <a:t> перемирие . Первая мировая война завершилась.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8952" y="4786322"/>
            <a:ext cx="8242204" cy="138587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Подписание </a:t>
            </a:r>
            <a:r>
              <a:rPr lang="ru-RU" sz="2800" dirty="0" err="1" smtClean="0"/>
              <a:t>Компьенского</a:t>
            </a:r>
            <a:r>
              <a:rPr lang="ru-RU" sz="2800" dirty="0" smtClean="0"/>
              <a:t> перемирия в вагончике </a:t>
            </a:r>
            <a:r>
              <a:rPr lang="ru-RU" sz="2800" dirty="0" err="1" smtClean="0"/>
              <a:t>Фоша</a:t>
            </a:r>
            <a:r>
              <a:rPr lang="ru-RU" sz="2800" dirty="0" smtClean="0"/>
              <a:t> (11 ноября 1918 г.)</a:t>
            </a:r>
            <a:endParaRPr lang="ru-RU" sz="2800" dirty="0"/>
          </a:p>
        </p:txBody>
      </p:sp>
      <p:pic>
        <p:nvPicPr>
          <p:cNvPr id="3074" name="Picture 2" descr="C:\Users\Ольга1\Desktop\img4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644" b="5644"/>
          <a:stretch>
            <a:fillRect/>
          </a:stretch>
        </p:blipFill>
        <p:spPr bwMode="auto">
          <a:xfrm>
            <a:off x="785786" y="500042"/>
            <a:ext cx="8001056" cy="44261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50392" y="5072074"/>
            <a:ext cx="7391400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07223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2800" b="1" dirty="0" smtClean="0"/>
              <a:t>Парижская мирная конференция</a:t>
            </a:r>
            <a:r>
              <a:rPr lang="ru-RU" sz="2800" dirty="0" smtClean="0"/>
              <a:t> - подписан </a:t>
            </a:r>
            <a:r>
              <a:rPr lang="ru-RU" sz="2800" b="1" dirty="0" smtClean="0"/>
              <a:t>Версальский мирный договор</a:t>
            </a:r>
            <a:r>
              <a:rPr lang="ru-RU" sz="2800" dirty="0" smtClean="0"/>
              <a:t> стран Антанты с Германией (28 июня 1919 г.), </a:t>
            </a:r>
            <a:r>
              <a:rPr lang="ru-RU" dirty="0" smtClean="0"/>
              <a:t>его  </a:t>
            </a:r>
            <a:r>
              <a:rPr lang="ru-RU" dirty="0" smtClean="0">
                <a:solidFill>
                  <a:srgbClr val="FF0000"/>
                </a:solidFill>
              </a:rPr>
              <a:t>условия: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</a:p>
          <a:p>
            <a:pPr marL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714F"/>
                </a:solidFill>
              </a:rPr>
              <a:t>   З</a:t>
            </a:r>
            <a:r>
              <a:rPr lang="ru-RU" b="1" dirty="0" smtClean="0">
                <a:solidFill>
                  <a:srgbClr val="FF0000"/>
                </a:solidFill>
              </a:rPr>
              <a:t>апрет</a:t>
            </a:r>
            <a:r>
              <a:rPr lang="ru-RU" b="1" dirty="0" smtClean="0"/>
              <a:t> </a:t>
            </a:r>
            <a:r>
              <a:rPr lang="ru-RU" dirty="0" smtClean="0"/>
              <a:t>Германии</a:t>
            </a:r>
            <a:r>
              <a:rPr lang="ru-RU" b="1" dirty="0" smtClean="0"/>
              <a:t> </a:t>
            </a:r>
            <a:r>
              <a:rPr lang="ru-RU" dirty="0" smtClean="0"/>
              <a:t>иметь ВМФ, ВВС, танки, генштаб...</a:t>
            </a:r>
          </a:p>
          <a:p>
            <a:pPr marL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714F"/>
                </a:solidFill>
              </a:rPr>
              <a:t>   Д</a:t>
            </a:r>
            <a:r>
              <a:rPr lang="ru-RU" b="1" dirty="0" smtClean="0">
                <a:solidFill>
                  <a:srgbClr val="FF0000"/>
                </a:solidFill>
              </a:rPr>
              <a:t>емилитаризация</a:t>
            </a:r>
            <a:r>
              <a:rPr lang="ru-RU" dirty="0" smtClean="0"/>
              <a:t> Рейнской зоны, ее оккупация на 15 лет</a:t>
            </a:r>
          </a:p>
          <a:p>
            <a:pPr marL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714F"/>
                </a:solidFill>
              </a:rPr>
              <a:t>   Р</a:t>
            </a:r>
            <a:r>
              <a:rPr lang="ru-RU" b="1" dirty="0" smtClean="0">
                <a:solidFill>
                  <a:srgbClr val="FF0000"/>
                </a:solidFill>
              </a:rPr>
              <a:t>епарации</a:t>
            </a:r>
            <a:r>
              <a:rPr lang="ru-RU" dirty="0" smtClean="0"/>
              <a:t> в 132 млрд. марок (52 % Франции, 22% Англии)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714F"/>
                </a:solidFill>
              </a:rPr>
              <a:t>   А</a:t>
            </a:r>
            <a:r>
              <a:rPr lang="ru-RU" b="1" dirty="0" smtClean="0">
                <a:solidFill>
                  <a:srgbClr val="FF0000"/>
                </a:solidFill>
              </a:rPr>
              <a:t>рмию</a:t>
            </a:r>
            <a:r>
              <a:rPr lang="ru-RU" dirty="0" smtClean="0"/>
              <a:t> разрешили иметь не более 100 тыс. человек</a:t>
            </a:r>
          </a:p>
          <a:p>
            <a:pPr marL="457200" indent="-457200">
              <a:buNone/>
              <a:defRPr/>
            </a:pPr>
            <a:r>
              <a:rPr lang="ru-RU" sz="3200" b="1" dirty="0" smtClean="0">
                <a:solidFill>
                  <a:srgbClr val="FF714F"/>
                </a:solidFill>
              </a:rPr>
              <a:t>   О</a:t>
            </a:r>
            <a:r>
              <a:rPr lang="ru-RU" b="1" dirty="0" smtClean="0">
                <a:solidFill>
                  <a:srgbClr val="FF0000"/>
                </a:solidFill>
              </a:rPr>
              <a:t>тторгли</a:t>
            </a:r>
            <a:r>
              <a:rPr lang="ru-RU" dirty="0" smtClean="0"/>
              <a:t> 1/8 территории Германии в Европе  (Дании -</a:t>
            </a:r>
            <a:r>
              <a:rPr lang="ru-RU" dirty="0" err="1" smtClean="0"/>
              <a:t>Шлезвиг</a:t>
            </a:r>
            <a:r>
              <a:rPr lang="ru-RU" dirty="0" smtClean="0"/>
              <a:t>,  Литве -Клайпеду,   Франции - Эльзас и Лотарингию,  Польше - Познань.)</a:t>
            </a:r>
          </a:p>
          <a:p>
            <a:pPr marL="457200" indent="-457200">
              <a:buNone/>
              <a:defRPr/>
            </a:pPr>
            <a:r>
              <a:rPr lang="ru-RU" sz="3200" b="1" dirty="0" smtClean="0">
                <a:solidFill>
                  <a:srgbClr val="FF714F"/>
                </a:solidFill>
              </a:rPr>
              <a:t>   В</a:t>
            </a:r>
            <a:r>
              <a:rPr lang="ru-RU" b="1" dirty="0" smtClean="0">
                <a:solidFill>
                  <a:srgbClr val="FF0000"/>
                </a:solidFill>
              </a:rPr>
              <a:t>ина</a:t>
            </a:r>
            <a:r>
              <a:rPr lang="ru-RU" dirty="0" smtClean="0"/>
              <a:t> в развязывании Первой мировой войны стоила Германии колоний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858280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461700"/>
                </a:solidFill>
                <a:latin typeface="Verdana" pitchFamily="34" charset="0"/>
              </a:rPr>
              <a:t>ОБЩИЕ ИТОГИ ПЕРВОЙ МИРОВОЙ ВОЙНЫ</a:t>
            </a:r>
            <a:r>
              <a:rPr lang="ru-RU" b="1" dirty="0" smtClean="0">
                <a:solidFill>
                  <a:srgbClr val="B41C3D"/>
                </a:solidFill>
                <a:latin typeface="Verdana" pitchFamily="34" charset="0"/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857231"/>
          <a:ext cx="8929718" cy="585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397"/>
                <a:gridCol w="7527528"/>
                <a:gridCol w="811793"/>
              </a:tblGrid>
              <a:tr h="569787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</a:tr>
              <a:tr h="440264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Количество участвовавших государств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</a:tr>
              <a:tr h="569787">
                <a:tc>
                  <a:txBody>
                    <a:bodyPr/>
                    <a:lstStyle/>
                    <a:p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Количество государств на территории, которых шли боевые 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</a:tr>
              <a:tr h="569787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Численность населения вовлеченных в войну государств (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427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млрд. чел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</a:t>
                      </a:r>
                      <a:endParaRPr lang="ru-RU" dirty="0"/>
                    </a:p>
                  </a:txBody>
                  <a:tcPr/>
                </a:tc>
              </a:tr>
              <a:tr h="569787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Число мобилизованных в вооруженные силы (млн. чел.)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</a:t>
                      </a:r>
                      <a:endParaRPr lang="ru-RU" dirty="0"/>
                    </a:p>
                  </a:txBody>
                  <a:tcPr/>
                </a:tc>
              </a:tr>
              <a:tr h="379208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Число раненых (млн. чел. 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1192241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Общие безвозвратные потери ( млн. чел. 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427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 В том числе 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потери л.с. на поле боя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погибшие в тылу от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возд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 бомбардировок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9,5</a:t>
                      </a:r>
                    </a:p>
                    <a:p>
                      <a:r>
                        <a:rPr lang="ru-RU" dirty="0" smtClean="0"/>
                        <a:t>0,5</a:t>
                      </a:r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погибшие от голода и эпидемий (млн.чел.)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569787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Искалечено (млн.чел.)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500034" y="571480"/>
            <a:ext cx="8272482" cy="4786346"/>
          </a:xfrm>
        </p:spPr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5572140"/>
            <a:ext cx="8358246" cy="857256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 smtClean="0"/>
              <a:t> В.В.Верещагин. Побежденные. Панихида.</a:t>
            </a:r>
          </a:p>
          <a:p>
            <a:endParaRPr lang="ru-RU" dirty="0"/>
          </a:p>
        </p:txBody>
      </p:sp>
      <p:pic>
        <p:nvPicPr>
          <p:cNvPr id="2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429684" cy="4919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929718" cy="117156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В.В.Верещагин  «Апофеоз войны»</a:t>
            </a:r>
            <a:endParaRPr lang="ru-RU" sz="4000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428604"/>
            <a:ext cx="8715436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ПЕРВАЯ МИРОВАЯ ВОЙНА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571612"/>
            <a:ext cx="6858000" cy="442915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</a:t>
            </a:r>
            <a:r>
              <a:rPr lang="ru-RU" sz="8800" dirty="0" smtClean="0"/>
              <a:t>(1914-1918)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786454"/>
            <a:ext cx="6781800" cy="3857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357166"/>
            <a:ext cx="7543800" cy="50720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</a:t>
            </a:r>
            <a:r>
              <a:rPr lang="ru-RU" sz="3600" dirty="0" smtClean="0"/>
              <a:t>План:</a:t>
            </a:r>
          </a:p>
          <a:p>
            <a:pPr lvl="0"/>
            <a:r>
              <a:rPr lang="ru-RU" sz="3600" dirty="0" smtClean="0"/>
              <a:t>Причины, повод, характер  Первой мировой войны.</a:t>
            </a:r>
          </a:p>
          <a:p>
            <a:pPr lvl="0"/>
            <a:r>
              <a:rPr lang="ru-RU" sz="3600" dirty="0" smtClean="0"/>
              <a:t>Участники и их цели.</a:t>
            </a:r>
          </a:p>
          <a:p>
            <a:pPr lvl="0"/>
            <a:r>
              <a:rPr lang="ru-RU" sz="3600" dirty="0" smtClean="0"/>
              <a:t>Развитие военной техники в годы войны.</a:t>
            </a:r>
          </a:p>
          <a:p>
            <a:pPr lvl="0"/>
            <a:r>
              <a:rPr lang="ru-RU" sz="3600" dirty="0" smtClean="0"/>
              <a:t>Ход военных действий.</a:t>
            </a:r>
          </a:p>
          <a:p>
            <a:r>
              <a:rPr lang="ru-RU" sz="3600" dirty="0" smtClean="0"/>
              <a:t>Итоги войны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072206"/>
            <a:ext cx="6781800" cy="999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500042"/>
            <a:ext cx="7543800" cy="4071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/>
        </p:nvSpPr>
        <p:spPr bwMode="auto">
          <a:xfrm>
            <a:off x="613569" y="158988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ru-RU" smtClean="0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299369" y="334565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smtClean="0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23057" y="781845"/>
            <a:ext cx="1800225" cy="1893888"/>
            <a:chOff x="249" y="833"/>
            <a:chExt cx="1134" cy="1193"/>
          </a:xfrm>
        </p:grpSpPr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249" y="1162"/>
              <a:ext cx="1134" cy="864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buFont typeface="Symbol" pitchFamily="18" charset="2"/>
                <a:buChar char="·"/>
              </a:pPr>
              <a:r>
                <a:rPr lang="ru-RU" b="1">
                  <a:solidFill>
                    <a:srgbClr val="541C00"/>
                  </a:solidFill>
                  <a:latin typeface="Verdana" pitchFamily="34" charset="0"/>
                </a:rPr>
                <a:t>АНГЛИЯ</a:t>
              </a:r>
            </a:p>
            <a:p>
              <a:pPr>
                <a:buFont typeface="Symbol" pitchFamily="18" charset="2"/>
                <a:buChar char="·"/>
              </a:pPr>
              <a:r>
                <a:rPr lang="ru-RU" b="1">
                  <a:solidFill>
                    <a:srgbClr val="541C00"/>
                  </a:solidFill>
                  <a:latin typeface="Verdana" pitchFamily="34" charset="0"/>
                </a:rPr>
                <a:t>ФРАНЦИЯ</a:t>
              </a:r>
            </a:p>
            <a:p>
              <a:pPr>
                <a:buFont typeface="Symbol" pitchFamily="18" charset="2"/>
                <a:buChar char="·"/>
              </a:pPr>
              <a:r>
                <a:rPr lang="ru-RU" b="1">
                  <a:solidFill>
                    <a:srgbClr val="541C00"/>
                  </a:solidFill>
                  <a:latin typeface="Verdana" pitchFamily="34" charset="0"/>
                </a:rPr>
                <a:t>РОССИЯ</a:t>
              </a:r>
            </a:p>
            <a:p>
              <a:pPr>
                <a:buFont typeface="Symbol" pitchFamily="18" charset="2"/>
                <a:buChar char="·"/>
              </a:pPr>
              <a:r>
                <a:rPr lang="ru-RU" b="1">
                  <a:solidFill>
                    <a:srgbClr val="541C00"/>
                  </a:solidFill>
                  <a:latin typeface="Verdana" pitchFamily="34" charset="0"/>
                </a:rPr>
                <a:t>США</a:t>
              </a:r>
            </a:p>
            <a:p>
              <a:pPr>
                <a:buFont typeface="Symbol" pitchFamily="18" charset="2"/>
                <a:buChar char="·"/>
              </a:pPr>
              <a:r>
                <a:rPr lang="ru-RU" b="1">
                  <a:solidFill>
                    <a:srgbClr val="541C00"/>
                  </a:solidFill>
                  <a:latin typeface="Verdana" pitchFamily="34" charset="0"/>
                </a:rPr>
                <a:t>ИТАЛИЯ</a:t>
              </a:r>
            </a:p>
            <a:p>
              <a:pPr>
                <a:buFont typeface="Symbol" pitchFamily="18" charset="2"/>
                <a:buChar char="·"/>
              </a:pPr>
              <a:r>
                <a:rPr lang="ru-RU" b="1">
                  <a:solidFill>
                    <a:srgbClr val="541C00"/>
                  </a:solidFill>
                  <a:latin typeface="Verdana" pitchFamily="34" charset="0"/>
                </a:rPr>
                <a:t>РУМЫНИЯ</a:t>
              </a:r>
            </a:p>
            <a:p>
              <a:pPr>
                <a:buFont typeface="Symbol" pitchFamily="18" charset="2"/>
                <a:buChar char="·"/>
              </a:pPr>
              <a:r>
                <a:rPr lang="ru-RU" b="1">
                  <a:solidFill>
                    <a:srgbClr val="541C00"/>
                  </a:solidFill>
                  <a:latin typeface="Verdana" pitchFamily="34" charset="0"/>
                </a:rPr>
                <a:t>БЕЛЬГИЯ</a:t>
              </a: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249" y="833"/>
              <a:ext cx="1134" cy="32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800" b="1">
                  <a:solidFill>
                    <a:srgbClr val="B41C3D"/>
                  </a:solidFill>
                  <a:latin typeface="Verdana" pitchFamily="34" charset="0"/>
                </a:rPr>
                <a:t>АНТАНТА</a:t>
              </a:r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501609" y="570707"/>
            <a:ext cx="2357438" cy="2033588"/>
            <a:chOff x="4141" y="700"/>
            <a:chExt cx="1485" cy="1281"/>
          </a:xfrm>
        </p:grpSpPr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4186" y="1117"/>
              <a:ext cx="1440" cy="86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just"/>
              <a:endParaRPr lang="ru-RU" sz="1100" dirty="0">
                <a:solidFill>
                  <a:srgbClr val="B41C3D"/>
                </a:solidFill>
                <a:latin typeface="Times New Roman" pitchFamily="18" charset="0"/>
              </a:endParaRPr>
            </a:p>
            <a:p>
              <a:pPr>
                <a:lnSpc>
                  <a:spcPct val="120000"/>
                </a:lnSpc>
                <a:buFont typeface="Symbol" pitchFamily="18" charset="2"/>
                <a:buChar char="·"/>
              </a:pPr>
              <a:r>
                <a:rPr lang="ru-RU" b="1" dirty="0">
                  <a:solidFill>
                    <a:srgbClr val="541C00"/>
                  </a:solidFill>
                  <a:latin typeface="Verdana" pitchFamily="34" charset="0"/>
                </a:rPr>
                <a:t>ГЕРМАНИЯ</a:t>
              </a:r>
            </a:p>
            <a:p>
              <a:pPr>
                <a:lnSpc>
                  <a:spcPct val="120000"/>
                </a:lnSpc>
                <a:buFont typeface="Symbol" pitchFamily="18" charset="2"/>
                <a:buChar char="·"/>
              </a:pPr>
              <a:r>
                <a:rPr lang="ru-RU" b="1" dirty="0" smtClean="0">
                  <a:solidFill>
                    <a:srgbClr val="541C00"/>
                  </a:solidFill>
                  <a:latin typeface="Verdana" pitchFamily="34" charset="0"/>
                </a:rPr>
                <a:t>АВСТРО-ВЕНГРИЯ</a:t>
              </a:r>
            </a:p>
            <a:p>
              <a:pPr>
                <a:lnSpc>
                  <a:spcPct val="120000"/>
                </a:lnSpc>
                <a:buFont typeface="Symbol" pitchFamily="18" charset="2"/>
                <a:buChar char="·"/>
              </a:pPr>
              <a:r>
                <a:rPr lang="ru-RU" b="1" dirty="0" smtClean="0">
                  <a:solidFill>
                    <a:srgbClr val="541C00"/>
                  </a:solidFill>
                  <a:latin typeface="Verdana" pitchFamily="34" charset="0"/>
                </a:rPr>
                <a:t>ИТАЛИЯ (до 1915 г.)</a:t>
              </a:r>
              <a:endParaRPr lang="ru-RU" b="1" dirty="0">
                <a:solidFill>
                  <a:srgbClr val="541C00"/>
                </a:solidFill>
                <a:latin typeface="Verdana" pitchFamily="34" charset="0"/>
              </a:endParaRPr>
            </a:p>
            <a:p>
              <a:pPr>
                <a:lnSpc>
                  <a:spcPct val="120000"/>
                </a:lnSpc>
                <a:buFont typeface="Symbol" pitchFamily="18" charset="2"/>
                <a:buChar char="·"/>
              </a:pPr>
              <a:r>
                <a:rPr lang="ru-RU" b="1" dirty="0">
                  <a:solidFill>
                    <a:srgbClr val="541C00"/>
                  </a:solidFill>
                  <a:latin typeface="Verdana" pitchFamily="34" charset="0"/>
                </a:rPr>
                <a:t>ТУРЦИЯ</a:t>
              </a:r>
            </a:p>
            <a:p>
              <a:pPr>
                <a:lnSpc>
                  <a:spcPct val="120000"/>
                </a:lnSpc>
                <a:buFont typeface="Symbol" pitchFamily="18" charset="2"/>
                <a:buChar char="·"/>
              </a:pPr>
              <a:r>
                <a:rPr lang="ru-RU" b="1" dirty="0">
                  <a:solidFill>
                    <a:srgbClr val="541C00"/>
                  </a:solidFill>
                  <a:latin typeface="Verdana" pitchFamily="34" charset="0"/>
                </a:rPr>
                <a:t>БОЛГАРИЯ</a:t>
              </a: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4141" y="700"/>
              <a:ext cx="1485" cy="417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600" b="1" dirty="0" smtClean="0">
                  <a:solidFill>
                    <a:srgbClr val="990033"/>
                  </a:solidFill>
                  <a:latin typeface="Verdana" pitchFamily="34" charset="0"/>
                </a:rPr>
                <a:t>ТРОЙСТВЕННЫЙ/</a:t>
              </a:r>
            </a:p>
            <a:p>
              <a:pPr algn="ctr"/>
              <a:r>
                <a:rPr lang="ru-RU" sz="1600" b="1" dirty="0" smtClean="0">
                  <a:solidFill>
                    <a:srgbClr val="990033"/>
                  </a:solidFill>
                  <a:latin typeface="Verdana" pitchFamily="34" charset="0"/>
                </a:rPr>
                <a:t>ЧЕТВЕРНОЙ </a:t>
              </a:r>
              <a:r>
                <a:rPr lang="ru-RU" sz="1600" b="1" dirty="0">
                  <a:solidFill>
                    <a:srgbClr val="990033"/>
                  </a:solidFill>
                  <a:latin typeface="Verdana" pitchFamily="34" charset="0"/>
                </a:rPr>
                <a:t>СОЮЗ</a:t>
              </a:r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07157" y="3609181"/>
            <a:ext cx="2593975" cy="25923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ru-RU" sz="1100" b="1" dirty="0">
                <a:solidFill>
                  <a:srgbClr val="541C00"/>
                </a:solidFill>
                <a:latin typeface="Verdana" pitchFamily="34" charset="0"/>
              </a:rPr>
              <a:t>ТЕНДЕНЦИЯ К ЭКСПАНСИИ ЗАПАДНОЕВРОПЕЙСКОЙ ЦИВИЛИЗАЦИИ ПО ОТНОШЕНИЮ К ВОСТОЧНОЙ: ТЕРРИТОРИАЛЬНОМУ РАСШИРЕНИЮ, ВОЕННО-ПОЛИТИЧЕСКОМУ, СОЦИАЛЬНО-ЭКОНОМИЧЕСКОМУ, ФИНАНСОВО-ЭКОНОМИЧЕСКОМУ ВЛИЯНИЮ;</a:t>
            </a:r>
          </a:p>
          <a:p>
            <a:pPr>
              <a:lnSpc>
                <a:spcPct val="90000"/>
              </a:lnSpc>
              <a:buFont typeface="Symbol" pitchFamily="18" charset="2"/>
              <a:buChar char="·"/>
            </a:pPr>
            <a:r>
              <a:rPr lang="ru-RU" sz="1100" b="1" dirty="0">
                <a:solidFill>
                  <a:srgbClr val="541C00"/>
                </a:solidFill>
                <a:latin typeface="Verdana" pitchFamily="34" charset="0"/>
              </a:rPr>
              <a:t>ОСЛАБЛЕНИЕ ОСМАНСКОЙ ИМПЕРИИ, БОРЬБА ГЕРМАНИИ ЗА ДОМИНИРОВАНИЕ.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107157" y="3151981"/>
            <a:ext cx="8929688" cy="600075"/>
            <a:chOff x="113" y="2326"/>
            <a:chExt cx="5625" cy="378"/>
          </a:xfrm>
        </p:grpSpPr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113" y="2326"/>
              <a:ext cx="204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ru-RU" sz="1400" b="1" dirty="0">
                  <a:solidFill>
                    <a:srgbClr val="1C1C54"/>
                  </a:solidFill>
                  <a:latin typeface="Verdana" pitchFamily="34" charset="0"/>
                </a:rPr>
                <a:t>ЦИВИЛИЗАЦИОННОГО</a:t>
              </a:r>
            </a:p>
            <a:p>
              <a:pPr algn="ctr">
                <a:lnSpc>
                  <a:spcPct val="85000"/>
                </a:lnSpc>
              </a:pPr>
              <a:r>
                <a:rPr lang="ru-RU" sz="1400" b="1" dirty="0">
                  <a:solidFill>
                    <a:srgbClr val="1C1C54"/>
                  </a:solidFill>
                  <a:latin typeface="Verdana" pitchFamily="34" charset="0"/>
                </a:rPr>
                <a:t>ХАРАКТЕРА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014" y="2387"/>
              <a:ext cx="172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ru-RU" sz="1400" b="1">
                  <a:solidFill>
                    <a:srgbClr val="1C1C54"/>
                  </a:solidFill>
                  <a:latin typeface="Verdana" pitchFamily="34" charset="0"/>
                </a:rPr>
                <a:t>КОНКРЕТНО-ИСТОРИЧЕСКИЕ</a:t>
              </a:r>
            </a:p>
          </p:txBody>
        </p:sp>
      </p:grp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155532" y="3680618"/>
            <a:ext cx="2667000" cy="2320149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300" b="1" dirty="0">
                <a:solidFill>
                  <a:srgbClr val="A42700"/>
                </a:solidFill>
                <a:latin typeface="Verdana" pitchFamily="34" charset="0"/>
              </a:rPr>
              <a:t>МНОГОВЕКОВОЕ СОПЕРНИЧЕСТВО МЕЖДУ:</a:t>
            </a:r>
          </a:p>
          <a:p>
            <a:pPr>
              <a:lnSpc>
                <a:spcPct val="95000"/>
              </a:lnSpc>
              <a:buFont typeface="Symbol" pitchFamily="18" charset="2"/>
              <a:buChar char="·"/>
            </a:pPr>
            <a:r>
              <a:rPr lang="ru-RU" sz="1100" b="1" dirty="0">
                <a:solidFill>
                  <a:srgbClr val="541C00"/>
                </a:solidFill>
                <a:latin typeface="Verdana" pitchFamily="34" charset="0"/>
              </a:rPr>
              <a:t>ФРАНЦИЕЙ И ГЕРМАНИЕЙ ЗА ЭЛЬЗАС И ЛОТАРИНГИЮ;</a:t>
            </a:r>
          </a:p>
          <a:p>
            <a:pPr>
              <a:lnSpc>
                <a:spcPct val="95000"/>
              </a:lnSpc>
              <a:buFont typeface="Symbol" pitchFamily="18" charset="2"/>
              <a:buChar char="·"/>
            </a:pPr>
            <a:r>
              <a:rPr lang="ru-RU" sz="1100" b="1" dirty="0">
                <a:solidFill>
                  <a:srgbClr val="541C00"/>
                </a:solidFill>
                <a:latin typeface="Verdana" pitchFamily="34" charset="0"/>
              </a:rPr>
              <a:t>АВСТРО-ВЕНГРИЕЙ И РОССИЕЙ НА БАЛКАНАХ;</a:t>
            </a:r>
          </a:p>
          <a:p>
            <a:pPr>
              <a:lnSpc>
                <a:spcPct val="95000"/>
              </a:lnSpc>
              <a:buFont typeface="Symbol" pitchFamily="18" charset="2"/>
              <a:buChar char="·"/>
            </a:pPr>
            <a:r>
              <a:rPr lang="ru-RU" sz="1100" b="1" dirty="0">
                <a:solidFill>
                  <a:srgbClr val="541C00"/>
                </a:solidFill>
                <a:latin typeface="Verdana" pitchFamily="34" charset="0"/>
              </a:rPr>
              <a:t>РОССИЕЙ И ГЕРМАНИЕЙ В ПОЛЬСКОМ ВОПРОСЕ;</a:t>
            </a:r>
          </a:p>
          <a:p>
            <a:pPr>
              <a:lnSpc>
                <a:spcPct val="95000"/>
              </a:lnSpc>
              <a:buFont typeface="Symbol" pitchFamily="18" charset="2"/>
              <a:buChar char="·"/>
            </a:pPr>
            <a:r>
              <a:rPr lang="ru-RU" sz="1100" b="1" dirty="0">
                <a:solidFill>
                  <a:srgbClr val="541C00"/>
                </a:solidFill>
                <a:latin typeface="Verdana" pitchFamily="34" charset="0"/>
              </a:rPr>
              <a:t>ГЕРМАНИЕЙ И ВЕЛИКОБРИТАНИЕЙ ИЗ-ЗА КОЛОНИЙ.</a:t>
            </a: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3059907" y="3248819"/>
            <a:ext cx="2735262" cy="2808287"/>
          </a:xfrm>
          <a:prstGeom prst="ellipse">
            <a:avLst/>
          </a:prstGeom>
          <a:solidFill>
            <a:srgbClr val="FFFFCC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400" b="1" dirty="0">
                <a:solidFill>
                  <a:srgbClr val="DE2E54"/>
                </a:solidFill>
                <a:latin typeface="Verdana" pitchFamily="34" charset="0"/>
              </a:rPr>
              <a:t>ОБОСТРЕНИЕ ПРОТИВОРЕЧИЙ </a:t>
            </a:r>
          </a:p>
          <a:p>
            <a:pPr algn="ctr">
              <a:lnSpc>
                <a:spcPct val="120000"/>
              </a:lnSpc>
            </a:pPr>
            <a:r>
              <a:rPr lang="ru-RU" sz="1400" b="1" dirty="0">
                <a:solidFill>
                  <a:srgbClr val="DE2E54"/>
                </a:solidFill>
                <a:latin typeface="Verdana" pitchFamily="34" charset="0"/>
              </a:rPr>
              <a:t>В ХОДЕ БОРЬБЫ </a:t>
            </a:r>
          </a:p>
          <a:p>
            <a:pPr algn="ctr">
              <a:lnSpc>
                <a:spcPct val="120000"/>
              </a:lnSpc>
            </a:pPr>
            <a:r>
              <a:rPr lang="ru-RU" sz="1400" b="1" dirty="0">
                <a:solidFill>
                  <a:srgbClr val="DE2E54"/>
                </a:solidFill>
                <a:latin typeface="Verdana" pitchFamily="34" charset="0"/>
              </a:rPr>
              <a:t>ЗА ПЕРЕДЕЛ МИРА,КОЛОНИЙ, СФЕР ВЛИЯНИЯ, ПРИЛОЖЕНИЯ КАПИТАЛА</a:t>
            </a:r>
          </a:p>
          <a:p>
            <a:pPr algn="ctr"/>
            <a:endParaRPr lang="ru-RU" sz="1400" b="1" dirty="0">
              <a:solidFill>
                <a:srgbClr val="DE2E54"/>
              </a:solidFill>
              <a:latin typeface="Verdana" pitchFamily="34" charset="0"/>
            </a:endParaRPr>
          </a:p>
        </p:txBody>
      </p: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2628107" y="943770"/>
            <a:ext cx="3744912" cy="1368426"/>
            <a:chOff x="1701" y="935"/>
            <a:chExt cx="2359" cy="862"/>
          </a:xfrm>
        </p:grpSpPr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1701" y="1434"/>
              <a:ext cx="2359" cy="3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CCCC"/>
                </a:gs>
              </a:gsLst>
              <a:lin ang="5400000" scaled="1"/>
            </a:gra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400" b="1">
                  <a:solidFill>
                    <a:srgbClr val="DE2E54"/>
                  </a:solidFill>
                  <a:latin typeface="Verdana" pitchFamily="34" charset="0"/>
                </a:rPr>
                <a:t>ПЕРВАЯ МИРОВАЯ ВОЙНА </a:t>
              </a:r>
            </a:p>
            <a:p>
              <a:pPr algn="ctr"/>
              <a:r>
                <a:rPr lang="ru-RU" sz="1400" b="1">
                  <a:solidFill>
                    <a:srgbClr val="DE2E54"/>
                  </a:solidFill>
                  <a:latin typeface="Verdana" pitchFamily="34" charset="0"/>
                </a:rPr>
                <a:t>(1914-1918 гг.)</a:t>
              </a:r>
            </a:p>
          </p:txBody>
        </p:sp>
        <p:sp>
          <p:nvSpPr>
            <p:cNvPr id="23" name="AutoShape 18"/>
            <p:cNvSpPr>
              <a:spLocks noChangeArrowheads="1"/>
            </p:cNvSpPr>
            <p:nvPr/>
          </p:nvSpPr>
          <p:spPr bwMode="auto">
            <a:xfrm>
              <a:off x="1747" y="935"/>
              <a:ext cx="2268" cy="306"/>
            </a:xfrm>
            <a:prstGeom prst="leftRightArrow">
              <a:avLst>
                <a:gd name="adj1" fmla="val 50000"/>
                <a:gd name="adj2" fmla="val 148235"/>
              </a:avLst>
            </a:prstGeom>
            <a:gradFill rotWithShape="1">
              <a:gsLst>
                <a:gs pos="0">
                  <a:srgbClr val="FFCCCC"/>
                </a:gs>
                <a:gs pos="100000">
                  <a:srgbClr val="FFFFFF"/>
                </a:gs>
              </a:gsLst>
              <a:path path="rect">
                <a:fillToRect l="100000" b="100000"/>
              </a:path>
            </a:gradFill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053432" y="2601119"/>
            <a:ext cx="4751387" cy="4318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800" b="1">
                <a:solidFill>
                  <a:srgbClr val="541C00"/>
                </a:solidFill>
                <a:latin typeface="Verdana" pitchFamily="34" charset="0"/>
              </a:rPr>
              <a:t>ПРОТИВОРЕЧИЯ</a:t>
            </a:r>
            <a:r>
              <a:rPr lang="en-US" sz="1800" b="1">
                <a:solidFill>
                  <a:srgbClr val="541C00"/>
                </a:solidFill>
                <a:latin typeface="Verdana" pitchFamily="34" charset="0"/>
              </a:rPr>
              <a:t> </a:t>
            </a:r>
            <a:r>
              <a:rPr lang="ru-RU" sz="1800" b="1">
                <a:solidFill>
                  <a:srgbClr val="541C00"/>
                </a:solidFill>
                <a:latin typeface="Verdana" pitchFamily="34" charset="0"/>
              </a:rPr>
              <a:t>И П Р И Ч И Н Ы</a:t>
            </a:r>
          </a:p>
        </p:txBody>
      </p: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1547019" y="-538292"/>
            <a:ext cx="6049963" cy="136"/>
            <a:chOff x="1020" y="2251"/>
            <a:chExt cx="3811" cy="136"/>
          </a:xfrm>
        </p:grpSpPr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20" y="2251"/>
              <a:ext cx="3811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20" y="2251"/>
              <a:ext cx="0" cy="9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831" y="2251"/>
              <a:ext cx="0" cy="1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5" name="Group 34"/>
          <p:cNvGrpSpPr>
            <a:grpSpLocks/>
          </p:cNvGrpSpPr>
          <p:nvPr/>
        </p:nvGrpSpPr>
        <p:grpSpPr bwMode="auto">
          <a:xfrm>
            <a:off x="2770979" y="4418806"/>
            <a:ext cx="3313109" cy="485775"/>
            <a:chOff x="1791" y="3113"/>
            <a:chExt cx="2087" cy="306"/>
          </a:xfrm>
        </p:grpSpPr>
        <p:sp>
          <p:nvSpPr>
            <p:cNvPr id="17" name="AutoShape 24"/>
            <p:cNvSpPr>
              <a:spLocks noChangeArrowheads="1"/>
            </p:cNvSpPr>
            <p:nvPr/>
          </p:nvSpPr>
          <p:spPr bwMode="auto">
            <a:xfrm>
              <a:off x="1791" y="3113"/>
              <a:ext cx="273" cy="306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CA0000"/>
                </a:gs>
                <a:gs pos="100000">
                  <a:srgbClr val="5D0000"/>
                </a:gs>
              </a:gsLst>
              <a:path path="rect">
                <a:fillToRect l="100000" b="100000"/>
              </a:path>
            </a:gradFill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AutoShape 25"/>
            <p:cNvSpPr>
              <a:spLocks noChangeArrowheads="1"/>
            </p:cNvSpPr>
            <p:nvPr/>
          </p:nvSpPr>
          <p:spPr bwMode="auto">
            <a:xfrm>
              <a:off x="3607" y="3113"/>
              <a:ext cx="271" cy="306"/>
            </a:xfrm>
            <a:prstGeom prst="lef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CA0000"/>
                </a:gs>
                <a:gs pos="100000">
                  <a:srgbClr val="5D0000"/>
                </a:gs>
              </a:gsLst>
              <a:path path="rect">
                <a:fillToRect l="100000" b="100000"/>
              </a:path>
            </a:gradFill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572140"/>
            <a:ext cx="6858048" cy="1000132"/>
          </a:xfrm>
        </p:spPr>
        <p:txBody>
          <a:bodyPr/>
          <a:lstStyle/>
          <a:p>
            <a:r>
              <a:rPr lang="ru-RU" sz="3200" dirty="0" smtClean="0"/>
              <a:t>Цели стран-участниц</a:t>
            </a:r>
            <a:br>
              <a:rPr lang="ru-RU" sz="3200" dirty="0" smtClean="0"/>
            </a:b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500042"/>
            <a:ext cx="8020080" cy="521497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Picture 6" descr="C:\Users\Ольга1\Desktop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71480"/>
            <a:ext cx="1285884" cy="714380"/>
          </a:xfrm>
          <a:prstGeom prst="rect">
            <a:avLst/>
          </a:prstGeom>
          <a:noFill/>
        </p:spPr>
      </p:pic>
      <p:pic>
        <p:nvPicPr>
          <p:cNvPr id="11" name="Picture 3" descr="C:\Users\Ольга1\Desktop\img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929058" y="571480"/>
            <a:ext cx="1214446" cy="642942"/>
          </a:xfrm>
          <a:prstGeom prst="rect">
            <a:avLst/>
          </a:prstGeom>
          <a:noFill/>
        </p:spPr>
      </p:pic>
      <p:pic>
        <p:nvPicPr>
          <p:cNvPr id="13" name="Picture 2" descr="C:\Users\Ольга1\Desktop\img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28604"/>
            <a:ext cx="1285884" cy="785818"/>
          </a:xfrm>
          <a:prstGeom prst="rect">
            <a:avLst/>
          </a:prstGeom>
          <a:noFill/>
        </p:spPr>
      </p:pic>
      <p:pic>
        <p:nvPicPr>
          <p:cNvPr id="1029" name="Picture 5" descr="C:\Users\Ольга1\Documents\флаги\img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71480"/>
            <a:ext cx="1214446" cy="714380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14281" y="1428736"/>
          <a:ext cx="8715440" cy="4090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088"/>
                <a:gridCol w="1743088"/>
                <a:gridCol w="1743088"/>
                <a:gridCol w="1743088"/>
                <a:gridCol w="1743088"/>
              </a:tblGrid>
              <a:tr h="34739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4573">
                <a:tc>
                  <a:txBody>
                    <a:bodyPr/>
                    <a:lstStyle/>
                    <a:p>
                      <a:r>
                        <a:rPr lang="ru-RU" dirty="0" smtClean="0"/>
                        <a:t>- Стремление к переделу английских и французских колоний, утверждение на Балканах </a:t>
                      </a:r>
                      <a:r>
                        <a:rPr lang="ru-RU" baseline="0" dirty="0" smtClean="0"/>
                        <a:t> и Ближнем Востоке, отторжение от России Украины, Прибалтики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-Сохранение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влияния на Балканах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-Возврат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Эльзаса и Лотарингии, захват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err="1" smtClean="0"/>
                        <a:t>Саарского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угольного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бассейна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-Сохранение</a:t>
                      </a:r>
                      <a:r>
                        <a:rPr lang="ru-RU" baseline="0" dirty="0" smtClean="0"/>
                        <a:t> колоний, ослабление Германии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-Усиление влияния на Балканах,</a:t>
                      </a:r>
                      <a:r>
                        <a:rPr lang="ru-RU" baseline="0" dirty="0" smtClean="0"/>
                        <a:t>  получение  контроля над проливами Босфор и Дарданеллы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Ольга1\Desktop\загруженное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71480"/>
            <a:ext cx="1285876" cy="714380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500958" y="500042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179487" y="82151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8466165" y="82071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3595686" cy="4814902"/>
          </a:xfrm>
        </p:spPr>
        <p:txBody>
          <a:bodyPr/>
          <a:lstStyle/>
          <a:p>
            <a:r>
              <a:rPr lang="ru-RU" dirty="0" smtClean="0"/>
              <a:t>Наследник австрийского престола эрцгерцог Франц Фердинанд с семьей</a:t>
            </a:r>
            <a:endParaRPr lang="ru-RU" dirty="0"/>
          </a:p>
        </p:txBody>
      </p:sp>
      <p:pic>
        <p:nvPicPr>
          <p:cNvPr id="1026" name="Picture 2" descr="C:\Users\Ольга1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42915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8952" y="4572000"/>
            <a:ext cx="7599262" cy="1600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Первое применение английских танков в сражении на реке Сомме (1916)</a:t>
            </a:r>
            <a:endParaRPr lang="ru-RU" sz="2800" dirty="0"/>
          </a:p>
        </p:txBody>
      </p:sp>
      <p:pic>
        <p:nvPicPr>
          <p:cNvPr id="2050" name="Picture 2" descr="C:\Users\Ольга1\Desktop\img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199" r="6199"/>
          <a:stretch>
            <a:fillRect/>
          </a:stretch>
        </p:blipFill>
        <p:spPr bwMode="auto">
          <a:xfrm>
            <a:off x="785786" y="428604"/>
            <a:ext cx="7500990" cy="4426100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3505200"/>
            <a:ext cx="8027510" cy="804862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Новые </a:t>
            </a:r>
          </a:p>
          <a:p>
            <a:r>
              <a:rPr lang="ru-RU" sz="4000" dirty="0" smtClean="0"/>
              <a:t>виды</a:t>
            </a:r>
          </a:p>
          <a:p>
            <a:r>
              <a:rPr lang="ru-RU" sz="4000" dirty="0" smtClean="0"/>
              <a:t>оружия</a:t>
            </a:r>
            <a:endParaRPr lang="ru-RU" sz="4000" dirty="0"/>
          </a:p>
        </p:txBody>
      </p:sp>
      <p:pic>
        <p:nvPicPr>
          <p:cNvPr id="5" name="Picture 8" descr="Копия (2) Вооружение 1М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7150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1мв Конница в противогоаз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869" y="3357562"/>
            <a:ext cx="5214974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Брусиловский прорыв. Иллюстрации к статье</Template>
  <TotalTime>564</TotalTime>
  <Words>756</Words>
  <Application>Microsoft Office PowerPoint</Application>
  <PresentationFormat>Экран (4:3)</PresentationFormat>
  <Paragraphs>153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NewsPrint</vt:lpstr>
      <vt:lpstr>Слайд 1</vt:lpstr>
      <vt:lpstr>           В.В.Верещагин  «Апофеоз войны»</vt:lpstr>
      <vt:lpstr>ПЕРВАЯ МИРОВАЯ ВОЙНА</vt:lpstr>
      <vt:lpstr>Слайд 4</vt:lpstr>
      <vt:lpstr>Слайд 5</vt:lpstr>
      <vt:lpstr>Цели стран-участниц </vt:lpstr>
      <vt:lpstr>Слайд 7</vt:lpstr>
      <vt:lpstr>Первое применение английских танков в сражении на реке Сомме (1916)</vt:lpstr>
      <vt:lpstr>Слайд 9</vt:lpstr>
      <vt:lpstr>Слайд 10</vt:lpstr>
      <vt:lpstr>Слайд 11</vt:lpstr>
      <vt:lpstr>Генерал от кавалерии А.А.Брусилов</vt:lpstr>
      <vt:lpstr>Брусиловский прорыв.  Схема из словаря Гранат</vt:lpstr>
      <vt:lpstr>Слайд 14</vt:lpstr>
      <vt:lpstr>Слайд 15</vt:lpstr>
      <vt:lpstr>Подписание Компьенского перемирия в вагончике Фоша (11 ноября 1918 г.)</vt:lpstr>
      <vt:lpstr>Слайд 17</vt:lpstr>
      <vt:lpstr>Слайд 18</vt:lpstr>
      <vt:lpstr>Слайд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МИРОВАЯ ВОЙНА</dc:title>
  <dc:creator>Ольга1</dc:creator>
  <cp:lastModifiedBy>Ольга1</cp:lastModifiedBy>
  <cp:revision>67</cp:revision>
  <dcterms:created xsi:type="dcterms:W3CDTF">2013-02-13T10:59:55Z</dcterms:created>
  <dcterms:modified xsi:type="dcterms:W3CDTF">2014-11-30T12:30:16Z</dcterms:modified>
</cp:coreProperties>
</file>