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6" r:id="rId3"/>
    <p:sldId id="262" r:id="rId4"/>
    <p:sldId id="260" r:id="rId5"/>
    <p:sldId id="263" r:id="rId6"/>
    <p:sldId id="264" r:id="rId7"/>
    <p:sldId id="265" r:id="rId8"/>
    <p:sldId id="267" r:id="rId9"/>
    <p:sldId id="266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61" r:id="rId19"/>
    <p:sldId id="259" r:id="rId20"/>
    <p:sldId id="258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BDE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9" autoAdjust="0"/>
    <p:restoredTop sz="94660"/>
  </p:normalViewPr>
  <p:slideViewPr>
    <p:cSldViewPr>
      <p:cViewPr varScale="1">
        <p:scale>
          <a:sx n="42" d="100"/>
          <a:sy n="42" d="100"/>
        </p:scale>
        <p:origin x="-11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ru-RU"/>
          </a:p>
        </p:txBody>
      </p:sp>
      <p:sp>
        <p:nvSpPr>
          <p:cNvPr id="3174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B55EB54D-36F9-4809-845A-5B7911C62D6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3010D4-6B7D-49EE-A15A-5CD9FFC9626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BAB714-A01E-441A-A620-ED61EAE2D33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8B6D43-03B8-425C-BB5E-E6B36FFF1CA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D1702B-B104-48EF-9610-AB725A3933C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2610D9-D105-4B4E-9370-D1EF39A41F0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697DD1-1B49-4CDE-916D-4F296B40A86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1859EA-117D-4669-ADF1-B2C271D8FD1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53BF38-E4A6-45DC-8EFC-1DADDCCD314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6B621D-94E9-4852-8276-4B7CBB38AE6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F9390E-D959-4D03-851F-60DD6EF7FDB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B551F1-0397-476F-9893-E53905D9AED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FC6271C3-C881-4A37-B8E1-40F04216E1D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dizain-s.narod.ru/xz_eskiz.htm" TargetMode="External"/><Relationship Id="rId7" Type="http://schemas.openxmlformats.org/officeDocument/2006/relationships/hyperlink" Target="http://rsk21vek-ru.1gb.ru/dizayn-proekty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tilnoimodno.ru/eskizy-odejdy-izvestnyh-dizainerov.html" TargetMode="External"/><Relationship Id="rId5" Type="http://schemas.openxmlformats.org/officeDocument/2006/relationships/hyperlink" Target="http://www.fabrikaglamura.ru/forum/t22063,1-.htm" TargetMode="External"/><Relationship Id="rId4" Type="http://schemas.openxmlformats.org/officeDocument/2006/relationships/hyperlink" Target="http://kharkov.ukrfirm.ru/kursy-dizajna-pc346444218.ht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155700" y="1557338"/>
            <a:ext cx="7988300" cy="2303462"/>
          </a:xfrm>
        </p:spPr>
        <p:txBody>
          <a:bodyPr/>
          <a:lstStyle/>
          <a:p>
            <a:r>
              <a:rPr lang="ru-RU"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Разработка урока технологии 5 класс по теме «Чертёж, эскиз, технический рисунок»</a:t>
            </a:r>
            <a:br>
              <a:rPr lang="ru-RU"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(по требованиям ФГОС)</a:t>
            </a:r>
            <a:br>
              <a:rPr lang="ru-RU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187450" y="4076700"/>
            <a:ext cx="6400800" cy="1752600"/>
          </a:xfrm>
        </p:spPr>
        <p:txBody>
          <a:bodyPr/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Выполнила учитель технологии ВКК </a:t>
            </a:r>
          </a:p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Паринова И.В.</a:t>
            </a:r>
          </a:p>
          <a:p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2771775" y="188913"/>
            <a:ext cx="4392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МБОУ «Лицей №9»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3327400" y="6113463"/>
            <a:ext cx="2600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Воронеж 2014 год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1476375" y="188913"/>
            <a:ext cx="17319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600"/>
              <a:t>№ 239-169-347</a:t>
            </a:r>
            <a:r>
              <a:rPr lang="ru-RU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42" name="Group 6"/>
          <p:cNvGrpSpPr>
            <a:grpSpLocks/>
          </p:cNvGrpSpPr>
          <p:nvPr/>
        </p:nvGrpSpPr>
        <p:grpSpPr bwMode="auto">
          <a:xfrm>
            <a:off x="2411413" y="981075"/>
            <a:ext cx="1368425" cy="792163"/>
            <a:chOff x="1519" y="618"/>
            <a:chExt cx="862" cy="499"/>
          </a:xfrm>
        </p:grpSpPr>
        <p:sp>
          <p:nvSpPr>
            <p:cNvPr id="65540" name="Line 4"/>
            <p:cNvSpPr>
              <a:spLocks noChangeShapeType="1"/>
            </p:cNvSpPr>
            <p:nvPr/>
          </p:nvSpPr>
          <p:spPr bwMode="auto">
            <a:xfrm>
              <a:off x="1519" y="1117"/>
              <a:ext cx="86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5541" name="Line 5"/>
            <p:cNvSpPr>
              <a:spLocks noChangeShapeType="1"/>
            </p:cNvSpPr>
            <p:nvPr/>
          </p:nvSpPr>
          <p:spPr bwMode="auto">
            <a:xfrm flipV="1">
              <a:off x="1927" y="618"/>
              <a:ext cx="0" cy="4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5548" name="Group 12"/>
          <p:cNvGrpSpPr>
            <a:grpSpLocks/>
          </p:cNvGrpSpPr>
          <p:nvPr/>
        </p:nvGrpSpPr>
        <p:grpSpPr bwMode="auto">
          <a:xfrm>
            <a:off x="2555875" y="2852738"/>
            <a:ext cx="1368425" cy="935037"/>
            <a:chOff x="1531" y="1332"/>
            <a:chExt cx="862" cy="589"/>
          </a:xfrm>
        </p:grpSpPr>
        <p:sp>
          <p:nvSpPr>
            <p:cNvPr id="65543" name="Line 7"/>
            <p:cNvSpPr>
              <a:spLocks noChangeShapeType="1"/>
            </p:cNvSpPr>
            <p:nvPr/>
          </p:nvSpPr>
          <p:spPr bwMode="auto">
            <a:xfrm>
              <a:off x="1531" y="1921"/>
              <a:ext cx="86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5544" name="Line 8"/>
            <p:cNvSpPr>
              <a:spLocks noChangeShapeType="1"/>
            </p:cNvSpPr>
            <p:nvPr/>
          </p:nvSpPr>
          <p:spPr bwMode="auto">
            <a:xfrm flipV="1">
              <a:off x="1531" y="1332"/>
              <a:ext cx="0" cy="58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5546" name="Arc 10"/>
            <p:cNvSpPr>
              <a:spLocks/>
            </p:cNvSpPr>
            <p:nvPr/>
          </p:nvSpPr>
          <p:spPr bwMode="auto">
            <a:xfrm>
              <a:off x="1531" y="1604"/>
              <a:ext cx="318" cy="31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47" name="Text Box 11"/>
            <p:cNvSpPr txBox="1">
              <a:spLocks noChangeArrowheads="1"/>
            </p:cNvSpPr>
            <p:nvPr/>
          </p:nvSpPr>
          <p:spPr bwMode="auto">
            <a:xfrm>
              <a:off x="1791" y="1434"/>
              <a:ext cx="4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/>
                <a:t>90</a:t>
              </a:r>
              <a:r>
                <a:rPr lang="ru-RU" sz="2400" baseline="30000"/>
                <a:t>0</a:t>
              </a:r>
            </a:p>
          </p:txBody>
        </p:sp>
      </p:grpSp>
      <p:sp>
        <p:nvSpPr>
          <p:cNvPr id="65549" name="Text Box 13"/>
          <p:cNvSpPr txBox="1">
            <a:spLocks noChangeArrowheads="1"/>
          </p:cNvSpPr>
          <p:nvPr/>
        </p:nvSpPr>
        <p:spPr bwMode="auto">
          <a:xfrm>
            <a:off x="3779838" y="1052513"/>
            <a:ext cx="46688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/>
              <a:t>Перпендикуляр к прямой</a:t>
            </a:r>
          </a:p>
        </p:txBody>
      </p:sp>
      <p:sp>
        <p:nvSpPr>
          <p:cNvPr id="65550" name="Text Box 14"/>
          <p:cNvSpPr txBox="1">
            <a:spLocks noChangeArrowheads="1"/>
          </p:cNvSpPr>
          <p:nvPr/>
        </p:nvSpPr>
        <p:spPr bwMode="auto">
          <a:xfrm>
            <a:off x="4067175" y="2852738"/>
            <a:ext cx="24526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/>
              <a:t>Прямой угол</a:t>
            </a:r>
          </a:p>
        </p:txBody>
      </p:sp>
      <p:grpSp>
        <p:nvGrpSpPr>
          <p:cNvPr id="65551" name="Group 15"/>
          <p:cNvGrpSpPr>
            <a:grpSpLocks/>
          </p:cNvGrpSpPr>
          <p:nvPr/>
        </p:nvGrpSpPr>
        <p:grpSpPr bwMode="auto">
          <a:xfrm>
            <a:off x="1042988" y="5300663"/>
            <a:ext cx="4581525" cy="530225"/>
            <a:chOff x="748" y="2840"/>
            <a:chExt cx="2886" cy="334"/>
          </a:xfrm>
        </p:grpSpPr>
        <p:sp>
          <p:nvSpPr>
            <p:cNvPr id="65552" name="Line 16"/>
            <p:cNvSpPr>
              <a:spLocks noChangeShapeType="1"/>
            </p:cNvSpPr>
            <p:nvPr/>
          </p:nvSpPr>
          <p:spPr bwMode="auto">
            <a:xfrm>
              <a:off x="839" y="3158"/>
              <a:ext cx="272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5553" name="Text Box 17"/>
            <p:cNvSpPr txBox="1">
              <a:spLocks noChangeArrowheads="1"/>
            </p:cNvSpPr>
            <p:nvPr/>
          </p:nvSpPr>
          <p:spPr bwMode="auto">
            <a:xfrm>
              <a:off x="748" y="2840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/>
                <a:t>А</a:t>
              </a:r>
            </a:p>
          </p:txBody>
        </p:sp>
        <p:sp>
          <p:nvSpPr>
            <p:cNvPr id="65554" name="Text Box 18"/>
            <p:cNvSpPr txBox="1">
              <a:spLocks noChangeArrowheads="1"/>
            </p:cNvSpPr>
            <p:nvPr/>
          </p:nvSpPr>
          <p:spPr bwMode="auto">
            <a:xfrm>
              <a:off x="3379" y="2886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/>
                <a:t>В</a:t>
              </a:r>
            </a:p>
          </p:txBody>
        </p:sp>
      </p:grpSp>
      <p:sp>
        <p:nvSpPr>
          <p:cNvPr id="65555" name="Text Box 19"/>
          <p:cNvSpPr txBox="1">
            <a:spLocks noChangeArrowheads="1"/>
          </p:cNvSpPr>
          <p:nvPr/>
        </p:nvSpPr>
        <p:spPr bwMode="auto">
          <a:xfrm>
            <a:off x="1979613" y="4724400"/>
            <a:ext cx="2333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/>
              <a:t>Отрезок АВ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Эскиз:</a:t>
            </a: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2268538" y="1700213"/>
            <a:ext cx="5588000" cy="30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800" i="1"/>
              <a:t>Эскиз это предварительный набросок, фиксирующий замысел художественного произведения, сооружения, механизма, модели и др. без применения чертёжных инструментов.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3" name="Picture 5" descr="RU_CO1_&amp;Ncy;&amp;Acy;&amp;SHcy;&amp;Icy; &amp;Ecy;&amp;Scy;&amp;Kcy;&amp;Icy;&amp;Zcy;&amp;Y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40200" y="620713"/>
            <a:ext cx="2293938" cy="2592387"/>
          </a:xfrm>
          <a:prstGeom prst="rect">
            <a:avLst/>
          </a:prstGeom>
          <a:noFill/>
        </p:spPr>
      </p:pic>
      <p:pic>
        <p:nvPicPr>
          <p:cNvPr id="68615" name="Picture 7" descr="RU_CO1_&amp;Ncy;&amp;Acy;&amp;SHcy;&amp;Icy; &amp;Ecy;&amp;Scy;&amp;Kcy;&amp;Icy;&amp;Zcy;&amp;Ycy;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32588" y="476250"/>
            <a:ext cx="1806575" cy="2736850"/>
          </a:xfrm>
          <a:prstGeom prst="rect">
            <a:avLst/>
          </a:prstGeom>
          <a:noFill/>
        </p:spPr>
      </p:pic>
      <p:pic>
        <p:nvPicPr>
          <p:cNvPr id="68617" name="Picture 9" descr="&amp;Scy;&amp;tcy;&amp;icy;&amp;lcy;&amp;icy; &amp;ocy;&amp;fcy;&amp;ocy;&amp;rcy;&amp;mcy;&amp;lcy;&amp;iecy;&amp;ncy;&amp;icy;&amp;yacy; &amp;ocy;&amp;kcy;&amp;ocy;&amp;ncy; &amp;SHcy;&amp;tcy;&amp;ocy;&amp;rcy;&amp;ycy; &amp;vcy; &amp;kcy;&amp;lcy;&amp;acy;&amp;scy;&amp;scy;&amp;icy;&amp;chcy;&amp;iecy;&amp;scy;&amp;kcy;&amp;ocy;&amp;mcy; &amp;scy;&amp;tcy;&amp;icy;&amp;lcy;&amp;iecy;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16013" y="2924175"/>
            <a:ext cx="2101850" cy="2736850"/>
          </a:xfrm>
          <a:prstGeom prst="rect">
            <a:avLst/>
          </a:prstGeom>
          <a:noFill/>
        </p:spPr>
      </p:pic>
      <p:pic>
        <p:nvPicPr>
          <p:cNvPr id="68619" name="Picture 11" descr="&amp;Ecy;&amp;scy;&amp;kcy;&amp;icy;&amp;zcy; &amp;shcy;&amp;tcy;&amp;ocy;&amp;rcy;&amp;ycy; - &amp;SHcy;&amp;tcy;&amp;ocy;&amp;rcy;&amp;ycy;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635375" y="3357563"/>
            <a:ext cx="3673475" cy="2601912"/>
          </a:xfrm>
          <a:prstGeom prst="rect">
            <a:avLst/>
          </a:prstGeom>
          <a:noFill/>
        </p:spPr>
      </p:pic>
      <p:sp>
        <p:nvSpPr>
          <p:cNvPr id="68620" name="Text Box 12"/>
          <p:cNvSpPr txBox="1">
            <a:spLocks noChangeArrowheads="1"/>
          </p:cNvSpPr>
          <p:nvPr/>
        </p:nvSpPr>
        <p:spPr bwMode="auto">
          <a:xfrm>
            <a:off x="1547813" y="692150"/>
            <a:ext cx="24765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/>
              <a:t>Эскизы</a:t>
            </a:r>
          </a:p>
          <a:p>
            <a:r>
              <a:rPr lang="ru-RU" sz="2800"/>
              <a:t>оформления</a:t>
            </a:r>
          </a:p>
          <a:p>
            <a:r>
              <a:rPr lang="ru-RU" sz="2800"/>
              <a:t>окна.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7" name="Picture 5" descr="&amp;Kcy;&amp;ucy;&amp;rcy;&amp;scy;&amp;ycy; &amp;dcy;&amp;icy;&amp;zcy;&amp;acy;&amp;jcy;&amp;ncy;&amp;acy;, &amp;kcy;&amp;ucy;&amp;pcy;&amp;icy;&amp;tcy;&amp;softcy; &amp;vcy; &amp;KHcy;&amp;acy;&amp;rcy;&amp;softcy;&amp;kcy;&amp;ocy;&amp;vcy;&amp;iecy; &amp;icy; &amp;KHcy;&amp;acy;&amp;rcy;&amp;softcy;&amp;kcy;&amp;ocy;&amp;vcy;&amp;scy;&amp;kcy;&amp;ocy;&amp;jcy; &amp;ocy;&amp;bcy;&amp;lcy;&amp;acy;&amp;scy;&amp;tcy;&amp;icy;, &amp;tscy;&amp;iecy;&amp;ncy;&amp;ucy; &amp;ucy;&amp;tcy;&amp;ocy;&amp;chcy;&amp;ncy;&amp;yacy;&amp;jcy;&amp;tcy;&amp;iecy; - ukrfirm.ru (346444218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3438" y="620713"/>
            <a:ext cx="3732212" cy="2938462"/>
          </a:xfrm>
          <a:prstGeom prst="rect">
            <a:avLst/>
          </a:prstGeom>
          <a:noFill/>
        </p:spPr>
      </p:pic>
      <p:pic>
        <p:nvPicPr>
          <p:cNvPr id="69641" name="Picture 9" descr="&amp;Dcy;&amp;icy;&amp;zcy;&amp;acy;&amp;jcy;&amp;ncy;&amp;acy; &amp;icy;&amp;ncy;&amp;tcy;&amp;iecy;&amp;rcy;&amp;softcy;&amp;iecy;&amp;rcy;&amp;ocy;&amp;vcy; - &amp;acy;&amp;kcy;&amp;vcy;&amp;acy;&amp;rcy;&amp;iecy;&amp;lcy;&amp;softcy;&amp;ncy;&amp;acy;&amp;yacy; &amp;gcy;&amp;rcy;&amp;acy;&amp;fcy;&amp;icy;&amp;kcy;&amp;acy;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6100" y="3716338"/>
            <a:ext cx="3311525" cy="2428875"/>
          </a:xfrm>
          <a:prstGeom prst="rect">
            <a:avLst/>
          </a:prstGeom>
          <a:noFill/>
        </p:spPr>
      </p:pic>
      <p:sp>
        <p:nvSpPr>
          <p:cNvPr id="69642" name="Text Box 10"/>
          <p:cNvSpPr txBox="1">
            <a:spLocks noChangeArrowheads="1"/>
          </p:cNvSpPr>
          <p:nvPr/>
        </p:nvSpPr>
        <p:spPr bwMode="auto">
          <a:xfrm>
            <a:off x="1547813" y="765175"/>
            <a:ext cx="30607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/>
              <a:t>Эскизы дизайна</a:t>
            </a:r>
          </a:p>
          <a:p>
            <a:r>
              <a:rPr lang="ru-RU" sz="2800"/>
              <a:t>интерьера</a:t>
            </a:r>
          </a:p>
          <a:p>
            <a:r>
              <a:rPr lang="ru-RU" sz="2800"/>
              <a:t>квартиры</a:t>
            </a:r>
          </a:p>
        </p:txBody>
      </p:sp>
      <p:pic>
        <p:nvPicPr>
          <p:cNvPr id="69644" name="Picture 12" descr="&amp;Dcy;&amp;icy;&amp;zcy;&amp;acy;&amp;jcy;&amp;ncy; &amp;pcy;&amp;rcy;&amp;ocy;&amp;iecy;&amp;kcy;&amp;tcy;&amp;ycy; &amp;Rcy;&amp;iecy;&amp;mcy;&amp;ocy;&amp;ncy;&amp;tcy;&amp;ncy;&amp;ocy;-&amp;scy;&amp;tcy;&amp;rcy;&amp;ocy;&amp;icy;&amp;tcy;&amp;iecy;&amp;lcy;&amp;softcy;&amp;ncy;&amp;acy;&amp;yacy; &amp;kcy;&amp;ocy;&amp;mcy;&amp;pcy;&amp;acy;&amp;ncy;&amp;icy;&amp;yacy;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00113" y="3357563"/>
            <a:ext cx="3095625" cy="2757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1" name="Picture 5" descr="&amp;Pcy;&amp;lcy;&amp;acy;&amp;tcy;&amp;softcy;&amp;iecy; &amp;Ecy;&amp;scy;&amp;kcy;&amp;icy;&amp;zcy; :: internet-catalo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80063" y="549275"/>
            <a:ext cx="2730500" cy="3455988"/>
          </a:xfrm>
          <a:prstGeom prst="rect">
            <a:avLst/>
          </a:prstGeom>
          <a:noFill/>
        </p:spPr>
      </p:pic>
      <p:pic>
        <p:nvPicPr>
          <p:cNvPr id="70663" name="Picture 7" descr="&amp;Ecy;&amp;scy;&amp;kcy;&amp;icy;&amp;zcy;&amp;ycy; &amp;pcy;&amp;lcy;&amp;acy;&amp;tcy;&amp;softcy;&amp;iecy;&amp;vcy;! - &amp;bcy;&amp;lcy;&amp;ocy;&amp;gcy;&amp;icy; &amp;Vcy; &amp;Gcy;&amp;Ocy;&amp;Rcy;&amp;Ocy;&amp;Dcy;&amp;IEcy;.RU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4213" y="2708275"/>
            <a:ext cx="1925637" cy="3600450"/>
          </a:xfrm>
          <a:prstGeom prst="rect">
            <a:avLst/>
          </a:prstGeom>
          <a:noFill/>
        </p:spPr>
      </p:pic>
      <p:pic>
        <p:nvPicPr>
          <p:cNvPr id="70665" name="Picture 9" descr="&amp;ecy;&amp;scy;&amp;kcy;&amp;icy;&amp;zcy;&amp;ycy; &amp;ocy;&amp;dcy;&amp;iecy;&amp;zhcy;&amp;dcy;&amp;ycy; &amp;icy;&amp;zcy;&amp;vcy;&amp;iecy;&amp;scy;&amp;tcy;&amp;ncy;&amp;ycy;&amp;khcy; &amp;dcy;&amp;icy;&amp;zcy;&amp;acy;&amp;jcy;&amp;ncy;&amp;iecy;&amp;rcy;&amp;ocy;&amp;vcy; - &amp;Scy;&amp;tcy;&amp;icy;&amp;lcy;&amp;softcy;&amp;ncy;&amp;ocy; &amp;icy; &amp;mcy;&amp;ocy;&amp;dcy;&amp;ncy;&amp;ocy;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59113" y="4076700"/>
            <a:ext cx="4440237" cy="1984375"/>
          </a:xfrm>
          <a:prstGeom prst="rect">
            <a:avLst/>
          </a:prstGeom>
          <a:noFill/>
        </p:spPr>
      </p:pic>
      <p:sp>
        <p:nvSpPr>
          <p:cNvPr id="70666" name="Text Box 10"/>
          <p:cNvSpPr txBox="1">
            <a:spLocks noChangeArrowheads="1"/>
          </p:cNvSpPr>
          <p:nvPr/>
        </p:nvSpPr>
        <p:spPr bwMode="auto">
          <a:xfrm>
            <a:off x="2195513" y="1412875"/>
            <a:ext cx="315753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/>
              <a:t>Эскизы моделей</a:t>
            </a:r>
          </a:p>
          <a:p>
            <a:r>
              <a:rPr lang="ru-RU" sz="2800"/>
              <a:t>одежды.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908050"/>
            <a:ext cx="8229600" cy="1143000"/>
          </a:xfrm>
        </p:spPr>
        <p:txBody>
          <a:bodyPr/>
          <a:lstStyle/>
          <a:p>
            <a:r>
              <a:rPr lang="ru-RU" sz="3600" b="1"/>
              <a:t>Инструкционная карта: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708275"/>
            <a:ext cx="7380288" cy="305752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 b="1" i="1"/>
              <a:t>Инструкционная карта это вид технической документации, применяемый при изготовлении изделия и включающий в себя подробное поэтапное описание порядка выполнения операций, эскизы деталей, перечень применяемого оборудования и технических условий на выполнение операций.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Grp="1" noChangeArrowheads="1"/>
          </p:cNvSpPr>
          <p:nvPr>
            <p:ph type="title"/>
          </p:nvPr>
        </p:nvSpPr>
        <p:spPr>
          <a:xfrm>
            <a:off x="1331913" y="620713"/>
            <a:ext cx="7354887" cy="1143000"/>
          </a:xfrm>
        </p:spPr>
        <p:txBody>
          <a:bodyPr/>
          <a:lstStyle/>
          <a:p>
            <a:r>
              <a:rPr lang="ru-RU" sz="3200" b="1"/>
              <a:t>Инструкционная карта выполнения стачного шва:</a:t>
            </a:r>
          </a:p>
        </p:txBody>
      </p:sp>
      <p:pic>
        <p:nvPicPr>
          <p:cNvPr id="72709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450" y="1955800"/>
            <a:ext cx="6553200" cy="377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7" name="Picture 5" descr="&amp;Kcy;&amp;rcy;&amp;ucy;&amp;pcy;&amp;ycy; &amp;zcy;&amp;lcy;&amp;acy;&amp;kcy;&amp;ocy;&amp;vcy;&amp;ycy;&amp;iecy;. &amp;Pcy;&amp;rcy;&amp;icy;&amp;lcy;&amp;ocy;&amp;zhcy;&amp;iecy;&amp;ncy;&amp;icy;&amp;ya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63713" y="549275"/>
            <a:ext cx="5473700" cy="5688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>
          <a:xfrm>
            <a:off x="1547813" y="836613"/>
            <a:ext cx="6778625" cy="1143000"/>
          </a:xfrm>
          <a:noFill/>
          <a:ln/>
        </p:spPr>
        <p:txBody>
          <a:bodyPr/>
          <a:lstStyle/>
          <a:p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Домашнее задание:</a:t>
            </a: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9750" y="2276475"/>
            <a:ext cx="8229600" cy="39211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b="1"/>
              <a:t>Дома на листе формата А4 выполнить цветными карандашами эскиз оформления окна в вашей комнате и описать материалы и как дизайн соотноситься с дизайном интерьера комнаты в целом.</a:t>
            </a:r>
          </a:p>
          <a:p>
            <a:pPr>
              <a:lnSpc>
                <a:spcPct val="80000"/>
              </a:lnSpc>
            </a:pPr>
            <a:r>
              <a:rPr lang="ru-RU" sz="2800" b="1"/>
              <a:t>В интернет посмотреть возможные варианты эскизов оформления окон и применяемых материалов и цветовых решений.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Рефлексия</a:t>
            </a:r>
          </a:p>
        </p:txBody>
      </p:sp>
      <p:pic>
        <p:nvPicPr>
          <p:cNvPr id="5126" name="Picture 22" descr="2783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1275" y="2636838"/>
            <a:ext cx="1473200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29" descr="Большие смайлики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85113" y="0"/>
            <a:ext cx="10064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5" descr="Крупная сетка"/>
          <p:cNvSpPr>
            <a:spLocks noChangeArrowheads="1"/>
          </p:cNvSpPr>
          <p:nvPr/>
        </p:nvSpPr>
        <p:spPr bwMode="auto">
          <a:xfrm>
            <a:off x="1547813" y="1844675"/>
            <a:ext cx="2447925" cy="434975"/>
          </a:xfrm>
          <a:prstGeom prst="rect">
            <a:avLst/>
          </a:prstGeom>
          <a:pattFill prst="lgGrid">
            <a:fgClr>
              <a:srgbClr val="EFC19B"/>
            </a:fgClr>
            <a:bgClr>
              <a:schemeClr val="bg1"/>
            </a:bgClr>
          </a:pattFill>
          <a:ln w="38100" cmpd="dbl">
            <a:solidFill>
              <a:srgbClr val="006600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pPr eaLnBrk="0" hangingPunct="0"/>
            <a:r>
              <a:rPr lang="ru-RU" sz="2000">
                <a:latin typeface="Times New Roman" pitchFamily="18" charset="0"/>
              </a:rPr>
              <a:t>было интересно</a:t>
            </a:r>
            <a:r>
              <a:rPr lang="ru-RU" sz="2000" b="0">
                <a:latin typeface="Times New Roman" pitchFamily="18" charset="0"/>
              </a:rPr>
              <a:t>…</a:t>
            </a:r>
            <a:r>
              <a:rPr lang="ru-RU" sz="2000" b="0">
                <a:solidFill>
                  <a:srgbClr val="C05E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7" name="Rectangle 16" descr="Крупная сетка"/>
          <p:cNvSpPr>
            <a:spLocks noChangeArrowheads="1"/>
          </p:cNvSpPr>
          <p:nvPr/>
        </p:nvSpPr>
        <p:spPr bwMode="auto">
          <a:xfrm>
            <a:off x="5435600" y="1844675"/>
            <a:ext cx="2232025" cy="431800"/>
          </a:xfrm>
          <a:prstGeom prst="rect">
            <a:avLst/>
          </a:prstGeom>
          <a:pattFill prst="lgGrid">
            <a:fgClr>
              <a:srgbClr val="EFC19B"/>
            </a:fgClr>
            <a:bgClr>
              <a:schemeClr val="bg1"/>
            </a:bgClr>
          </a:pattFill>
          <a:ln w="38100" cmpd="dbl">
            <a:solidFill>
              <a:srgbClr val="006600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 eaLnBrk="0" hangingPunct="0"/>
            <a:r>
              <a:rPr lang="ru-RU" sz="2000">
                <a:latin typeface="Times New Roman" pitchFamily="18" charset="0"/>
              </a:rPr>
              <a:t>было трудно…</a:t>
            </a:r>
            <a:r>
              <a:rPr lang="ru-RU" sz="1800" b="0">
                <a:latin typeface="Times New Roman" pitchFamily="18" charset="0"/>
              </a:rPr>
              <a:t> </a:t>
            </a:r>
          </a:p>
        </p:txBody>
      </p:sp>
      <p:sp>
        <p:nvSpPr>
          <p:cNvPr id="9" name="Rectangle 18" descr="Крупная сетка"/>
          <p:cNvSpPr>
            <a:spLocks noChangeArrowheads="1"/>
          </p:cNvSpPr>
          <p:nvPr/>
        </p:nvSpPr>
        <p:spPr bwMode="auto">
          <a:xfrm>
            <a:off x="971550" y="3284538"/>
            <a:ext cx="2087563" cy="434975"/>
          </a:xfrm>
          <a:prstGeom prst="rect">
            <a:avLst/>
          </a:prstGeom>
          <a:pattFill prst="lgGrid">
            <a:fgClr>
              <a:srgbClr val="EFC19B"/>
            </a:fgClr>
            <a:bgClr>
              <a:schemeClr val="bg1"/>
            </a:bgClr>
          </a:pattFill>
          <a:ln w="38100" cmpd="dbl">
            <a:solidFill>
              <a:srgbClr val="006600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 eaLnBrk="0" hangingPunct="0"/>
            <a:r>
              <a:rPr lang="ru-RU" sz="2000">
                <a:latin typeface="Times New Roman" pitchFamily="18" charset="0"/>
              </a:rPr>
              <a:t>я научилась…</a:t>
            </a:r>
            <a:r>
              <a:rPr lang="ru-RU" sz="2000">
                <a:solidFill>
                  <a:srgbClr val="C05E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8" name="Rectangle 17" descr="Крупная сетка"/>
          <p:cNvSpPr>
            <a:spLocks noChangeArrowheads="1"/>
          </p:cNvSpPr>
          <p:nvPr/>
        </p:nvSpPr>
        <p:spPr bwMode="auto">
          <a:xfrm>
            <a:off x="6011863" y="3284538"/>
            <a:ext cx="2160587" cy="431800"/>
          </a:xfrm>
          <a:prstGeom prst="rect">
            <a:avLst/>
          </a:prstGeom>
          <a:pattFill prst="lgGrid">
            <a:fgClr>
              <a:srgbClr val="EFC19B"/>
            </a:fgClr>
            <a:bgClr>
              <a:schemeClr val="bg1"/>
            </a:bgClr>
          </a:pattFill>
          <a:ln w="38100" cmpd="dbl">
            <a:solidFill>
              <a:srgbClr val="006600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 eaLnBrk="0" hangingPunct="0"/>
            <a:r>
              <a:rPr lang="ru-RU" sz="2000">
                <a:latin typeface="Times New Roman" pitchFamily="18" charset="0"/>
              </a:rPr>
              <a:t>теперь я могу…</a:t>
            </a:r>
            <a:r>
              <a:rPr lang="ru-RU" sz="1800" b="0">
                <a:latin typeface="Times New Roman" pitchFamily="18" charset="0"/>
              </a:rPr>
              <a:t> </a:t>
            </a:r>
          </a:p>
        </p:txBody>
      </p:sp>
      <p:sp>
        <p:nvSpPr>
          <p:cNvPr id="11" name="Rectangle 20" descr="Крупная сетка"/>
          <p:cNvSpPr>
            <a:spLocks noChangeArrowheads="1"/>
          </p:cNvSpPr>
          <p:nvPr/>
        </p:nvSpPr>
        <p:spPr bwMode="auto">
          <a:xfrm>
            <a:off x="1763713" y="5013325"/>
            <a:ext cx="2233612" cy="434975"/>
          </a:xfrm>
          <a:prstGeom prst="rect">
            <a:avLst/>
          </a:prstGeom>
          <a:pattFill prst="lgGrid">
            <a:fgClr>
              <a:srgbClr val="EFC19B"/>
            </a:fgClr>
            <a:bgClr>
              <a:schemeClr val="bg1"/>
            </a:bgClr>
          </a:pattFill>
          <a:ln w="38100" cmpd="dbl">
            <a:solidFill>
              <a:srgbClr val="006600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pPr algn="ctr"/>
            <a:r>
              <a:rPr lang="ru-RU" sz="2000">
                <a:latin typeface="Times New Roman" pitchFamily="18" charset="0"/>
              </a:rPr>
              <a:t>мне захотелось… </a:t>
            </a:r>
          </a:p>
        </p:txBody>
      </p:sp>
      <p:sp>
        <p:nvSpPr>
          <p:cNvPr id="10" name="Rectangle 19" descr="Крупная сетка"/>
          <p:cNvSpPr>
            <a:spLocks noChangeArrowheads="1"/>
          </p:cNvSpPr>
          <p:nvPr/>
        </p:nvSpPr>
        <p:spPr bwMode="auto">
          <a:xfrm>
            <a:off x="5148263" y="4941888"/>
            <a:ext cx="2160587" cy="434975"/>
          </a:xfrm>
          <a:prstGeom prst="rect">
            <a:avLst/>
          </a:prstGeom>
          <a:pattFill prst="lgGrid">
            <a:fgClr>
              <a:srgbClr val="EFC19B"/>
            </a:fgClr>
            <a:bgClr>
              <a:schemeClr val="bg1"/>
            </a:bgClr>
          </a:pattFill>
          <a:ln w="38100" cmpd="dbl">
            <a:solidFill>
              <a:srgbClr val="006600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 eaLnBrk="0" hangingPunct="0"/>
            <a:r>
              <a:rPr lang="ru-RU" sz="2000">
                <a:latin typeface="Times New Roman" pitchFamily="18" charset="0"/>
              </a:rPr>
              <a:t>меня удивило…</a:t>
            </a:r>
            <a:r>
              <a:rPr lang="ru-RU" sz="1800" b="0">
                <a:solidFill>
                  <a:srgbClr val="C05E00"/>
                </a:solidFill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>
          <a:xfrm>
            <a:off x="1835150" y="765175"/>
            <a:ext cx="6851650" cy="1714500"/>
          </a:xfrm>
        </p:spPr>
        <p:txBody>
          <a:bodyPr/>
          <a:lstStyle/>
          <a:p>
            <a:r>
              <a:rPr lang="ru-RU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Выкройка изделия-это шаблон по которому выполняется вырезание изделия на ткани.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2988" y="2708275"/>
            <a:ext cx="5902325" cy="306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673100" y="4905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Материалы, используемые для создания презентации: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55650" y="1628775"/>
            <a:ext cx="7942263" cy="4032250"/>
          </a:xfrm>
          <a:noFill/>
          <a:ln/>
        </p:spPr>
        <p:txBody>
          <a:bodyPr/>
          <a:lstStyle/>
          <a:p>
            <a:pPr marL="609600" indent="-609600">
              <a:buFontTx/>
              <a:buNone/>
            </a:pPr>
            <a:r>
              <a:rPr lang="ru-RU" sz="2000" b="1">
                <a:hlinkClick r:id="rId3"/>
              </a:rPr>
              <a:t>http://dizain-s.narod.ru/xz_eskiz.htm</a:t>
            </a:r>
            <a:endParaRPr lang="ru-RU" sz="2000" b="1"/>
          </a:p>
          <a:p>
            <a:pPr marL="609600" indent="-609600">
              <a:buFontTx/>
              <a:buNone/>
            </a:pPr>
            <a:r>
              <a:rPr lang="ru-RU" sz="2000" b="1">
                <a:hlinkClick r:id="rId4"/>
              </a:rPr>
              <a:t>http://kharkov.ukrfirm.ru/kursy-dizajna-pc346444218.htm</a:t>
            </a:r>
            <a:r>
              <a:rPr lang="ru-RU" sz="2000" b="1"/>
              <a:t> </a:t>
            </a:r>
          </a:p>
          <a:p>
            <a:pPr marL="609600" indent="-609600">
              <a:buFontTx/>
              <a:buNone/>
            </a:pPr>
            <a:r>
              <a:rPr lang="ru-RU" sz="2000" b="1">
                <a:hlinkClick r:id="rId5"/>
              </a:rPr>
              <a:t>http://www.fabrikaglamura.ru/forum/t22063,1-.htm</a:t>
            </a:r>
            <a:r>
              <a:rPr lang="ru-RU" sz="2000"/>
              <a:t> </a:t>
            </a:r>
          </a:p>
          <a:p>
            <a:pPr marL="609600" indent="-609600">
              <a:buFontTx/>
              <a:buNone/>
            </a:pPr>
            <a:r>
              <a:rPr lang="ru-RU" sz="2000" b="1">
                <a:hlinkClick r:id="rId6"/>
              </a:rPr>
              <a:t>http://stilnoimodno.ru/eskizy-odejdy-izvestnyh-dizainerov.html</a:t>
            </a:r>
            <a:r>
              <a:rPr lang="ru-RU" sz="2000" b="1"/>
              <a:t> </a:t>
            </a:r>
          </a:p>
          <a:p>
            <a:pPr marL="609600" indent="-609600">
              <a:buFontTx/>
              <a:buNone/>
            </a:pPr>
            <a:r>
              <a:rPr lang="ru-RU" sz="2000" b="1">
                <a:hlinkClick r:id="rId4"/>
              </a:rPr>
              <a:t>http://kharkov.ukrfirm.ru/kursy-dizajna-pc346444218.htm</a:t>
            </a:r>
            <a:endParaRPr lang="ru-RU" sz="2000" b="1"/>
          </a:p>
          <a:p>
            <a:pPr marL="609600" indent="-609600">
              <a:buFontTx/>
              <a:buNone/>
            </a:pPr>
            <a:r>
              <a:rPr lang="ru-RU" sz="2000" b="1">
                <a:hlinkClick r:id="rId7"/>
              </a:rPr>
              <a:t>http://rsk21vek-ru.1gb.ru/dizayn-proekty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5150" y="620713"/>
            <a:ext cx="3313113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78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4213" y="3789363"/>
            <a:ext cx="669607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5435600" y="981075"/>
            <a:ext cx="33115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/>
              <a:t>Выкройки прямой </a:t>
            </a:r>
          </a:p>
          <a:p>
            <a:r>
              <a:rPr lang="ru-RU" sz="2800"/>
              <a:t>юбки и ночной</a:t>
            </a:r>
          </a:p>
          <a:p>
            <a:r>
              <a:rPr lang="ru-RU" sz="2800"/>
              <a:t>сорочки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>
          <a:xfrm>
            <a:off x="1692275" y="260350"/>
            <a:ext cx="6778625" cy="2578100"/>
          </a:xfrm>
        </p:spPr>
        <p:txBody>
          <a:bodyPr/>
          <a:lstStyle/>
          <a:p>
            <a:r>
              <a:rPr lang="ru-RU" sz="2800" b="1" i="1"/>
              <a:t>Чертёж это условно графическое отображение деталей модели изделия по размерам и  с применением чертёжных инструментов</a:t>
            </a:r>
            <a:r>
              <a:rPr lang="ru-RU" sz="2800" i="1"/>
              <a:t>.</a:t>
            </a:r>
          </a:p>
        </p:txBody>
      </p:sp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92275" y="2852738"/>
            <a:ext cx="5472113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050" y="115888"/>
            <a:ext cx="5113338" cy="1143000"/>
          </a:xfrm>
        </p:spPr>
        <p:txBody>
          <a:bodyPr/>
          <a:lstStyle/>
          <a:p>
            <a:r>
              <a:rPr lang="ru-RU" sz="3200" b="1"/>
              <a:t>Чертёж фартука:</a:t>
            </a:r>
          </a:p>
        </p:txBody>
      </p:sp>
      <p:pic>
        <p:nvPicPr>
          <p:cNvPr id="56329" name="Picture 9" descr="&amp;Fcy;&amp;acy;&amp;rcy;&amp;tcy;&amp;ucy;&amp;kcy; &amp;pcy;&amp;rcy;&amp;ocy;&amp;scy;&amp;tcy;&amp;acy;&amp;yacy; &amp;vcy;&amp;ycy;&amp;kcy;&amp;rcy;&amp;ocy;&amp;jcy;&amp;kcy;&amp;acy; - &amp;Vcy;&amp;ycy;&amp;kcy;&amp;rcy;&amp;ocy;&amp;jcy;&amp;kcy;&amp;a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84438" y="1125538"/>
            <a:ext cx="4340225" cy="4968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4" name="Picture 6" descr="&amp;Pcy;&amp;ocy;&amp;scy;&amp;tcy;&amp;rcy;&amp;ocy;&amp;iecy;&amp;ncy;&amp;icy;&amp;iecy; &amp;chcy;&amp;iecy;&amp;rcy;&amp;tcy;&amp;iecy;&amp;zhcy;&amp;acy; &amp;yucy;&amp;bcy;&amp;kcy;&amp;icy; 6 &amp;kcy;&amp;lcy;&amp;acy;&amp;scy;&amp;scy; - &amp;Vcy;&amp;scy;&amp;iecy; &amp;ucy;&amp;chcy;&amp;iecy;&amp;bcy;&amp;ncy;&amp;icy;&amp;kcy;&amp;icy; &amp;ncy;&amp;acy; &amp;ocy;&amp;dcy;&amp;ncy;&amp;ocy;&amp;mcy; &amp;scy;&amp;acy;&amp;jcy;&amp;tcy;&amp;ie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84438" y="1341438"/>
            <a:ext cx="4198937" cy="4967287"/>
          </a:xfrm>
          <a:prstGeom prst="rect">
            <a:avLst/>
          </a:prstGeom>
          <a:noFill/>
        </p:spPr>
      </p:pic>
      <p:sp>
        <p:nvSpPr>
          <p:cNvPr id="5837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/>
              <a:t>Чертёж прямой юбки: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0423" name="Picture 7" descr="&amp;Tcy;&amp;iecy;&amp;mcy;&amp;acy;: &amp;Pcy;&amp;ocy;&amp;scy;&amp;tcy;&amp;rcy;&amp;ocy;&amp;iecy;&amp;ncy;&amp;icy;&amp;iecy; &amp;chcy;&amp;iecy;&amp;rcy;&amp;tcy;&amp;iecy;&amp;zhcy;&amp;acy; &amp;ncy;&amp;ocy;&amp;chcy;&amp;ncy;&amp;ocy;&amp;jcy; &amp;scy;&amp;ocy;&amp;rcy;&amp;ocy;&amp;chcy;&amp;kcy;&amp;icy; &amp;mcy; 1: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350" y="1557338"/>
            <a:ext cx="6200775" cy="44656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Line 4"/>
          <p:cNvSpPr>
            <a:spLocks noChangeShapeType="1"/>
          </p:cNvSpPr>
          <p:nvPr/>
        </p:nvSpPr>
        <p:spPr bwMode="auto">
          <a:xfrm>
            <a:off x="2411413" y="2349500"/>
            <a:ext cx="5400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64526" name="Group 14"/>
          <p:cNvGrpSpPr>
            <a:grpSpLocks/>
          </p:cNvGrpSpPr>
          <p:nvPr/>
        </p:nvGrpSpPr>
        <p:grpSpPr bwMode="auto">
          <a:xfrm>
            <a:off x="1187450" y="4508500"/>
            <a:ext cx="4581525" cy="530225"/>
            <a:chOff x="748" y="2840"/>
            <a:chExt cx="2886" cy="334"/>
          </a:xfrm>
        </p:grpSpPr>
        <p:sp>
          <p:nvSpPr>
            <p:cNvPr id="64521" name="Line 9"/>
            <p:cNvSpPr>
              <a:spLocks noChangeShapeType="1"/>
            </p:cNvSpPr>
            <p:nvPr/>
          </p:nvSpPr>
          <p:spPr bwMode="auto">
            <a:xfrm>
              <a:off x="839" y="3158"/>
              <a:ext cx="272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4522" name="Text Box 10"/>
            <p:cNvSpPr txBox="1">
              <a:spLocks noChangeArrowheads="1"/>
            </p:cNvSpPr>
            <p:nvPr/>
          </p:nvSpPr>
          <p:spPr bwMode="auto">
            <a:xfrm>
              <a:off x="748" y="2840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/>
                <a:t>А</a:t>
              </a:r>
            </a:p>
          </p:txBody>
        </p:sp>
        <p:sp>
          <p:nvSpPr>
            <p:cNvPr id="64523" name="Text Box 11"/>
            <p:cNvSpPr txBox="1">
              <a:spLocks noChangeArrowheads="1"/>
            </p:cNvSpPr>
            <p:nvPr/>
          </p:nvSpPr>
          <p:spPr bwMode="auto">
            <a:xfrm>
              <a:off x="3379" y="2886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/>
                <a:t>В</a:t>
              </a:r>
            </a:p>
          </p:txBody>
        </p:sp>
      </p:grpSp>
      <p:sp>
        <p:nvSpPr>
          <p:cNvPr id="64524" name="Text Box 12"/>
          <p:cNvSpPr txBox="1">
            <a:spLocks noChangeArrowheads="1"/>
          </p:cNvSpPr>
          <p:nvPr/>
        </p:nvSpPr>
        <p:spPr bwMode="auto">
          <a:xfrm>
            <a:off x="2555875" y="1196975"/>
            <a:ext cx="17748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ЛИНИЯ:</a:t>
            </a:r>
          </a:p>
        </p:txBody>
      </p:sp>
      <p:sp>
        <p:nvSpPr>
          <p:cNvPr id="64525" name="Text Box 13"/>
          <p:cNvSpPr txBox="1">
            <a:spLocks noChangeArrowheads="1"/>
          </p:cNvSpPr>
          <p:nvPr/>
        </p:nvSpPr>
        <p:spPr bwMode="auto">
          <a:xfrm>
            <a:off x="1816100" y="3492500"/>
            <a:ext cx="22431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ОТРЕЗОК: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/>
              <a:t>Основные линии чертежа:</a:t>
            </a:r>
          </a:p>
        </p:txBody>
      </p:sp>
      <p:sp>
        <p:nvSpPr>
          <p:cNvPr id="62469" name="Line 5"/>
          <p:cNvSpPr>
            <a:spLocks noChangeShapeType="1"/>
          </p:cNvSpPr>
          <p:nvPr/>
        </p:nvSpPr>
        <p:spPr bwMode="auto">
          <a:xfrm>
            <a:off x="2195513" y="2636838"/>
            <a:ext cx="46085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2195513" y="1125538"/>
            <a:ext cx="15986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Линии:</a:t>
            </a:r>
          </a:p>
        </p:txBody>
      </p:sp>
      <p:sp>
        <p:nvSpPr>
          <p:cNvPr id="62471" name="Line 7"/>
          <p:cNvSpPr>
            <a:spLocks noChangeShapeType="1"/>
          </p:cNvSpPr>
          <p:nvPr/>
        </p:nvSpPr>
        <p:spPr bwMode="auto">
          <a:xfrm>
            <a:off x="2195513" y="3573463"/>
            <a:ext cx="4679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2472" name="Line 8"/>
          <p:cNvSpPr>
            <a:spLocks noChangeShapeType="1"/>
          </p:cNvSpPr>
          <p:nvPr/>
        </p:nvSpPr>
        <p:spPr bwMode="auto">
          <a:xfrm>
            <a:off x="2195513" y="4508500"/>
            <a:ext cx="467995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2474" name="Line 10"/>
          <p:cNvSpPr>
            <a:spLocks noChangeShapeType="1"/>
          </p:cNvSpPr>
          <p:nvPr/>
        </p:nvSpPr>
        <p:spPr bwMode="auto">
          <a:xfrm>
            <a:off x="2268538" y="5445125"/>
            <a:ext cx="467995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2475" name="Text Box 11"/>
          <p:cNvSpPr txBox="1">
            <a:spLocks noChangeArrowheads="1"/>
          </p:cNvSpPr>
          <p:nvPr/>
        </p:nvSpPr>
        <p:spPr bwMode="auto">
          <a:xfrm>
            <a:off x="2176463" y="2008188"/>
            <a:ext cx="3455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/>
              <a:t>1. Сплошная толстая.</a:t>
            </a:r>
          </a:p>
        </p:txBody>
      </p:sp>
      <p:sp>
        <p:nvSpPr>
          <p:cNvPr id="62476" name="Text Box 12"/>
          <p:cNvSpPr txBox="1">
            <a:spLocks noChangeArrowheads="1"/>
          </p:cNvSpPr>
          <p:nvPr/>
        </p:nvSpPr>
        <p:spPr bwMode="auto">
          <a:xfrm>
            <a:off x="2247900" y="2943225"/>
            <a:ext cx="3195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/>
              <a:t>2. Сплошная тонкая</a:t>
            </a:r>
          </a:p>
        </p:txBody>
      </p:sp>
      <p:sp>
        <p:nvSpPr>
          <p:cNvPr id="62477" name="Text Box 13"/>
          <p:cNvSpPr txBox="1">
            <a:spLocks noChangeArrowheads="1"/>
          </p:cNvSpPr>
          <p:nvPr/>
        </p:nvSpPr>
        <p:spPr bwMode="auto">
          <a:xfrm>
            <a:off x="2319338" y="3879850"/>
            <a:ext cx="2241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/>
              <a:t>3. Штриховая</a:t>
            </a:r>
          </a:p>
        </p:txBody>
      </p:sp>
      <p:sp>
        <p:nvSpPr>
          <p:cNvPr id="62478" name="Text Box 14"/>
          <p:cNvSpPr txBox="1">
            <a:spLocks noChangeArrowheads="1"/>
          </p:cNvSpPr>
          <p:nvPr/>
        </p:nvSpPr>
        <p:spPr bwMode="auto">
          <a:xfrm>
            <a:off x="2319338" y="4816475"/>
            <a:ext cx="3265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/>
              <a:t>4. Штрихпунктирная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284</Words>
  <Application>Microsoft Office PowerPoint</Application>
  <PresentationFormat>Экран (4:3)</PresentationFormat>
  <Paragraphs>59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Arial</vt:lpstr>
      <vt:lpstr>Times New Roman</vt:lpstr>
      <vt:lpstr>Оформление по умолчанию</vt:lpstr>
      <vt:lpstr>Разработка урока технологии 5 класс по теме «Чертёж, эскиз, технический рисунок» (по требованиям ФГОС) </vt:lpstr>
      <vt:lpstr>Выкройка изделия-это шаблон по которому выполняется вырезание изделия на ткани.</vt:lpstr>
      <vt:lpstr>Слайд 3</vt:lpstr>
      <vt:lpstr>Чертёж это условно графическое отображение деталей модели изделия по размерам и  с применением чертёжных инструментов.</vt:lpstr>
      <vt:lpstr>Чертёж фартука:</vt:lpstr>
      <vt:lpstr>Чертёж прямой юбки:</vt:lpstr>
      <vt:lpstr>Слайд 7</vt:lpstr>
      <vt:lpstr>Слайд 8</vt:lpstr>
      <vt:lpstr>Основные линии чертежа:</vt:lpstr>
      <vt:lpstr>Слайд 10</vt:lpstr>
      <vt:lpstr>Эскиз:</vt:lpstr>
      <vt:lpstr>Слайд 12</vt:lpstr>
      <vt:lpstr>Слайд 13</vt:lpstr>
      <vt:lpstr>Слайд 14</vt:lpstr>
      <vt:lpstr>Инструкционная карта:</vt:lpstr>
      <vt:lpstr>Инструкционная карта выполнения стачного шва:</vt:lpstr>
      <vt:lpstr>Слайд 17</vt:lpstr>
      <vt:lpstr>Домашнее задание:</vt:lpstr>
      <vt:lpstr>Слайд 19</vt:lpstr>
      <vt:lpstr>Слайд 20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re</cp:lastModifiedBy>
  <cp:revision>13</cp:revision>
  <dcterms:created xsi:type="dcterms:W3CDTF">2011-11-20T14:00:50Z</dcterms:created>
  <dcterms:modified xsi:type="dcterms:W3CDTF">2015-01-02T19:11:38Z</dcterms:modified>
</cp:coreProperties>
</file>