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93" r:id="rId2"/>
    <p:sldId id="492" r:id="rId3"/>
    <p:sldId id="257" r:id="rId4"/>
    <p:sldId id="471" r:id="rId5"/>
    <p:sldId id="258" r:id="rId6"/>
    <p:sldId id="299" r:id="rId7"/>
    <p:sldId id="259" r:id="rId8"/>
    <p:sldId id="261" r:id="rId9"/>
    <p:sldId id="300" r:id="rId10"/>
    <p:sldId id="262" r:id="rId11"/>
    <p:sldId id="301" r:id="rId12"/>
    <p:sldId id="302" r:id="rId13"/>
    <p:sldId id="303" r:id="rId14"/>
    <p:sldId id="334" r:id="rId15"/>
    <p:sldId id="317" r:id="rId16"/>
    <p:sldId id="318" r:id="rId17"/>
    <p:sldId id="331" r:id="rId18"/>
    <p:sldId id="504" r:id="rId19"/>
    <p:sldId id="472" r:id="rId20"/>
    <p:sldId id="473" r:id="rId21"/>
    <p:sldId id="477" r:id="rId22"/>
    <p:sldId id="479" r:id="rId23"/>
    <p:sldId id="480" r:id="rId24"/>
    <p:sldId id="481" r:id="rId25"/>
    <p:sldId id="482" r:id="rId26"/>
    <p:sldId id="483" r:id="rId27"/>
    <p:sldId id="484" r:id="rId28"/>
    <p:sldId id="488" r:id="rId29"/>
    <p:sldId id="498" r:id="rId30"/>
    <p:sldId id="499" r:id="rId31"/>
    <p:sldId id="485" r:id="rId32"/>
    <p:sldId id="486" r:id="rId33"/>
    <p:sldId id="487" r:id="rId34"/>
    <p:sldId id="304" r:id="rId35"/>
    <p:sldId id="305" r:id="rId36"/>
    <p:sldId id="306" r:id="rId37"/>
    <p:sldId id="312" r:id="rId38"/>
    <p:sldId id="313" r:id="rId39"/>
    <p:sldId id="291" r:id="rId40"/>
    <p:sldId id="315" r:id="rId41"/>
    <p:sldId id="316" r:id="rId42"/>
    <p:sldId id="475" r:id="rId43"/>
    <p:sldId id="320" r:id="rId44"/>
    <p:sldId id="321" r:id="rId45"/>
    <p:sldId id="266" r:id="rId46"/>
    <p:sldId id="535" r:id="rId47"/>
    <p:sldId id="536" r:id="rId48"/>
    <p:sldId id="325" r:id="rId49"/>
    <p:sldId id="364" r:id="rId50"/>
    <p:sldId id="327" r:id="rId51"/>
    <p:sldId id="350" r:id="rId52"/>
    <p:sldId id="328" r:id="rId53"/>
    <p:sldId id="489" r:id="rId54"/>
    <p:sldId id="490" r:id="rId55"/>
    <p:sldId id="370" r:id="rId56"/>
    <p:sldId id="403" r:id="rId57"/>
    <p:sldId id="365" r:id="rId58"/>
    <p:sldId id="367" r:id="rId59"/>
    <p:sldId id="521" r:id="rId60"/>
    <p:sldId id="324" r:id="rId61"/>
    <p:sldId id="409" r:id="rId62"/>
    <p:sldId id="366" r:id="rId63"/>
    <p:sldId id="347" r:id="rId64"/>
    <p:sldId id="404" r:id="rId65"/>
    <p:sldId id="345" r:id="rId66"/>
    <p:sldId id="405" r:id="rId67"/>
    <p:sldId id="406" r:id="rId68"/>
    <p:sldId id="346" r:id="rId69"/>
    <p:sldId id="311" r:id="rId70"/>
    <p:sldId id="402" r:id="rId71"/>
    <p:sldId id="522" r:id="rId72"/>
    <p:sldId id="524" r:id="rId73"/>
    <p:sldId id="298" r:id="rId74"/>
    <p:sldId id="363" r:id="rId75"/>
    <p:sldId id="441" r:id="rId76"/>
    <p:sldId id="351" r:id="rId77"/>
    <p:sldId id="268" r:id="rId78"/>
    <p:sldId id="287" r:id="rId79"/>
    <p:sldId id="269" r:id="rId80"/>
    <p:sldId id="337" r:id="rId81"/>
    <p:sldId id="274" r:id="rId82"/>
    <p:sldId id="458" r:id="rId83"/>
    <p:sldId id="338" r:id="rId84"/>
    <p:sldId id="275" r:id="rId85"/>
    <p:sldId id="459" r:id="rId86"/>
    <p:sldId id="444" r:id="rId87"/>
    <p:sldId id="443" r:id="rId88"/>
    <p:sldId id="339" r:id="rId89"/>
    <p:sldId id="451" r:id="rId90"/>
    <p:sldId id="454" r:id="rId91"/>
    <p:sldId id="314" r:id="rId92"/>
    <p:sldId id="449" r:id="rId93"/>
    <p:sldId id="455" r:id="rId94"/>
    <p:sldId id="340" r:id="rId95"/>
    <p:sldId id="452" r:id="rId96"/>
    <p:sldId id="456" r:id="rId97"/>
    <p:sldId id="276" r:id="rId98"/>
    <p:sldId id="445" r:id="rId99"/>
    <p:sldId id="348" r:id="rId100"/>
    <p:sldId id="450" r:id="rId101"/>
    <p:sldId id="462" r:id="rId102"/>
    <p:sldId id="446" r:id="rId103"/>
    <p:sldId id="410" r:id="rId104"/>
    <p:sldId id="371" r:id="rId105"/>
    <p:sldId id="448" r:id="rId106"/>
    <p:sldId id="460" r:id="rId107"/>
    <p:sldId id="461" r:id="rId108"/>
    <p:sldId id="358" r:id="rId109"/>
    <p:sldId id="437" r:id="rId110"/>
    <p:sldId id="343" r:id="rId111"/>
    <p:sldId id="447" r:id="rId112"/>
    <p:sldId id="289" r:id="rId113"/>
    <p:sldId id="356" r:id="rId114"/>
    <p:sldId id="329" r:id="rId115"/>
    <p:sldId id="354" r:id="rId116"/>
    <p:sldId id="359" r:id="rId117"/>
    <p:sldId id="355" r:id="rId118"/>
    <p:sldId id="353" r:id="rId119"/>
    <p:sldId id="352" r:id="rId120"/>
    <p:sldId id="277" r:id="rId121"/>
    <p:sldId id="525" r:id="rId122"/>
    <p:sldId id="407" r:id="rId123"/>
    <p:sldId id="372" r:id="rId124"/>
    <p:sldId id="408" r:id="rId125"/>
    <p:sldId id="414" r:id="rId126"/>
    <p:sldId id="415" r:id="rId127"/>
    <p:sldId id="411" r:id="rId128"/>
    <p:sldId id="416" r:id="rId129"/>
    <p:sldId id="417" r:id="rId130"/>
    <p:sldId id="288" r:id="rId131"/>
    <p:sldId id="430" r:id="rId132"/>
    <p:sldId id="282" r:id="rId133"/>
    <p:sldId id="526" r:id="rId134"/>
    <p:sldId id="412" r:id="rId135"/>
    <p:sldId id="413" r:id="rId136"/>
    <p:sldId id="290" r:id="rId137"/>
    <p:sldId id="375" r:id="rId138"/>
    <p:sldId id="436" r:id="rId139"/>
    <p:sldId id="463" r:id="rId140"/>
    <p:sldId id="376" r:id="rId141"/>
    <p:sldId id="377" r:id="rId142"/>
    <p:sldId id="378" r:id="rId143"/>
    <p:sldId id="438" r:id="rId144"/>
    <p:sldId id="379" r:id="rId145"/>
    <p:sldId id="464" r:id="rId146"/>
    <p:sldId id="380" r:id="rId147"/>
    <p:sldId id="439" r:id="rId148"/>
    <p:sldId id="381" r:id="rId149"/>
    <p:sldId id="465" r:id="rId150"/>
    <p:sldId id="382" r:id="rId151"/>
    <p:sldId id="383" r:id="rId152"/>
    <p:sldId id="440" r:id="rId153"/>
    <p:sldId id="384" r:id="rId154"/>
    <p:sldId id="385" r:id="rId155"/>
    <p:sldId id="468" r:id="rId156"/>
    <p:sldId id="434" r:id="rId157"/>
    <p:sldId id="386" r:id="rId158"/>
    <p:sldId id="387" r:id="rId159"/>
    <p:sldId id="388" r:id="rId160"/>
    <p:sldId id="389" r:id="rId161"/>
    <p:sldId id="390" r:id="rId162"/>
    <p:sldId id="466" r:id="rId163"/>
    <p:sldId id="424" r:id="rId164"/>
    <p:sldId id="423" r:id="rId165"/>
    <p:sldId id="391" r:id="rId166"/>
    <p:sldId id="392" r:id="rId167"/>
    <p:sldId id="393" r:id="rId168"/>
    <p:sldId id="420" r:id="rId169"/>
    <p:sldId id="394" r:id="rId170"/>
    <p:sldId id="435" r:id="rId171"/>
    <p:sldId id="395" r:id="rId172"/>
    <p:sldId id="421" r:id="rId173"/>
    <p:sldId id="520" r:id="rId174"/>
    <p:sldId id="511" r:id="rId175"/>
    <p:sldId id="608" r:id="rId176"/>
    <p:sldId id="600" r:id="rId177"/>
    <p:sldId id="513" r:id="rId178"/>
    <p:sldId id="519" r:id="rId179"/>
    <p:sldId id="603" r:id="rId180"/>
    <p:sldId id="514" r:id="rId181"/>
    <p:sldId id="517" r:id="rId182"/>
    <p:sldId id="606" r:id="rId183"/>
    <p:sldId id="607" r:id="rId184"/>
    <p:sldId id="515" r:id="rId185"/>
    <p:sldId id="601" r:id="rId186"/>
    <p:sldId id="610" r:id="rId187"/>
    <p:sldId id="531" r:id="rId188"/>
    <p:sldId id="622" r:id="rId189"/>
    <p:sldId id="553" r:id="rId190"/>
    <p:sldId id="562" r:id="rId191"/>
    <p:sldId id="557" r:id="rId192"/>
    <p:sldId id="589" r:id="rId193"/>
    <p:sldId id="592" r:id="rId194"/>
    <p:sldId id="563" r:id="rId195"/>
    <p:sldId id="559" r:id="rId196"/>
    <p:sldId id="556" r:id="rId197"/>
    <p:sldId id="595" r:id="rId198"/>
    <p:sldId id="593" r:id="rId199"/>
    <p:sldId id="558" r:id="rId200"/>
    <p:sldId id="572" r:id="rId201"/>
    <p:sldId id="613" r:id="rId202"/>
    <p:sldId id="565" r:id="rId203"/>
    <p:sldId id="567" r:id="rId204"/>
    <p:sldId id="568" r:id="rId205"/>
    <p:sldId id="569" r:id="rId206"/>
    <p:sldId id="560" r:id="rId207"/>
    <p:sldId id="599" r:id="rId208"/>
    <p:sldId id="537" r:id="rId209"/>
    <p:sldId id="538" r:id="rId210"/>
    <p:sldId id="570" r:id="rId211"/>
    <p:sldId id="571" r:id="rId212"/>
    <p:sldId id="539" r:id="rId213"/>
    <p:sldId id="542" r:id="rId214"/>
    <p:sldId id="540" r:id="rId215"/>
    <p:sldId id="543" r:id="rId216"/>
    <p:sldId id="544" r:id="rId217"/>
    <p:sldId id="545" r:id="rId218"/>
    <p:sldId id="546" r:id="rId219"/>
    <p:sldId id="547" r:id="rId220"/>
    <p:sldId id="548" r:id="rId221"/>
    <p:sldId id="549" r:id="rId222"/>
    <p:sldId id="550" r:id="rId223"/>
    <p:sldId id="582" r:id="rId224"/>
    <p:sldId id="586" r:id="rId225"/>
    <p:sldId id="598" r:id="rId226"/>
    <p:sldId id="619" r:id="rId227"/>
    <p:sldId id="617" r:id="rId228"/>
    <p:sldId id="616" r:id="rId229"/>
    <p:sldId id="620" r:id="rId230"/>
    <p:sldId id="573" r:id="rId231"/>
    <p:sldId id="574" r:id="rId232"/>
    <p:sldId id="580" r:id="rId233"/>
    <p:sldId id="578" r:id="rId234"/>
    <p:sldId id="579" r:id="rId235"/>
    <p:sldId id="581" r:id="rId236"/>
    <p:sldId id="621" r:id="rId237"/>
    <p:sldId id="584" r:id="rId238"/>
    <p:sldId id="585" r:id="rId239"/>
    <p:sldId id="597" r:id="rId240"/>
    <p:sldId id="615" r:id="rId2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348688-05E9-4539-8AAE-4004AB3CEB17}" type="datetimeFigureOut">
              <a:rPr lang="ru-RU" smtClean="0"/>
              <a:t>28.12.2014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94D67C-B599-4ADF-9B9E-FD5DC1B02603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jpg"/><Relationship Id="rId4" Type="http://schemas.openxmlformats.org/officeDocument/2006/relationships/image" Target="../media/image299.jp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jpg"/><Relationship Id="rId5" Type="http://schemas.openxmlformats.org/officeDocument/2006/relationships/image" Target="../media/image307.jpg"/><Relationship Id="rId4" Type="http://schemas.openxmlformats.org/officeDocument/2006/relationships/image" Target="../media/image30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Relationship Id="rId9" Type="http://schemas.openxmlformats.org/officeDocument/2006/relationships/image" Target="../media/image315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9.jpg"/><Relationship Id="rId5" Type="http://schemas.openxmlformats.org/officeDocument/2006/relationships/image" Target="../media/image318.jpg"/><Relationship Id="rId4" Type="http://schemas.openxmlformats.org/officeDocument/2006/relationships/image" Target="../media/image317.jp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2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4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6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jpg"/><Relationship Id="rId4" Type="http://schemas.openxmlformats.org/officeDocument/2006/relationships/image" Target="../media/image329.JP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4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8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3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5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0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3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6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jpeg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4.jpeg"/><Relationship Id="rId5" Type="http://schemas.openxmlformats.org/officeDocument/2006/relationships/image" Target="../media/image363.png"/><Relationship Id="rId4" Type="http://schemas.openxmlformats.org/officeDocument/2006/relationships/image" Target="../media/image362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rsk.nash-ostrov.ru/images/RAZNOE/KOSMOS/002137.3b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jpeg"/><Relationship Id="rId5" Type="http://schemas.openxmlformats.org/officeDocument/2006/relationships/hyperlink" Target="http://www.kursk.nash-ostrov.ru/images/RAZNOE/KOSMOS/002137.2b.jpg" TargetMode="External"/><Relationship Id="rId4" Type="http://schemas.openxmlformats.org/officeDocument/2006/relationships/image" Target="../media/image3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jpeg"/><Relationship Id="rId5" Type="http://schemas.openxmlformats.org/officeDocument/2006/relationships/image" Target="../media/image369.jpeg"/><Relationship Id="rId4" Type="http://schemas.openxmlformats.org/officeDocument/2006/relationships/image" Target="../media/image368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jpeg"/><Relationship Id="rId5" Type="http://schemas.openxmlformats.org/officeDocument/2006/relationships/image" Target="../media/image373.jpeg"/><Relationship Id="rId4" Type="http://schemas.openxmlformats.org/officeDocument/2006/relationships/image" Target="../media/image372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6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7" Type="http://schemas.openxmlformats.org/officeDocument/2006/relationships/image" Target="../media/image3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2.jpg"/><Relationship Id="rId5" Type="http://schemas.openxmlformats.org/officeDocument/2006/relationships/image" Target="../media/image381.jpg"/><Relationship Id="rId4" Type="http://schemas.openxmlformats.org/officeDocument/2006/relationships/image" Target="../media/image380.jp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7.jpeg"/><Relationship Id="rId5" Type="http://schemas.openxmlformats.org/officeDocument/2006/relationships/image" Target="../media/image386.jpg"/><Relationship Id="rId4" Type="http://schemas.openxmlformats.org/officeDocument/2006/relationships/image" Target="../media/image385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1.jp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6.jpeg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kursk-space.ucoz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g"/><Relationship Id="rId4" Type="http://schemas.openxmlformats.org/officeDocument/2006/relationships/image" Target="../media/image12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1" y="764704"/>
            <a:ext cx="3490275" cy="50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9826" y="980728"/>
            <a:ext cx="5152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Все ,что связано с космосом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и его освоением,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является российским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национальным брендом,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а также предметом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национальной гордости.</a:t>
            </a:r>
          </a:p>
          <a:p>
            <a:pPr algn="ctr"/>
            <a:endParaRPr lang="ru-RU" sz="2800" dirty="0" smtClean="0">
              <a:latin typeface="Monotype Corsiva" panose="03010101010201010101" pitchFamily="66" charset="0"/>
            </a:endParaRPr>
          </a:p>
          <a:p>
            <a:pPr algn="ctr"/>
            <a:endParaRPr lang="ru-RU" sz="28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Президент РФ     В.В. Путин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16973"/>
            <a:ext cx="3360000" cy="504000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55976" y="1344147"/>
            <a:ext cx="478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 6 октября </a:t>
            </a:r>
            <a:r>
              <a:rPr lang="ru-RU" sz="2400" dirty="0" smtClean="0"/>
              <a:t>1999года </a:t>
            </a:r>
          </a:p>
          <a:p>
            <a:pPr algn="ctr"/>
            <a:r>
              <a:rPr lang="ru-RU" sz="2400" dirty="0" smtClean="0"/>
              <a:t>по август 2000года </a:t>
            </a:r>
          </a:p>
          <a:p>
            <a:pPr algn="ctr"/>
            <a:r>
              <a:rPr lang="ru-RU" sz="2400" dirty="0" smtClean="0"/>
              <a:t>Сергей </a:t>
            </a:r>
            <a:r>
              <a:rPr lang="ru-RU" sz="2400" dirty="0"/>
              <a:t>Р</a:t>
            </a:r>
            <a:r>
              <a:rPr lang="ru-RU" sz="2400" dirty="0" smtClean="0"/>
              <a:t>евин </a:t>
            </a:r>
          </a:p>
          <a:p>
            <a:pPr algn="ctr"/>
            <a:r>
              <a:rPr lang="ru-RU" sz="2400" dirty="0" smtClean="0"/>
              <a:t>проходил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непосредственную </a:t>
            </a:r>
            <a:r>
              <a:rPr lang="ru-RU" sz="2400" dirty="0" smtClean="0"/>
              <a:t>подготовку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к полету в качестве бортинженера </a:t>
            </a:r>
            <a:endParaRPr lang="ru-RU" sz="2400" dirty="0" smtClean="0"/>
          </a:p>
          <a:p>
            <a:pPr algn="ctr"/>
            <a:r>
              <a:rPr lang="ru-RU" sz="2400" dirty="0" smtClean="0"/>
              <a:t>второго </a:t>
            </a:r>
            <a:r>
              <a:rPr lang="ru-RU" sz="2400" dirty="0"/>
              <a:t>экипажа ТК </a:t>
            </a:r>
            <a:r>
              <a:rPr lang="ru-RU" sz="2400" dirty="0" smtClean="0"/>
              <a:t>«Союз ТМ». </a:t>
            </a:r>
          </a:p>
          <a:p>
            <a:pPr algn="ctr"/>
            <a:r>
              <a:rPr lang="ru-RU" sz="2400" dirty="0" smtClean="0"/>
              <a:t>28 </a:t>
            </a:r>
            <a:r>
              <a:rPr lang="ru-RU" sz="2400" dirty="0"/>
              <a:t>августа 2000 года </a:t>
            </a:r>
            <a:endParaRPr lang="ru-RU" sz="2400" dirty="0" smtClean="0"/>
          </a:p>
          <a:p>
            <a:pPr algn="ctr"/>
            <a:r>
              <a:rPr lang="ru-RU" sz="2400" dirty="0" smtClean="0"/>
              <a:t>его </a:t>
            </a:r>
            <a:r>
              <a:rPr lang="ru-RU" sz="2400" dirty="0"/>
              <a:t>место в </a:t>
            </a:r>
            <a:r>
              <a:rPr lang="ru-RU" sz="2400" dirty="0" smtClean="0"/>
              <a:t>экипаже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занял К.Козеев.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093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5" y="1080300"/>
            <a:ext cx="7588309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Функционально-грузовой блок «Заря»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06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0" y="980728"/>
            <a:ext cx="7573259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8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3" y="1052736"/>
            <a:ext cx="7588314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Силовой тренажер </a:t>
            </a:r>
            <a:r>
              <a:rPr lang="en-US" sz="2800" dirty="0" smtClean="0"/>
              <a:t>ARED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45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9" y="692696"/>
            <a:ext cx="7597986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8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573262" cy="504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3999" y="188639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Космический корабль «Дракон» на подлете к МКС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44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78567"/>
            <a:ext cx="7588309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Соединительный модуль «</a:t>
            </a:r>
            <a:r>
              <a:rPr lang="ru-RU" sz="2800" dirty="0" err="1" smtClean="0"/>
              <a:t>Юнити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37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1" y="1125487"/>
            <a:ext cx="7573260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88640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Стыковка космического корабля «Дракон» с МКС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583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999" y="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Встреча на МКС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" y="765827"/>
            <a:ext cx="4134577" cy="270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88" y="765827"/>
            <a:ext cx="4050000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9" y="3789040"/>
            <a:ext cx="4052531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9"/>
          <a:stretch/>
        </p:blipFill>
        <p:spPr>
          <a:xfrm>
            <a:off x="4785488" y="3757242"/>
            <a:ext cx="4048541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3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2" y="911098"/>
            <a:ext cx="7554595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3999" y="0"/>
            <a:ext cx="920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ЦУП  РКК </a:t>
            </a:r>
            <a:r>
              <a:rPr lang="ru-RU" sz="2400" dirty="0" err="1" smtClean="0"/>
              <a:t>им.С.П.Королева</a:t>
            </a:r>
            <a:r>
              <a:rPr lang="ru-RU" sz="2400" dirty="0" smtClean="0"/>
              <a:t>, </a:t>
            </a:r>
            <a:r>
              <a:rPr lang="ru-RU" sz="2400" dirty="0" err="1" smtClean="0"/>
              <a:t>г.Королев</a:t>
            </a:r>
            <a:r>
              <a:rPr lang="ru-RU" sz="2400" dirty="0" smtClean="0"/>
              <a:t>, Московская область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96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80" y="911098"/>
            <a:ext cx="7056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3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57809" y="980728"/>
            <a:ext cx="45861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период </a:t>
            </a:r>
            <a:endParaRPr lang="ru-RU" sz="2400" dirty="0" smtClean="0"/>
          </a:p>
          <a:p>
            <a:pPr algn="ctr"/>
            <a:r>
              <a:rPr lang="ru-RU" sz="2400" dirty="0" smtClean="0"/>
              <a:t>с </a:t>
            </a:r>
            <a:r>
              <a:rPr lang="ru-RU" sz="2400" dirty="0"/>
              <a:t>16 по 27 января 2007 года</a:t>
            </a:r>
          </a:p>
          <a:p>
            <a:pPr algn="ctr"/>
            <a:r>
              <a:rPr lang="ru-RU" sz="2400" dirty="0"/>
              <a:t> в лесистой местности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30 км от </a:t>
            </a:r>
            <a:r>
              <a:rPr lang="ru-RU" sz="2400" dirty="0" err="1" smtClean="0"/>
              <a:t>г.Москвы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Сергей Ревин</a:t>
            </a:r>
          </a:p>
          <a:p>
            <a:pPr algn="ctr"/>
            <a:r>
              <a:rPr lang="ru-RU" sz="2400" dirty="0" smtClean="0"/>
              <a:t>участвовал </a:t>
            </a:r>
            <a:r>
              <a:rPr lang="ru-RU" sz="2400" dirty="0"/>
              <a:t>в </a:t>
            </a:r>
            <a:r>
              <a:rPr lang="ru-RU" sz="2400" dirty="0" smtClean="0"/>
              <a:t>тренировках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 </a:t>
            </a:r>
            <a:r>
              <a:rPr lang="ru-RU" sz="2400" dirty="0" smtClean="0"/>
              <a:t>выживанию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составе условного экипажа </a:t>
            </a:r>
          </a:p>
          <a:p>
            <a:pPr algn="ctr"/>
            <a:r>
              <a:rPr lang="ru-RU" sz="2400" dirty="0"/>
              <a:t>вместе с Чарлзом Шимоньи (США) </a:t>
            </a:r>
          </a:p>
          <a:p>
            <a:pPr algn="ctr"/>
            <a:r>
              <a:rPr lang="ru-RU" sz="2400" dirty="0"/>
              <a:t>и Олегом </a:t>
            </a:r>
            <a:r>
              <a:rPr lang="ru-RU" sz="2400" dirty="0" smtClean="0"/>
              <a:t>Артемьевым.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5" y="1484784"/>
            <a:ext cx="4334695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8" y="3861048"/>
            <a:ext cx="4200000" cy="252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08" y="620688"/>
            <a:ext cx="3851812" cy="252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8" y="610794"/>
            <a:ext cx="4223863" cy="252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4" y="3848072"/>
            <a:ext cx="3780000" cy="25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2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4" y="1091098"/>
            <a:ext cx="7588312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8864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Обзорный модуль «Купола»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997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01" y="4085769"/>
            <a:ext cx="3970909" cy="23400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24000" y="11663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 открытом космосе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"/>
          <a:stretch/>
        </p:blipFill>
        <p:spPr>
          <a:xfrm>
            <a:off x="4874457" y="996685"/>
            <a:ext cx="3960000" cy="2557299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569636"/>
            <a:ext cx="4136087" cy="37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4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4000" y="116632"/>
            <a:ext cx="92067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</a:t>
            </a:r>
            <a:r>
              <a:rPr lang="ru-RU" sz="2800" dirty="0" smtClean="0"/>
              <a:t>орабль </a:t>
            </a:r>
            <a:r>
              <a:rPr lang="ru-RU" sz="2800" dirty="0"/>
              <a:t>«Союз ТМА-04М»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1" y="1124744"/>
            <a:ext cx="7683737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0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1" y="1212508"/>
            <a:ext cx="7559998" cy="504000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-24000" y="0"/>
            <a:ext cx="9206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Спускаемый аппарат </a:t>
            </a:r>
            <a:r>
              <a:rPr lang="ru-RU" sz="2800" dirty="0"/>
              <a:t>транспортного пилотируемого корабля «Союз ТМА-04М» </a:t>
            </a:r>
          </a:p>
        </p:txBody>
      </p:sp>
    </p:spTree>
    <p:extLst>
      <p:ext uri="{BB962C8B-B14F-4D97-AF65-F5344CB8AC3E}">
        <p14:creationId xmlns:p14="http://schemas.microsoft.com/office/powerpoint/2010/main" val="25802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2151"/>
            <a:ext cx="7585717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6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1"/>
          <a:stretch/>
        </p:blipFill>
        <p:spPr>
          <a:xfrm>
            <a:off x="759423" y="911098"/>
            <a:ext cx="767657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5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852000" cy="2568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878089" cy="234000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-24902"/>
            <a:ext cx="9182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Приземление космонавтов прошло успешно </a:t>
            </a:r>
            <a:endParaRPr lang="ru-RU" sz="2400" dirty="0" smtClean="0"/>
          </a:p>
          <a:p>
            <a:pPr algn="ctr"/>
            <a:r>
              <a:rPr lang="ru-RU" sz="2400" dirty="0" smtClean="0"/>
              <a:t>на </a:t>
            </a:r>
            <a:r>
              <a:rPr lang="ru-RU" sz="2400" dirty="0"/>
              <a:t>территории Казахстана </a:t>
            </a:r>
            <a:r>
              <a:rPr lang="ru-RU" sz="2400" dirty="0" smtClean="0"/>
              <a:t>17 </a:t>
            </a:r>
            <a:r>
              <a:rPr lang="ru-RU" sz="2400" dirty="0"/>
              <a:t>сентября в 6:52 </a:t>
            </a:r>
            <a:r>
              <a:rPr lang="ru-RU" sz="2400" dirty="0" smtClean="0"/>
              <a:t>МСК –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85 км </a:t>
            </a:r>
            <a:r>
              <a:rPr lang="ru-RU" sz="2400" dirty="0" smtClean="0"/>
              <a:t>на </a:t>
            </a:r>
            <a:r>
              <a:rPr lang="ru-RU" sz="2400" dirty="0"/>
              <a:t>северо-восток от </a:t>
            </a:r>
            <a:r>
              <a:rPr lang="ru-RU" sz="2400" dirty="0" err="1" smtClean="0"/>
              <a:t>г.Аркалык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0" y="2081098"/>
            <a:ext cx="4252500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0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967746" cy="432000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-24000" y="0"/>
            <a:ext cx="9206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Трое космонавтов – </a:t>
            </a:r>
            <a:r>
              <a:rPr lang="ru-RU" sz="2400" dirty="0" smtClean="0"/>
              <a:t>россияне </a:t>
            </a:r>
            <a:r>
              <a:rPr lang="ru-RU" sz="2400" dirty="0"/>
              <a:t>Геннадий Падалка и Сергей Ревин</a:t>
            </a:r>
          </a:p>
          <a:p>
            <a:pPr algn="ctr"/>
            <a:r>
              <a:rPr lang="ru-RU" sz="2400" dirty="0"/>
              <a:t> и астронавт NASA Джозеф </a:t>
            </a:r>
            <a:r>
              <a:rPr lang="ru-RU" sz="2400" dirty="0" err="1" smtClean="0"/>
              <a:t>Акаба</a:t>
            </a:r>
            <a:r>
              <a:rPr lang="ru-RU" sz="2400" dirty="0"/>
              <a:t> </a:t>
            </a:r>
            <a:r>
              <a:rPr lang="ru-RU" sz="2400" dirty="0" smtClean="0"/>
              <a:t>– благополучно </a:t>
            </a:r>
            <a:r>
              <a:rPr lang="ru-RU" sz="2400" dirty="0"/>
              <a:t>приземлились</a:t>
            </a:r>
          </a:p>
          <a:p>
            <a:pPr algn="ctr"/>
            <a:r>
              <a:rPr lang="ru-RU" sz="2400" dirty="0"/>
              <a:t> в спускаемом аппарате транспортного пилотируемого корабля «Союз ТМА-04М</a:t>
            </a:r>
            <a:r>
              <a:rPr lang="ru-RU" sz="2400" dirty="0" smtClean="0"/>
              <a:t>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163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9" y="3813509"/>
            <a:ext cx="3891891" cy="270000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-24000" y="-24902"/>
            <a:ext cx="9206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Экипаж 32-й экспедиции на МКС вернулся на </a:t>
            </a:r>
            <a:r>
              <a:rPr lang="ru-RU" sz="2800" dirty="0" smtClean="0"/>
              <a:t>Землю 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0"/>
          <a:stretch/>
        </p:blipFill>
        <p:spPr>
          <a:xfrm>
            <a:off x="4918319" y="731098"/>
            <a:ext cx="3913561" cy="2700000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4" y="731098"/>
            <a:ext cx="3930947" cy="270000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" y="3806896"/>
            <a:ext cx="3758030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15" y="-5400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548680"/>
            <a:ext cx="4499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 22 по 28 июня 2008 </a:t>
            </a:r>
            <a:r>
              <a:rPr lang="ru-RU" sz="2400" dirty="0" smtClean="0"/>
              <a:t>года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 err="1" smtClean="0"/>
              <a:t>г.Севастополе</a:t>
            </a:r>
            <a:endParaRPr lang="ru-RU" sz="2400" dirty="0" smtClean="0"/>
          </a:p>
          <a:p>
            <a:pPr algn="ctr"/>
            <a:r>
              <a:rPr lang="ru-RU" sz="2400" dirty="0" smtClean="0"/>
              <a:t>Сергей Ревин 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участвовал в тренировках </a:t>
            </a:r>
            <a:endParaRPr lang="ru-RU" sz="2400" dirty="0" smtClean="0"/>
          </a:p>
          <a:p>
            <a:pPr algn="ctr"/>
            <a:r>
              <a:rPr lang="ru-RU" sz="2400" dirty="0" smtClean="0"/>
              <a:t>на </a:t>
            </a:r>
            <a:r>
              <a:rPr lang="ru-RU" sz="2400" dirty="0"/>
              <a:t>случай </a:t>
            </a:r>
            <a:r>
              <a:rPr lang="ru-RU" sz="2400" dirty="0" smtClean="0"/>
              <a:t>посадки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спускаемого аппарата на воду</a:t>
            </a:r>
          </a:p>
          <a:p>
            <a:pPr algn="ctr"/>
            <a:r>
              <a:rPr lang="ru-RU" sz="2400" dirty="0"/>
              <a:t> в составе условного экипажа </a:t>
            </a:r>
          </a:p>
          <a:p>
            <a:pPr algn="ctr"/>
            <a:r>
              <a:rPr lang="ru-RU" sz="2400" dirty="0"/>
              <a:t>вместе с Олегом Новицким</a:t>
            </a:r>
          </a:p>
          <a:p>
            <a:pPr algn="ctr"/>
            <a:r>
              <a:rPr lang="ru-RU" sz="2400" dirty="0"/>
              <a:t> и Еленой </a:t>
            </a:r>
            <a:r>
              <a:rPr lang="ru-RU" sz="2400" dirty="0" smtClean="0"/>
              <a:t>Серовой.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22" y="4221088"/>
            <a:ext cx="3967241" cy="234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0" y="836712"/>
            <a:ext cx="3300000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4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3" y="1484784"/>
            <a:ext cx="2862189" cy="36000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4950844" cy="3600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74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Космонавт-испытатель </a:t>
            </a:r>
            <a:r>
              <a:rPr lang="ru-RU" sz="2800" dirty="0" err="1" smtClean="0"/>
              <a:t>Ревин</a:t>
            </a:r>
            <a:r>
              <a:rPr lang="ru-RU" sz="2800" dirty="0" smtClean="0"/>
              <a:t> С.Н. на родной Земле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45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Picture 26" descr="http://www.gctc.ru/media/images/news/2012/ekipazi/ekipaz.31-32/53888622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40981"/>
            <a:ext cx="616949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4000" y="116632"/>
            <a:ext cx="9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Космическая традиция - автограф командира корабля </a:t>
            </a:r>
          </a:p>
          <a:p>
            <a:pPr algn="ctr"/>
            <a:r>
              <a:rPr lang="ru-RU" sz="2800" dirty="0" smtClean="0"/>
              <a:t>для Дома-музея </a:t>
            </a:r>
            <a:r>
              <a:rPr lang="ru-RU" sz="2800" dirty="0" err="1" smtClean="0"/>
              <a:t>им.К.Э.Циолковского</a:t>
            </a:r>
            <a:r>
              <a:rPr lang="ru-RU" sz="28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91" y="1268760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1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911098"/>
            <a:ext cx="630000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0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>
          <a:xfrm>
            <a:off x="902384" y="911098"/>
            <a:ext cx="7353992" cy="48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9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0" y="-5400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6016" y="692696"/>
            <a:ext cx="4427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9 октября в Центре </a:t>
            </a:r>
            <a:endParaRPr lang="ru-RU" sz="2400" dirty="0" smtClean="0"/>
          </a:p>
          <a:p>
            <a:pPr algn="ctr"/>
            <a:r>
              <a:rPr lang="ru-RU" sz="2400" dirty="0" smtClean="0"/>
              <a:t>подготовки </a:t>
            </a:r>
            <a:r>
              <a:rPr lang="ru-RU" sz="2400" dirty="0"/>
              <a:t>космонавтов </a:t>
            </a:r>
            <a:endParaRPr lang="ru-RU" sz="2400" dirty="0" smtClean="0"/>
          </a:p>
          <a:p>
            <a:pPr algn="ctr"/>
            <a:r>
              <a:rPr lang="ru-RU" sz="2400" dirty="0" err="1"/>
              <a:t>и</a:t>
            </a:r>
            <a:r>
              <a:rPr lang="ru-RU" sz="2400" dirty="0" err="1" smtClean="0"/>
              <a:t>м.Ю.А</a:t>
            </a:r>
            <a:r>
              <a:rPr lang="ru-RU" sz="2400" dirty="0"/>
              <a:t>. Гагарина </a:t>
            </a:r>
            <a:endParaRPr lang="ru-RU" sz="2400" dirty="0" smtClean="0"/>
          </a:p>
          <a:p>
            <a:pPr algn="ctr"/>
            <a:r>
              <a:rPr lang="ru-RU" sz="2400" dirty="0" smtClean="0"/>
              <a:t>чествовали </a:t>
            </a:r>
            <a:r>
              <a:rPr lang="ru-RU" sz="2400" dirty="0"/>
              <a:t>экипаж </a:t>
            </a:r>
            <a:r>
              <a:rPr lang="ru-RU" sz="2400" dirty="0" smtClean="0"/>
              <a:t>31/32 </a:t>
            </a:r>
            <a:r>
              <a:rPr lang="ru-RU" sz="2400" dirty="0"/>
              <a:t>длительной экспедиции на МКС в составе космонавтов </a:t>
            </a:r>
            <a:r>
              <a:rPr lang="ru-RU" sz="2400" dirty="0" err="1"/>
              <a:t>Роскосмоса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Геннадия </a:t>
            </a:r>
            <a:r>
              <a:rPr lang="ru-RU" sz="2400" dirty="0"/>
              <a:t>Падалки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Сергея </a:t>
            </a:r>
            <a:r>
              <a:rPr lang="ru-RU" sz="2400" dirty="0" err="1"/>
              <a:t>Ревина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астронавта НАСА </a:t>
            </a:r>
            <a:endParaRPr lang="ru-RU" sz="2400" dirty="0" smtClean="0"/>
          </a:p>
          <a:p>
            <a:pPr algn="ctr"/>
            <a:r>
              <a:rPr lang="ru-RU" sz="2400" dirty="0" smtClean="0"/>
              <a:t>Джозефа </a:t>
            </a:r>
            <a:r>
              <a:rPr lang="ru-RU" sz="2400" dirty="0" err="1"/>
              <a:t>Акабы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который благополучно вернулся на </a:t>
            </a:r>
            <a:r>
              <a:rPr lang="ru-RU" sz="2400" dirty="0" smtClean="0"/>
              <a:t>Землю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17 сентября 2012 </a:t>
            </a:r>
            <a:r>
              <a:rPr lang="ru-RU" sz="2400" dirty="0" smtClean="0"/>
              <a:t>года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после 125-суточного </a:t>
            </a:r>
            <a:r>
              <a:rPr lang="ru-RU" sz="2400" dirty="0" smtClean="0"/>
              <a:t>полета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6" y="332656"/>
            <a:ext cx="1848924" cy="27720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1848924" cy="27720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26672"/>
            <a:ext cx="1848924" cy="277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8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0" y="-54000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0975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0" y="332656"/>
            <a:ext cx="4050000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42" y="355126"/>
            <a:ext cx="3176471" cy="270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3" y="3700975"/>
            <a:ext cx="4047977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4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0" y="-54000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082876" cy="306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4594594" cy="30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65" y="398366"/>
            <a:ext cx="4155923" cy="2772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4" y="3645024"/>
            <a:ext cx="4155922" cy="2772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36" y="3616574"/>
            <a:ext cx="4155922" cy="27720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8" y="401931"/>
            <a:ext cx="4155922" cy="277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0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0" y="-54000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155923" cy="2772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155922" cy="277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0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3" y="-6613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9952" y="1340768"/>
            <a:ext cx="50040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Звездный Городок – это </a:t>
            </a:r>
            <a:r>
              <a:rPr lang="ru-RU" sz="2400" dirty="0"/>
              <a:t>поселок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25 км от </a:t>
            </a:r>
            <a:r>
              <a:rPr lang="ru-RU" sz="2400" dirty="0" err="1" smtClean="0"/>
              <a:t>г.Москвы</a:t>
            </a:r>
            <a:r>
              <a:rPr lang="ru-RU" sz="2400" dirty="0"/>
              <a:t>. </a:t>
            </a:r>
            <a:endParaRPr lang="ru-RU" sz="2400" dirty="0" smtClean="0"/>
          </a:p>
          <a:p>
            <a:pPr algn="ctr"/>
            <a:r>
              <a:rPr lang="ru-RU" sz="2400" dirty="0" smtClean="0"/>
              <a:t>Официально </a:t>
            </a:r>
            <a:r>
              <a:rPr lang="ru-RU" sz="2400" dirty="0"/>
              <a:t>он называется </a:t>
            </a:r>
            <a:endParaRPr lang="ru-RU" sz="2400" dirty="0" smtClean="0"/>
          </a:p>
          <a:p>
            <a:pPr algn="ctr"/>
            <a:r>
              <a:rPr lang="ru-RU" sz="2400" dirty="0" smtClean="0"/>
              <a:t>Центром </a:t>
            </a:r>
            <a:r>
              <a:rPr lang="ru-RU" sz="2400" dirty="0"/>
              <a:t>подготовки космонавтов </a:t>
            </a:r>
            <a:r>
              <a:rPr lang="ru-RU" sz="2400" dirty="0" smtClean="0"/>
              <a:t>им. </a:t>
            </a:r>
            <a:r>
              <a:rPr lang="ru-RU" sz="2400" dirty="0"/>
              <a:t>Гагарина. </a:t>
            </a:r>
            <a:endParaRPr lang="ru-RU" sz="2400" dirty="0" smtClean="0"/>
          </a:p>
          <a:p>
            <a:pPr algn="ctr"/>
            <a:r>
              <a:rPr lang="ru-RU" sz="2400" dirty="0" smtClean="0"/>
              <a:t>Большинство </a:t>
            </a:r>
            <a:r>
              <a:rPr lang="ru-RU" sz="2400" dirty="0"/>
              <a:t>обитателей </a:t>
            </a:r>
            <a:r>
              <a:rPr lang="ru-RU" sz="2400" dirty="0" smtClean="0"/>
              <a:t>городка –  </a:t>
            </a:r>
            <a:r>
              <a:rPr lang="ru-RU" sz="2400" dirty="0"/>
              <a:t>космонавты, их семьи, </a:t>
            </a:r>
            <a:endParaRPr lang="ru-RU" sz="2400" dirty="0" smtClean="0"/>
          </a:p>
          <a:p>
            <a:pPr algn="ctr"/>
            <a:r>
              <a:rPr lang="ru-RU" sz="2400" dirty="0" smtClean="0"/>
              <a:t>а </a:t>
            </a:r>
            <a:r>
              <a:rPr lang="ru-RU" sz="2400" dirty="0"/>
              <a:t>также </a:t>
            </a:r>
            <a:r>
              <a:rPr lang="ru-RU" sz="2400" dirty="0" smtClean="0"/>
              <a:t>ученые </a:t>
            </a:r>
            <a:r>
              <a:rPr lang="ru-RU" sz="2400" dirty="0"/>
              <a:t>и инженеры.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2837"/>
            <a:ext cx="3528000" cy="219912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8" y="3607329"/>
            <a:ext cx="3519000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8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>
          <a:xfrm>
            <a:off x="726203" y="1001098"/>
            <a:ext cx="7706353" cy="48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2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67" y="731098"/>
            <a:ext cx="3817826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7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84276"/>
            <a:ext cx="5150119" cy="3420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Сергей </a:t>
            </a:r>
            <a:r>
              <a:rPr lang="ru-RU" sz="2800" dirty="0" err="1" smtClean="0"/>
              <a:t>Ревин</a:t>
            </a:r>
            <a:r>
              <a:rPr lang="ru-RU" sz="2800" dirty="0" smtClean="0"/>
              <a:t> с правнуком </a:t>
            </a:r>
            <a:r>
              <a:rPr lang="ru-RU" sz="2800" dirty="0" err="1" smtClean="0"/>
              <a:t>К.Э.Циолковского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dirty="0"/>
              <a:t>С</a:t>
            </a:r>
            <a:r>
              <a:rPr lang="ru-RU" sz="2800" dirty="0" smtClean="0"/>
              <a:t>ергеем </a:t>
            </a:r>
            <a:r>
              <a:rPr lang="ru-RU" sz="2800" dirty="0" err="1"/>
              <a:t>С</a:t>
            </a:r>
            <a:r>
              <a:rPr lang="ru-RU" sz="2800" dirty="0" err="1" smtClean="0"/>
              <a:t>амбуровым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4000" y="5229200"/>
            <a:ext cx="9206761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Константин Эдуардович </a:t>
            </a:r>
            <a:r>
              <a:rPr lang="ru-RU" sz="2000" dirty="0" smtClean="0"/>
              <a:t>Циолковский (1857г.-1935г.) – </a:t>
            </a:r>
            <a:endParaRPr lang="ru-RU" sz="2000" dirty="0"/>
          </a:p>
          <a:p>
            <a:pPr algn="ctr"/>
            <a:r>
              <a:rPr lang="ru-RU" sz="2000" dirty="0"/>
              <a:t>м</a:t>
            </a:r>
            <a:r>
              <a:rPr lang="ru-RU" sz="2000" dirty="0" smtClean="0"/>
              <a:t>ыслитель, выдающийся исследователь, российский </a:t>
            </a:r>
            <a:r>
              <a:rPr lang="ru-RU" sz="2000" dirty="0"/>
              <a:t>и советский </a:t>
            </a:r>
            <a:r>
              <a:rPr lang="ru-RU" sz="2000" dirty="0" smtClean="0"/>
              <a:t>ученый-самоучка, школьный учитель, основоположник </a:t>
            </a:r>
            <a:r>
              <a:rPr lang="ru-RU" sz="2000" dirty="0"/>
              <a:t>современной </a:t>
            </a:r>
            <a:r>
              <a:rPr lang="ru-RU" sz="2000" dirty="0" smtClean="0"/>
              <a:t>космонавтики</a:t>
            </a:r>
            <a:endParaRPr lang="ru-RU" sz="2000" dirty="0"/>
          </a:p>
        </p:txBody>
      </p:sp>
      <p:pic>
        <p:nvPicPr>
          <p:cNvPr id="8" name="Рисунок 7" descr="i4c2a178320c11.jpg"/>
          <p:cNvPicPr>
            <a:picLocks noChangeAspect="1"/>
          </p:cNvPicPr>
          <p:nvPr/>
        </p:nvPicPr>
        <p:blipFill>
          <a:blip r:embed="rId4" cstate="print"/>
          <a:srcRect r="12649"/>
          <a:stretch>
            <a:fillRect/>
          </a:stretch>
        </p:blipFill>
        <p:spPr>
          <a:xfrm>
            <a:off x="395537" y="1584276"/>
            <a:ext cx="3149647" cy="34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1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556792"/>
            <a:ext cx="9206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Интервью космонавта-испытателя</a:t>
            </a:r>
            <a:endParaRPr lang="ru-RU" sz="4000" dirty="0">
              <a:latin typeface="Monotype Corsiva" panose="03010101010201010101" pitchFamily="66" charset="0"/>
            </a:endParaRPr>
          </a:p>
          <a:p>
            <a:pPr algn="ctr"/>
            <a:r>
              <a:rPr lang="ru-RU" sz="4000" dirty="0" err="1" smtClean="0">
                <a:latin typeface="Monotype Corsiva" panose="03010101010201010101" pitchFamily="66" charset="0"/>
              </a:rPr>
              <a:t>Ревина</a:t>
            </a:r>
            <a:r>
              <a:rPr lang="ru-RU" sz="4000" dirty="0" smtClean="0">
                <a:latin typeface="Monotype Corsiva" panose="03010101010201010101" pitchFamily="66" charset="0"/>
              </a:rPr>
              <a:t> Сергея Николаевича </a:t>
            </a:r>
          </a:p>
          <a:p>
            <a:pPr algn="ctr"/>
            <a:r>
              <a:rPr lang="ru-RU" sz="4000" dirty="0">
                <a:latin typeface="Monotype Corsiva" panose="03010101010201010101" pitchFamily="66" charset="0"/>
              </a:rPr>
              <a:t>к</a:t>
            </a:r>
            <a:r>
              <a:rPr lang="ru-RU" sz="4000" dirty="0" smtClean="0">
                <a:latin typeface="Monotype Corsiva" panose="03010101010201010101" pitchFamily="66" charset="0"/>
              </a:rPr>
              <a:t>орреспонденту газеты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 «Московский комсомолец»</a:t>
            </a:r>
          </a:p>
          <a:p>
            <a:pPr algn="ctr"/>
            <a:endParaRPr lang="ru-RU" sz="4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22 ноября 2012 года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54095" y="307166"/>
            <a:ext cx="49320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781300" algn="l"/>
              </a:tabLst>
            </a:pPr>
            <a:r>
              <a:rPr lang="ru-RU" sz="2000" dirty="0" smtClean="0"/>
              <a:t>«Специфика </a:t>
            </a:r>
            <a:r>
              <a:rPr lang="ru-RU" sz="2000" dirty="0"/>
              <a:t>работы на орбите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дает </a:t>
            </a:r>
            <a:r>
              <a:rPr lang="ru-RU" sz="2000" dirty="0"/>
              <a:t>космонавтам взгляд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на </a:t>
            </a:r>
            <a:r>
              <a:rPr lang="ru-RU" sz="2000" dirty="0"/>
              <a:t>вещи и философию</a:t>
            </a:r>
            <a:r>
              <a:rPr lang="ru-RU" sz="2000" dirty="0" smtClean="0"/>
              <a:t>,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которую невозможно обрести на Земле.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 </a:t>
            </a:r>
            <a:r>
              <a:rPr lang="ru-RU" sz="2000" dirty="0"/>
              <a:t>примеру, взгляд на экологию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«</a:t>
            </a:r>
            <a:r>
              <a:rPr lang="ru-RU" sz="2000" dirty="0"/>
              <a:t>земного» эколога и космонавта принципиально различаются</a:t>
            </a:r>
            <a:r>
              <a:rPr lang="ru-RU" sz="2000" dirty="0" smtClean="0"/>
              <a:t>.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Из космоса реально видно</a:t>
            </a:r>
            <a:r>
              <a:rPr lang="ru-RU" sz="2000" dirty="0" smtClean="0"/>
              <a:t>,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что планета пульсирует и дышит,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как </a:t>
            </a:r>
            <a:r>
              <a:rPr lang="ru-RU" sz="2000" dirty="0"/>
              <a:t>живое существо,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космос </a:t>
            </a:r>
            <a:r>
              <a:rPr lang="ru-RU" sz="2000" dirty="0"/>
              <a:t>предоставляет уникальнейшие возможности по контролю состояния планеты и, следовательно,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спасению </a:t>
            </a:r>
            <a:r>
              <a:rPr lang="ru-RU" sz="2000" dirty="0"/>
              <a:t>ее от экологических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катастроф.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/>
              <a:t>У космонавтов есть уникальные возможности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/>
              <a:t> по убедительному донесению этих знаний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/>
              <a:t> до людей, в первую очередь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до </a:t>
            </a:r>
            <a:r>
              <a:rPr lang="ru-RU" sz="2000" dirty="0"/>
              <a:t>детей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1" y="1608874"/>
            <a:ext cx="4050002" cy="314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8989" y="764704"/>
            <a:ext cx="5186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781300" algn="l"/>
              </a:tabLst>
            </a:pPr>
            <a:r>
              <a:rPr lang="ru-RU" sz="2000" dirty="0" smtClean="0"/>
              <a:t>Мы </a:t>
            </a:r>
            <a:r>
              <a:rPr lang="ru-RU" sz="2000" dirty="0"/>
              <a:t>можем формировать принципиально иное отношение к окружающей среде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и </a:t>
            </a:r>
            <a:r>
              <a:rPr lang="ru-RU" sz="2000" dirty="0"/>
              <a:t>планете </a:t>
            </a:r>
            <a:r>
              <a:rPr lang="ru-RU" sz="2000" dirty="0" smtClean="0"/>
              <a:t>в </a:t>
            </a:r>
            <a:r>
              <a:rPr lang="ru-RU" sz="2000" dirty="0"/>
              <a:t>людях начиная со школы,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но </a:t>
            </a:r>
            <a:r>
              <a:rPr lang="ru-RU" sz="2000" dirty="0"/>
              <a:t>это надо делать профессионально</a:t>
            </a:r>
            <a:r>
              <a:rPr lang="ru-RU" sz="2000" dirty="0" smtClean="0"/>
              <a:t>,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с учетом педагогической науки</a:t>
            </a:r>
            <a:r>
              <a:rPr lang="ru-RU" sz="2000" dirty="0" smtClean="0"/>
              <a:t>,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а не только эпизодическими </a:t>
            </a:r>
            <a:r>
              <a:rPr lang="ru-RU" sz="2000" dirty="0" smtClean="0"/>
              <a:t>визитами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на открытые уроки.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И </a:t>
            </a:r>
            <a:r>
              <a:rPr lang="ru-RU" sz="2000" dirty="0"/>
              <a:t>я хочу, чтобы в итоге моя диссертация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стала </a:t>
            </a:r>
            <a:r>
              <a:rPr lang="ru-RU" sz="2000" dirty="0"/>
              <a:t>помощью для самых разных </a:t>
            </a:r>
            <a:r>
              <a:rPr lang="ru-RU" sz="2000" dirty="0" smtClean="0"/>
              <a:t>педагогов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в самых разных учебных заведениях,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которые </a:t>
            </a:r>
            <a:r>
              <a:rPr lang="ru-RU" sz="2000" dirty="0"/>
              <a:t>могли бы ей </a:t>
            </a:r>
            <a:r>
              <a:rPr lang="ru-RU" sz="2000" dirty="0" smtClean="0"/>
              <a:t>пользоваться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для составления методических программ, </a:t>
            </a: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пособий </a:t>
            </a:r>
            <a:r>
              <a:rPr lang="ru-RU" sz="2000" dirty="0"/>
              <a:t>и материалов</a:t>
            </a:r>
            <a:r>
              <a:rPr lang="ru-RU" sz="2000" dirty="0" smtClean="0"/>
              <a:t>,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с помощью которых можно </a:t>
            </a:r>
            <a:r>
              <a:rPr lang="ru-RU" sz="2000" dirty="0" smtClean="0"/>
              <a:t>сделать</a:t>
            </a:r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слово «экология» из чего-то туманно-невнятного реально близким </a:t>
            </a:r>
            <a:r>
              <a:rPr lang="ru-RU" sz="2000" dirty="0" smtClean="0"/>
              <a:t>детям».</a:t>
            </a:r>
          </a:p>
          <a:p>
            <a:pPr algn="ctr">
              <a:tabLst>
                <a:tab pos="2781300" algn="l"/>
              </a:tabLst>
            </a:pPr>
            <a:endParaRPr lang="ru-RU" sz="2000" dirty="0" smtClean="0"/>
          </a:p>
          <a:p>
            <a:pPr algn="ctr">
              <a:tabLst>
                <a:tab pos="2781300" algn="l"/>
              </a:tabLst>
            </a:pPr>
            <a:r>
              <a:rPr lang="ru-RU" sz="2000" dirty="0" smtClean="0"/>
              <a:t>Космонавт-испытатель </a:t>
            </a:r>
            <a:r>
              <a:rPr lang="ru-RU" sz="2000" dirty="0" err="1" smtClean="0"/>
              <a:t>С.Н.Ревин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1535"/>
            <a:ext cx="3358091" cy="5039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1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404664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otype Corsiva" panose="03010101010201010101" pitchFamily="66" charset="0"/>
              </a:rPr>
              <a:t>III</a:t>
            </a:r>
            <a:r>
              <a:rPr lang="ru-RU" sz="4000" dirty="0" smtClean="0">
                <a:latin typeface="Monotype Corsiva" panose="03010101010201010101" pitchFamily="66" charset="0"/>
              </a:rPr>
              <a:t> Всероссийский </a:t>
            </a:r>
            <a:r>
              <a:rPr lang="ru-RU" sz="4000" dirty="0">
                <a:latin typeface="Monotype Corsiva" panose="03010101010201010101" pitchFamily="66" charset="0"/>
              </a:rPr>
              <a:t>Ф</a:t>
            </a:r>
            <a:r>
              <a:rPr lang="ru-RU" sz="4000" dirty="0" smtClean="0">
                <a:latin typeface="Monotype Corsiva" panose="03010101010201010101" pitchFamily="66" charset="0"/>
              </a:rPr>
              <a:t>естиваль Науки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Творческая встреча 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«Земля – наш общий дом: 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взгляд из космоса»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 с космонавтом-испытателем </a:t>
            </a:r>
          </a:p>
          <a:p>
            <a:pPr algn="ctr"/>
            <a:r>
              <a:rPr lang="ru-RU" sz="4000" dirty="0" err="1" smtClean="0">
                <a:latin typeface="Monotype Corsiva" panose="03010101010201010101" pitchFamily="66" charset="0"/>
              </a:rPr>
              <a:t>Ревиным</a:t>
            </a:r>
            <a:r>
              <a:rPr lang="ru-RU" sz="4000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Сергеем Николаевичем</a:t>
            </a:r>
          </a:p>
          <a:p>
            <a:pPr algn="ctr"/>
            <a:endParaRPr lang="ru-RU" sz="4000" dirty="0"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4 </a:t>
            </a:r>
            <a:r>
              <a:rPr lang="ru-RU" sz="4000" dirty="0">
                <a:latin typeface="Monotype Corsiva" panose="03010101010201010101" pitchFamily="66" charset="0"/>
              </a:rPr>
              <a:t>октября 2013 года  </a:t>
            </a:r>
          </a:p>
          <a:p>
            <a:pPr algn="ctr"/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г.Курск</a:t>
            </a:r>
            <a:r>
              <a:rPr lang="ru-RU" sz="4000" dirty="0">
                <a:latin typeface="Monotype Corsiva" panose="03010101010201010101" pitchFamily="66" charset="0"/>
              </a:rPr>
              <a:t>  </a:t>
            </a:r>
            <a:r>
              <a:rPr lang="ru-RU" sz="4000" dirty="0" smtClean="0">
                <a:latin typeface="Monotype Corsiva" panose="03010101010201010101" pitchFamily="66" charset="0"/>
              </a:rPr>
              <a:t>ЮЗГУ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0" y="911098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8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>
          <a:xfrm>
            <a:off x="323528" y="1275500"/>
            <a:ext cx="4176000" cy="3132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89060"/>
            <a:ext cx="4176000" cy="31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3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1026" name="Picture 2" descr="C:\Users\Admin\Desktop\Проект\04.10.2013 ЮЗГУ 8Б,8Г Фестиваль науки Ревин.С.Н\Космос\IMG_12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5701"/>
            <a:ext cx="324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/>
          <a:stretch/>
        </p:blipFill>
        <p:spPr>
          <a:xfrm>
            <a:off x="4427984" y="1055701"/>
            <a:ext cx="4190860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3" y="-6613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0" y="1556792"/>
            <a:ext cx="4677202" cy="3060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880062" y="1268760"/>
            <a:ext cx="42639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Тренировки </a:t>
            </a:r>
            <a:r>
              <a:rPr lang="ru-RU" sz="2400" dirty="0"/>
              <a:t>космонавтов включают в себя самые разнообразные испытания. </a:t>
            </a:r>
            <a:endParaRPr lang="ru-RU" sz="2400" dirty="0" smtClean="0"/>
          </a:p>
          <a:p>
            <a:pPr algn="ctr"/>
            <a:r>
              <a:rPr lang="ru-RU" sz="2400" dirty="0" smtClean="0"/>
              <a:t>Это </a:t>
            </a:r>
            <a:r>
              <a:rPr lang="ru-RU" sz="2400" dirty="0"/>
              <a:t>капсула корабля «Союз»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лесу около </a:t>
            </a:r>
            <a:endParaRPr lang="ru-RU" sz="2400" dirty="0" smtClean="0"/>
          </a:p>
          <a:p>
            <a:pPr algn="ctr"/>
            <a:r>
              <a:rPr lang="ru-RU" sz="2400" dirty="0" smtClean="0"/>
              <a:t>Звездного </a:t>
            </a:r>
            <a:r>
              <a:rPr lang="ru-RU" sz="2400" dirty="0"/>
              <a:t>городка .</a:t>
            </a:r>
            <a:endParaRPr lang="ru-RU" sz="2400" dirty="0" smtClean="0"/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31 января </a:t>
            </a:r>
            <a:r>
              <a:rPr lang="ru-RU" sz="2400" dirty="0" smtClean="0"/>
              <a:t>2012 года отрабатывалась </a:t>
            </a:r>
            <a:r>
              <a:rPr lang="ru-RU" sz="2400" dirty="0"/>
              <a:t>аварийная посадка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лесной и болотистой местностях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870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0" y="1412776"/>
            <a:ext cx="6720000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МБОУ «СОШ № 50» </a:t>
            </a:r>
            <a:r>
              <a:rPr lang="ru-RU" sz="2800" dirty="0" err="1" smtClean="0"/>
              <a:t>г.Курска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dirty="0" smtClean="0"/>
              <a:t>на встрече с космонавтом-испытателем </a:t>
            </a:r>
            <a:r>
              <a:rPr lang="ru-RU" sz="2800" dirty="0" err="1" smtClean="0"/>
              <a:t>С.Н.Ревиным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378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r="3479"/>
          <a:stretch/>
        </p:blipFill>
        <p:spPr>
          <a:xfrm>
            <a:off x="683568" y="1484784"/>
            <a:ext cx="3524304" cy="468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510000" cy="468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4000" y="0"/>
            <a:ext cx="921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Начальник космической связи ЮЗГУ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г.Курска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Пиккиев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Валерьян Алексеевич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2114"/>
            <a:ext cx="3642763" cy="3528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50860"/>
            <a:ext cx="4704000" cy="352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0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r="20181" b="4052"/>
          <a:stretch/>
        </p:blipFill>
        <p:spPr>
          <a:xfrm>
            <a:off x="2680455" y="731098"/>
            <a:ext cx="3797849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5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3" y="1412776"/>
            <a:ext cx="3819792" cy="36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0" y="1412776"/>
            <a:ext cx="4533380" cy="360000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-23999" y="0"/>
            <a:ext cx="9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Увлечения: туризм, водные и горные лыжи, </a:t>
            </a:r>
            <a:r>
              <a:rPr lang="ru-RU" sz="2800" dirty="0" smtClean="0"/>
              <a:t>полеты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/>
              <a:t>на аэростатах, </a:t>
            </a:r>
            <a:r>
              <a:rPr lang="ru-RU" sz="2800" dirty="0" smtClean="0"/>
              <a:t>фотосъемка</a:t>
            </a:r>
            <a:r>
              <a:rPr lang="ru-RU" sz="2800" dirty="0"/>
              <a:t>, </a:t>
            </a:r>
            <a:r>
              <a:rPr lang="ru-RU" sz="2800" dirty="0" smtClean="0"/>
              <a:t>видеосъемка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652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Picture 3" descr="C:\Users\Admin\Desktop\Проект\04.10.2013 ЮЗГУ 8Б,8Г Фестиваль науки Ревин.С.Н\Космос\IMG_1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542">
            <a:off x="2689380" y="901937"/>
            <a:ext cx="378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8947"/>
            <a:ext cx="297000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18947"/>
            <a:ext cx="5280000" cy="396000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82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Семейное </a:t>
            </a:r>
            <a:r>
              <a:rPr lang="ru-RU" sz="2800" dirty="0" smtClean="0"/>
              <a:t>положение: </a:t>
            </a:r>
          </a:p>
          <a:p>
            <a:pPr algn="ctr"/>
            <a:r>
              <a:rPr lang="ru-RU" sz="2800" dirty="0" smtClean="0"/>
              <a:t>жена </a:t>
            </a:r>
            <a:r>
              <a:rPr lang="ru-RU" sz="2800" dirty="0"/>
              <a:t>Ирина </a:t>
            </a:r>
            <a:r>
              <a:rPr lang="ru-RU" sz="2800" dirty="0" smtClean="0"/>
              <a:t>Александровна, сын Ярослав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596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06"/>
          <a:stretch/>
        </p:blipFill>
        <p:spPr>
          <a:xfrm>
            <a:off x="2509605" y="764704"/>
            <a:ext cx="4139550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1" y="1340768"/>
            <a:ext cx="528000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343800"/>
            <a:ext cx="2907245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4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Picture 4" descr="C:\Users\Admin\Desktop\Проект\04.10.2013 ЮЗГУ 8Б,8Г Фестиваль науки Ревин.С.Н\Космос\IMG_12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/>
          <a:stretch/>
        </p:blipFill>
        <p:spPr bwMode="auto">
          <a:xfrm>
            <a:off x="2009801" y="731098"/>
            <a:ext cx="513915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1" y="1671951"/>
            <a:ext cx="4665118" cy="306000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936725" y="1493791"/>
            <a:ext cx="42072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Одно из </a:t>
            </a:r>
            <a:r>
              <a:rPr lang="ru-RU" sz="2400" dirty="0" smtClean="0"/>
              <a:t>обязательных испытаний </a:t>
            </a:r>
            <a:endParaRPr lang="ru-RU" sz="2400" dirty="0"/>
          </a:p>
          <a:p>
            <a:pPr algn="ctr"/>
            <a:r>
              <a:rPr lang="ru-RU" sz="2400" dirty="0"/>
              <a:t>для будущих </a:t>
            </a:r>
            <a:r>
              <a:rPr lang="ru-RU" sz="2400" dirty="0" smtClean="0"/>
              <a:t>космонавтов –  </a:t>
            </a:r>
            <a:endParaRPr lang="ru-RU" sz="2400" dirty="0"/>
          </a:p>
          <a:p>
            <a:pPr algn="ctr"/>
            <a:r>
              <a:rPr lang="ru-RU" sz="2400" dirty="0"/>
              <a:t>проверка на центрифуге.</a:t>
            </a:r>
          </a:p>
          <a:p>
            <a:pPr algn="ctr"/>
            <a:r>
              <a:rPr lang="ru-RU" sz="2400" dirty="0"/>
              <a:t> Она должна показать, </a:t>
            </a:r>
            <a:endParaRPr lang="ru-RU" sz="2400" dirty="0" smtClean="0"/>
          </a:p>
          <a:p>
            <a:pPr algn="ctr"/>
            <a:r>
              <a:rPr lang="ru-RU" sz="2400" dirty="0" smtClean="0"/>
              <a:t>как </a:t>
            </a:r>
            <a:r>
              <a:rPr lang="ru-RU" sz="2400" dirty="0"/>
              <a:t>человек </a:t>
            </a:r>
            <a:r>
              <a:rPr lang="ru-RU" sz="2400" dirty="0" smtClean="0"/>
              <a:t>справляется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 перегрузками, возникающими </a:t>
            </a:r>
          </a:p>
          <a:p>
            <a:pPr algn="ctr"/>
            <a:r>
              <a:rPr lang="ru-RU" sz="2400" dirty="0"/>
              <a:t>при старте и приземлении.</a:t>
            </a:r>
          </a:p>
        </p:txBody>
      </p:sp>
    </p:spTree>
    <p:extLst>
      <p:ext uri="{BB962C8B-B14F-4D97-AF65-F5344CB8AC3E}">
        <p14:creationId xmlns:p14="http://schemas.microsoft.com/office/powerpoint/2010/main" val="18317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/>
        </p:blipFill>
        <p:spPr>
          <a:xfrm>
            <a:off x="202016" y="1553859"/>
            <a:ext cx="4147246" cy="324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80" y="1553859"/>
            <a:ext cx="4320000" cy="32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1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297000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37487"/>
            <a:ext cx="5280000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6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3" y="-44089"/>
            <a:ext cx="9206760" cy="69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43" y="692696"/>
            <a:ext cx="3727087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6" y="1340768"/>
            <a:ext cx="528000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2970000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3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1" r="14604"/>
          <a:stretch/>
        </p:blipFill>
        <p:spPr>
          <a:xfrm>
            <a:off x="4828285" y="1286041"/>
            <a:ext cx="3874651" cy="3240000"/>
          </a:xfrm>
          <a:prstGeom prst="rect">
            <a:avLst/>
          </a:prstGeom>
          <a:ln>
            <a:noFill/>
          </a:ln>
        </p:spPr>
      </p:pic>
      <p:pic>
        <p:nvPicPr>
          <p:cNvPr id="6" name="Picture 3" descr="C:\Users\Admin\Desktop\Проект\04.10.2013 ЮЗГУ 8Б,8Г Фестиваль науки Ревин.С.Н\Новая папка (6)\getIma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041"/>
            <a:ext cx="391518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97" y="911098"/>
            <a:ext cx="6619366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3629"/>
            <a:ext cx="4080000" cy="30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54" y="1428691"/>
            <a:ext cx="4142117" cy="30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5" y="1484784"/>
            <a:ext cx="4800000" cy="36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30" y="1497060"/>
            <a:ext cx="3710416" cy="360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1" y="116632"/>
            <a:ext cx="919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Наши ребята были активными собеседниками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встрече с космонавтом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2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87399"/>
            <a:ext cx="3878740" cy="378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87399"/>
            <a:ext cx="4313291" cy="37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0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3474"/>
            <a:ext cx="6480000" cy="48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4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9" y="797422"/>
            <a:ext cx="3600001" cy="5400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4000" y="-2490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Сергей </a:t>
            </a:r>
            <a:r>
              <a:rPr lang="ru-RU" sz="2800" dirty="0"/>
              <a:t>Н</a:t>
            </a:r>
            <a:r>
              <a:rPr lang="ru-RU" sz="2800" dirty="0" smtClean="0"/>
              <a:t>иколаевич Ревин готовится к полету в космос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690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54665"/>
            <a:ext cx="5280000" cy="396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" y="1339074"/>
            <a:ext cx="2970001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5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09" y="401415"/>
            <a:ext cx="3840000" cy="288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08180"/>
            <a:ext cx="3840000" cy="288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86" y="3608180"/>
            <a:ext cx="3727845" cy="2880000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840000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8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Picture 5" descr="C:\Users\Admin\Desktop\Проект\04.10.2013 ЮЗГУ 8Б,8Г Фестиваль науки Ревин.С.Н\Космос\IMG_1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337">
            <a:off x="2179379" y="1631098"/>
            <a:ext cx="480000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79" y="911098"/>
            <a:ext cx="672000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6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79" y="1228158"/>
            <a:ext cx="6720000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3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на встрече с космонавтом-испытателем</a:t>
            </a:r>
          </a:p>
          <a:p>
            <a:pPr algn="ctr"/>
            <a:r>
              <a:rPr lang="ru-RU" sz="2800" dirty="0" err="1" smtClean="0"/>
              <a:t>С.Н.Ревиным</a:t>
            </a:r>
            <a:r>
              <a:rPr lang="ru-RU" sz="2800" dirty="0" smtClean="0"/>
              <a:t> в ЮЗГУ </a:t>
            </a:r>
            <a:r>
              <a:rPr lang="ru-RU" sz="2800" dirty="0" err="1" smtClean="0"/>
              <a:t>г.Курска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620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0" y="1460334"/>
            <a:ext cx="6720000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21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Отряд «Орбита» МБОУ «СОШ №50»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г.Курска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космонавтом-испытателем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Ревиным Сергеем Николаевичем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13657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66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36" y="1484784"/>
            <a:ext cx="6587688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82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 благодарностью за интересную встречу </a:t>
            </a:r>
          </a:p>
          <a:p>
            <a:pPr algn="ctr"/>
            <a:r>
              <a:rPr lang="ru-RU" sz="2800" dirty="0" smtClean="0"/>
              <a:t>с уникальным человеком – 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 smtClean="0"/>
              <a:t>Ревиным</a:t>
            </a:r>
            <a:r>
              <a:rPr lang="ru-RU" sz="2800" dirty="0" smtClean="0"/>
              <a:t> Сергеем Николаевичем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15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2721"/>
            <a:ext cx="3527021" cy="504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4000" y="-54000"/>
            <a:ext cx="9215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Автограф космонавта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евина С.Н. автору проекта «Освоение космоса» Словинской И.Ю.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09" y="1196752"/>
            <a:ext cx="3670185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5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7" y="3652869"/>
            <a:ext cx="4074162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2616"/>
          <a:stretch/>
        </p:blipFill>
        <p:spPr>
          <a:xfrm>
            <a:off x="5021500" y="3680782"/>
            <a:ext cx="3874744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702362"/>
            <a:ext cx="3847818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5" y="679152"/>
            <a:ext cx="4041911" cy="2700000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24000" y="1"/>
            <a:ext cx="9206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Обучение, тренировки проходят в ЦПК Звездного городка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03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780000" cy="504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4000" y="0"/>
            <a:ext cx="920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Член отряда «Орбита» Жарких Никита</a:t>
            </a:r>
          </a:p>
          <a:p>
            <a:pPr algn="ctr"/>
            <a:r>
              <a:rPr lang="ru-RU" sz="2800" dirty="0" smtClean="0"/>
              <a:t> с космонавтом-испытателем </a:t>
            </a:r>
          </a:p>
          <a:p>
            <a:pPr algn="ctr"/>
            <a:r>
              <a:rPr lang="ru-RU" sz="2800" dirty="0" err="1" smtClean="0"/>
              <a:t>Ревиным</a:t>
            </a:r>
            <a:r>
              <a:rPr lang="ru-RU" sz="2800" dirty="0" smtClean="0"/>
              <a:t> </a:t>
            </a:r>
            <a:r>
              <a:rPr lang="ru-RU" sz="2800" dirty="0"/>
              <a:t>С</a:t>
            </a:r>
            <a:r>
              <a:rPr lang="ru-RU" sz="2800" dirty="0" smtClean="0"/>
              <a:t>ергеем Николаевичем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800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84" y="1258779"/>
            <a:ext cx="3840192" cy="504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4000" y="0"/>
            <a:ext cx="916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«Начало положено.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удем сотрудничать.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Космонавт-испытатель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евин С.Н.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ктябрь 2013»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0" y="911098"/>
            <a:ext cx="6720000" cy="504000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-24000" y="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Взгляд в будущее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06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23" y="1268760"/>
            <a:ext cx="9182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Monotype Corsiva" panose="03010101010201010101" pitchFamily="66" charset="0"/>
              </a:rPr>
              <a:t>Вручение государственных наград </a:t>
            </a:r>
          </a:p>
          <a:p>
            <a:pPr algn="ctr"/>
            <a:endParaRPr lang="ru-RU" sz="4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Президентом </a:t>
            </a:r>
            <a:r>
              <a:rPr lang="ru-RU" sz="4400" dirty="0">
                <a:latin typeface="Monotype Corsiva" panose="03010101010201010101" pitchFamily="66" charset="0"/>
              </a:rPr>
              <a:t>Российской Федерации </a:t>
            </a:r>
            <a:r>
              <a:rPr lang="ru-RU" sz="4400" dirty="0" err="1">
                <a:latin typeface="Monotype Corsiva" panose="03010101010201010101" pitchFamily="66" charset="0"/>
              </a:rPr>
              <a:t>В.В.Путиным</a:t>
            </a:r>
            <a:endParaRPr lang="ru-RU" sz="4400" dirty="0">
              <a:latin typeface="Monotype Corsiva" panose="03010101010201010101" pitchFamily="66" charset="0"/>
            </a:endParaRPr>
          </a:p>
          <a:p>
            <a:pPr algn="ctr"/>
            <a:r>
              <a:rPr lang="ru-RU" sz="4400" dirty="0">
                <a:latin typeface="Monotype Corsiva" panose="03010101010201010101" pitchFamily="66" charset="0"/>
              </a:rPr>
              <a:t> </a:t>
            </a:r>
            <a:endParaRPr lang="ru-RU" sz="4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400" dirty="0" err="1" smtClean="0">
                <a:latin typeface="Monotype Corsiva" panose="03010101010201010101" pitchFamily="66" charset="0"/>
              </a:rPr>
              <a:t>г.Москва</a:t>
            </a:r>
            <a:r>
              <a:rPr lang="ru-RU" sz="4400" dirty="0">
                <a:latin typeface="Monotype Corsiva" panose="03010101010201010101" pitchFamily="66" charset="0"/>
              </a:rPr>
              <a:t>, </a:t>
            </a:r>
            <a:r>
              <a:rPr lang="ru-RU" sz="4400" dirty="0" smtClean="0">
                <a:latin typeface="Monotype Corsiva" panose="03010101010201010101" pitchFamily="66" charset="0"/>
              </a:rPr>
              <a:t>Кремль </a:t>
            </a:r>
          </a:p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31 </a:t>
            </a:r>
            <a:r>
              <a:rPr lang="ru-RU" sz="4400" dirty="0">
                <a:latin typeface="Monotype Corsiva" panose="03010101010201010101" pitchFamily="66" charset="0"/>
              </a:rPr>
              <a:t>июля 2014 года</a:t>
            </a:r>
          </a:p>
        </p:txBody>
      </p:sp>
    </p:spTree>
    <p:extLst>
      <p:ext uri="{BB962C8B-B14F-4D97-AF65-F5344CB8AC3E}">
        <p14:creationId xmlns:p14="http://schemas.microsoft.com/office/powerpoint/2010/main" val="9176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0"/>
            <a:ext cx="9206760" cy="691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71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Вручение государственных наград </a:t>
            </a:r>
          </a:p>
          <a:p>
            <a:pPr algn="ctr"/>
            <a:r>
              <a:rPr lang="ru-RU" sz="2400" dirty="0" smtClean="0"/>
              <a:t>Президентом Российской Федерации </a:t>
            </a:r>
            <a:r>
              <a:rPr lang="ru-RU" sz="2400" dirty="0" err="1" smtClean="0"/>
              <a:t>В.В.Путиным</a:t>
            </a:r>
            <a:endParaRPr lang="ru-RU" sz="2400" dirty="0" smtClean="0"/>
          </a:p>
          <a:p>
            <a:pPr algn="ctr"/>
            <a:r>
              <a:rPr lang="ru-RU" sz="2400" dirty="0" smtClean="0"/>
              <a:t>31 июля 2014 года, Кремль</a:t>
            </a:r>
            <a:r>
              <a:rPr lang="ru-RU" sz="2400" dirty="0"/>
              <a:t>, </a:t>
            </a:r>
            <a:r>
              <a:rPr lang="ru-RU" sz="2400" dirty="0" err="1" smtClean="0"/>
              <a:t>г.Москва</a:t>
            </a:r>
            <a:endParaRPr lang="ru-RU" sz="2400" dirty="0"/>
          </a:p>
        </p:txBody>
      </p:sp>
      <p:pic>
        <p:nvPicPr>
          <p:cNvPr id="12292" name="Picture 4" descr="http://www.spbdnevnik.ru/icon/news2/705x/58873_139571143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" y="1810544"/>
            <a:ext cx="43199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01672" y="1556792"/>
            <a:ext cx="45050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Президент Российской Федерации </a:t>
            </a:r>
          </a:p>
          <a:p>
            <a:pPr algn="ctr"/>
            <a:r>
              <a:rPr lang="ru-RU" sz="2000" dirty="0" err="1"/>
              <a:t>В.В.Путин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во время торжественной церемонии </a:t>
            </a:r>
          </a:p>
          <a:p>
            <a:pPr algn="ctr"/>
            <a:r>
              <a:rPr lang="ru-RU" sz="2000" dirty="0"/>
              <a:t>в Кремле </a:t>
            </a:r>
          </a:p>
          <a:p>
            <a:pPr algn="ctr"/>
            <a:r>
              <a:rPr lang="ru-RU" sz="2000" dirty="0"/>
              <a:t>вручил государственные награды</a:t>
            </a:r>
          </a:p>
          <a:p>
            <a:pPr algn="ctr"/>
            <a:r>
              <a:rPr lang="ru-RU" sz="2000" dirty="0"/>
              <a:t>космонавтам России.</a:t>
            </a:r>
          </a:p>
          <a:p>
            <a:pPr algn="ctr"/>
            <a:r>
              <a:rPr lang="ru-RU" sz="2000" dirty="0" smtClean="0"/>
              <a:t>«Сегодня </a:t>
            </a:r>
            <a:r>
              <a:rPr lang="ru-RU" sz="2000" dirty="0"/>
              <a:t>среди </a:t>
            </a:r>
            <a:r>
              <a:rPr lang="ru-RU" sz="2000" dirty="0" smtClean="0"/>
              <a:t>награждаемых – </a:t>
            </a:r>
            <a:endParaRPr lang="ru-RU" sz="2000" dirty="0"/>
          </a:p>
          <a:p>
            <a:pPr algn="ctr"/>
            <a:r>
              <a:rPr lang="ru-RU" sz="2000" dirty="0" smtClean="0"/>
              <a:t>целая </a:t>
            </a:r>
            <a:r>
              <a:rPr lang="ru-RU" sz="2000" dirty="0"/>
              <a:t>плеяда представителей отечественной космонавтики.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этой отрасли ярко и плодотворно объединяются традиции и новации, талант и профессионализм, </a:t>
            </a:r>
            <a:endParaRPr lang="ru-RU" sz="2000" dirty="0" smtClean="0"/>
          </a:p>
          <a:p>
            <a:pPr algn="ctr"/>
            <a:r>
              <a:rPr lang="ru-RU" sz="2000" dirty="0" smtClean="0"/>
              <a:t>реальность </a:t>
            </a:r>
            <a:r>
              <a:rPr lang="ru-RU" sz="2000" dirty="0"/>
              <a:t>и самые дерзкие мечты. Здесь ценятся знания, опыт, </a:t>
            </a:r>
            <a:endParaRPr lang="ru-RU" sz="2000" dirty="0" smtClean="0"/>
          </a:p>
          <a:p>
            <a:pPr algn="ctr"/>
            <a:r>
              <a:rPr lang="ru-RU" sz="2000" dirty="0" smtClean="0"/>
              <a:t>смелость</a:t>
            </a:r>
            <a:r>
              <a:rPr lang="ru-RU" sz="2000" dirty="0"/>
              <a:t>, отвага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637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0172" y="980728"/>
            <a:ext cx="452711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Результаты </a:t>
            </a:r>
            <a:r>
              <a:rPr lang="ru-RU" sz="2000" dirty="0"/>
              <a:t>вашего созидательного, творческого труда востребованы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нашей стране. </a:t>
            </a:r>
            <a:endParaRPr lang="ru-RU" sz="2000" dirty="0" smtClean="0"/>
          </a:p>
          <a:p>
            <a:pPr algn="ctr"/>
            <a:r>
              <a:rPr lang="ru-RU" sz="2000" dirty="0" smtClean="0"/>
              <a:t>Более </a:t>
            </a:r>
            <a:r>
              <a:rPr lang="ru-RU" sz="2000" dirty="0"/>
              <a:t>того, они во многом </a:t>
            </a:r>
            <a:r>
              <a:rPr lang="ru-RU" sz="2000" dirty="0" smtClean="0"/>
              <a:t>определяют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ее успешное развитие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С вашим непосредственным участием современная Россия обретает все большую силу, гордость, уверенность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своих силах. </a:t>
            </a:r>
            <a:endParaRPr lang="ru-RU" sz="2000" dirty="0" smtClean="0"/>
          </a:p>
          <a:p>
            <a:pPr algn="ctr"/>
            <a:r>
              <a:rPr lang="ru-RU" sz="2000" dirty="0" smtClean="0"/>
              <a:t>Достойно продолжает традиции </a:t>
            </a:r>
            <a:r>
              <a:rPr lang="ru-RU" sz="2000" dirty="0"/>
              <a:t>государства с более чем тысячелетней историей, приумножает его богатейшее научное, культурное, духовное наследие и реализует поистине неисчерпаемые возможности </a:t>
            </a:r>
            <a:endParaRPr lang="ru-RU" sz="2000" dirty="0" smtClean="0"/>
          </a:p>
          <a:p>
            <a:pPr algn="ctr"/>
            <a:r>
              <a:rPr lang="ru-RU" sz="2000" dirty="0" smtClean="0"/>
              <a:t>роста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23554" name="Picture 2" descr="http://www.mcx-penza.ru/userfiles/image/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9" y="134076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6620" y="1201397"/>
            <a:ext cx="43153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Искренне благодарю всех </a:t>
            </a:r>
            <a:r>
              <a:rPr lang="ru-RU" sz="2000" dirty="0" smtClean="0"/>
              <a:t>вас</a:t>
            </a:r>
          </a:p>
          <a:p>
            <a:pPr algn="ctr"/>
            <a:r>
              <a:rPr lang="ru-RU" sz="2000" dirty="0" smtClean="0"/>
              <a:t> за служение </a:t>
            </a:r>
            <a:r>
              <a:rPr lang="ru-RU" sz="2000" dirty="0"/>
              <a:t>интересам России </a:t>
            </a:r>
            <a:endParaRPr lang="ru-RU" sz="2000" dirty="0" smtClean="0"/>
          </a:p>
          <a:p>
            <a:pPr algn="ctr"/>
            <a:r>
              <a:rPr lang="ru-RU" sz="2000" dirty="0" smtClean="0"/>
              <a:t>и </a:t>
            </a:r>
            <a:r>
              <a:rPr lang="ru-RU" sz="2000" dirty="0"/>
              <a:t>ее гражданам.</a:t>
            </a:r>
          </a:p>
          <a:p>
            <a:pPr algn="ctr"/>
            <a:r>
              <a:rPr lang="ru-RU" sz="2000" dirty="0"/>
              <a:t> Только с таким отношением </a:t>
            </a:r>
            <a:endParaRPr lang="ru-RU" sz="2000" dirty="0" smtClean="0"/>
          </a:p>
          <a:p>
            <a:pPr algn="ctr"/>
            <a:r>
              <a:rPr lang="ru-RU" sz="2000" dirty="0" smtClean="0"/>
              <a:t>к </a:t>
            </a:r>
            <a:r>
              <a:rPr lang="ru-RU" sz="2000" dirty="0"/>
              <a:t>жизни, </a:t>
            </a:r>
            <a:r>
              <a:rPr lang="ru-RU" sz="2000" dirty="0" smtClean="0"/>
              <a:t>к </a:t>
            </a:r>
            <a:r>
              <a:rPr lang="ru-RU" sz="2000" dirty="0"/>
              <a:t>делу </a:t>
            </a:r>
            <a:endParaRPr lang="ru-RU" sz="2000" dirty="0" smtClean="0"/>
          </a:p>
          <a:p>
            <a:pPr algn="ctr"/>
            <a:r>
              <a:rPr lang="ru-RU" sz="2000" dirty="0" smtClean="0"/>
              <a:t>мы </a:t>
            </a:r>
            <a:r>
              <a:rPr lang="ru-RU" sz="2000" dirty="0"/>
              <a:t>сможем уверенно </a:t>
            </a:r>
            <a:r>
              <a:rPr lang="ru-RU" sz="2000" dirty="0" smtClean="0"/>
              <a:t>идти </a:t>
            </a:r>
            <a:r>
              <a:rPr lang="ru-RU" sz="2000" dirty="0"/>
              <a:t>вперед, </a:t>
            </a:r>
            <a:r>
              <a:rPr lang="ru-RU" sz="2000" dirty="0" smtClean="0"/>
              <a:t>реализовать все </a:t>
            </a:r>
            <a:r>
              <a:rPr lang="ru-RU" sz="2000" dirty="0"/>
              <a:t>наши планы, укреплять престиж отечества, добиваться его </a:t>
            </a:r>
            <a:r>
              <a:rPr lang="ru-RU" sz="2000" dirty="0" smtClean="0"/>
              <a:t>процветания</a:t>
            </a:r>
          </a:p>
          <a:p>
            <a:pPr algn="ctr"/>
            <a:r>
              <a:rPr lang="ru-RU" sz="2000" dirty="0" smtClean="0"/>
              <a:t> и </a:t>
            </a:r>
            <a:r>
              <a:rPr lang="ru-RU" sz="2000" dirty="0"/>
              <a:t>благополучия. </a:t>
            </a:r>
          </a:p>
          <a:p>
            <a:pPr algn="ctr"/>
            <a:r>
              <a:rPr lang="ru-RU" sz="2000" dirty="0"/>
              <a:t>Я искренне, от души поздравляю </a:t>
            </a:r>
            <a:r>
              <a:rPr lang="ru-RU" sz="2000" dirty="0" smtClean="0"/>
              <a:t>вас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и желаю новых </a:t>
            </a:r>
            <a:r>
              <a:rPr lang="ru-RU" sz="2000" dirty="0" smtClean="0"/>
              <a:t>успехов».</a:t>
            </a:r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Президент РФ           </a:t>
            </a:r>
            <a:r>
              <a:rPr lang="ru-RU" sz="2000" dirty="0" err="1"/>
              <a:t>В.В.Путин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" y="1451156"/>
            <a:ext cx="4672001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51394" y="1690062"/>
            <a:ext cx="47160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Звания «Герой России»</a:t>
            </a:r>
          </a:p>
          <a:p>
            <a:pPr algn="ctr"/>
            <a:r>
              <a:rPr lang="ru-RU" sz="2000" dirty="0" smtClean="0"/>
              <a:t>и почетного звания «Летчик-космонавт» удостоены космонавты </a:t>
            </a:r>
            <a:r>
              <a:rPr lang="ru-RU" sz="2000" dirty="0" err="1"/>
              <a:t>Роскосмоса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Олег Новицкий,</a:t>
            </a:r>
            <a:r>
              <a:rPr lang="ru-RU" sz="2000" dirty="0"/>
              <a:t> </a:t>
            </a:r>
            <a:endParaRPr lang="ru-RU" sz="2000" dirty="0" smtClean="0"/>
          </a:p>
          <a:p>
            <a:pPr algn="ctr"/>
            <a:r>
              <a:rPr lang="ru-RU" sz="2000" dirty="0" smtClean="0"/>
              <a:t>Сергей </a:t>
            </a:r>
            <a:r>
              <a:rPr lang="ru-RU" sz="2000" dirty="0" err="1" smtClean="0"/>
              <a:t>Ревин</a:t>
            </a:r>
            <a:r>
              <a:rPr lang="ru-RU" sz="2000" dirty="0" smtClean="0"/>
              <a:t>,</a:t>
            </a:r>
            <a:r>
              <a:rPr lang="ru-RU" sz="2000" dirty="0"/>
              <a:t> </a:t>
            </a:r>
            <a:endParaRPr lang="ru-RU" sz="2000" dirty="0" smtClean="0"/>
          </a:p>
          <a:p>
            <a:pPr algn="ctr"/>
            <a:r>
              <a:rPr lang="ru-RU" sz="2000" dirty="0" smtClean="0"/>
              <a:t>Евгений </a:t>
            </a:r>
            <a:r>
              <a:rPr lang="ru-RU" sz="2000" dirty="0" err="1" smtClean="0"/>
              <a:t>Тарелкин</a:t>
            </a:r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за мужество и героизм, </a:t>
            </a:r>
            <a:endParaRPr lang="ru-RU" sz="2000" dirty="0" smtClean="0"/>
          </a:p>
          <a:p>
            <a:pPr algn="ctr"/>
            <a:r>
              <a:rPr lang="ru-RU" sz="2000" dirty="0" smtClean="0"/>
              <a:t>проявленные </a:t>
            </a:r>
            <a:r>
              <a:rPr lang="ru-RU" sz="2000" dirty="0"/>
              <a:t>во время длительного космического </a:t>
            </a:r>
            <a:r>
              <a:rPr lang="ru-RU" sz="2000" dirty="0" smtClean="0"/>
              <a:t>полета, </a:t>
            </a:r>
          </a:p>
          <a:p>
            <a:pPr algn="ctr"/>
            <a:r>
              <a:rPr lang="ru-RU" sz="2000" dirty="0" smtClean="0"/>
              <a:t>за безупречное выполнение </a:t>
            </a:r>
          </a:p>
          <a:p>
            <a:pPr algn="ctr"/>
            <a:r>
              <a:rPr lang="ru-RU" sz="2000" dirty="0" smtClean="0"/>
              <a:t>сложнейших задач </a:t>
            </a:r>
          </a:p>
          <a:p>
            <a:pPr algn="ctr"/>
            <a:r>
              <a:rPr lang="ru-RU" sz="2000" dirty="0" smtClean="0"/>
              <a:t>на орбите.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" y="62773"/>
            <a:ext cx="732204" cy="1440000"/>
          </a:xfrm>
          <a:prstGeom prst="rect">
            <a:avLst/>
          </a:prstGeom>
        </p:spPr>
      </p:pic>
      <p:pic>
        <p:nvPicPr>
          <p:cNvPr id="14338" name="Picture 2" descr="http://img.rg.ru/i/gallery/e5f9ec0a/6_c0f5f1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7" y="1809000"/>
            <a:ext cx="406694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4000" y="116632"/>
            <a:ext cx="91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Летчик-космонавт, </a:t>
            </a:r>
            <a:r>
              <a:rPr lang="ru-RU" sz="2800" dirty="0"/>
              <a:t>Г</a:t>
            </a:r>
            <a:r>
              <a:rPr lang="ru-RU" sz="2800" dirty="0" smtClean="0"/>
              <a:t>ерой России, </a:t>
            </a:r>
          </a:p>
          <a:p>
            <a:pPr algn="ctr"/>
            <a:r>
              <a:rPr lang="ru-RU" sz="2800" dirty="0" smtClean="0"/>
              <a:t>Новицкий Олег </a:t>
            </a:r>
            <a:r>
              <a:rPr lang="ru-RU" sz="2800" dirty="0"/>
              <a:t>В</a:t>
            </a:r>
            <a:r>
              <a:rPr lang="ru-RU" sz="2800" dirty="0" smtClean="0"/>
              <a:t>икторович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911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0" y="908720"/>
            <a:ext cx="4736000" cy="266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37296" y="1340768"/>
            <a:ext cx="41067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«Я </a:t>
            </a:r>
            <a:r>
              <a:rPr lang="ru-RU" sz="2000" dirty="0"/>
              <a:t>хочу сказать, что весь </a:t>
            </a:r>
            <a:r>
              <a:rPr lang="ru-RU" sz="2000" dirty="0" smtClean="0"/>
              <a:t>наш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отряд космонавтов готовы </a:t>
            </a:r>
            <a:endParaRPr lang="ru-RU" sz="2000" dirty="0" smtClean="0"/>
          </a:p>
          <a:p>
            <a:pPr algn="ctr"/>
            <a:r>
              <a:rPr lang="ru-RU" sz="2000" dirty="0" smtClean="0"/>
              <a:t>с </a:t>
            </a:r>
            <a:r>
              <a:rPr lang="ru-RU" sz="2000" dirty="0"/>
              <a:t>полной отдачей работать на орбите для того, чтобы наши люди, </a:t>
            </a:r>
            <a:endParaRPr lang="ru-RU" sz="2000" dirty="0" smtClean="0"/>
          </a:p>
          <a:p>
            <a:pPr algn="ctr"/>
            <a:r>
              <a:rPr lang="ru-RU" sz="2000" dirty="0" smtClean="0"/>
              <a:t>наши </a:t>
            </a:r>
            <a:r>
              <a:rPr lang="ru-RU" sz="2000" dirty="0"/>
              <a:t>дети могли </a:t>
            </a:r>
            <a:endParaRPr lang="ru-RU" sz="2000" dirty="0" smtClean="0"/>
          </a:p>
          <a:p>
            <a:pPr algn="ctr"/>
            <a:r>
              <a:rPr lang="ru-RU" sz="2000" dirty="0" smtClean="0"/>
              <a:t>спокойно работать и </a:t>
            </a:r>
            <a:r>
              <a:rPr lang="ru-RU" sz="2000" dirty="0"/>
              <a:t>учиться , </a:t>
            </a:r>
            <a:endParaRPr lang="ru-RU" sz="2000" dirty="0" smtClean="0"/>
          </a:p>
          <a:p>
            <a:pPr algn="ctr"/>
            <a:r>
              <a:rPr lang="ru-RU" sz="2000" dirty="0" smtClean="0"/>
              <a:t>чтобы </a:t>
            </a:r>
            <a:r>
              <a:rPr lang="ru-RU" sz="2000" dirty="0"/>
              <a:t>мы сохранили те природные богатства , которыми одарила нас наша </a:t>
            </a:r>
            <a:r>
              <a:rPr lang="ru-RU" sz="2000" dirty="0" smtClean="0"/>
              <a:t>земля».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Герой России, летчик-космонавт </a:t>
            </a:r>
          </a:p>
          <a:p>
            <a:pPr algn="ctr"/>
            <a:r>
              <a:rPr lang="ru-RU" sz="2000" dirty="0" err="1" smtClean="0"/>
              <a:t>О.В.Новицкий</a:t>
            </a:r>
            <a:endParaRPr lang="ru-RU" sz="2000" dirty="0"/>
          </a:p>
        </p:txBody>
      </p:sp>
      <p:pic>
        <p:nvPicPr>
          <p:cNvPr id="18434" name="Picture 2" descr="https://pp.vk.me/c616424/v616424946/185d9/uKoafN-kM-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0" y="3789040"/>
            <a:ext cx="1537312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p.vk.me/c616424/v616424946/185e0/SaOk86OVB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70" y="3789040"/>
            <a:ext cx="1536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pp.vk.me/c616424/v616424946/185e7/0N0ERFmKe4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58" y="3789040"/>
            <a:ext cx="1537312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76"/>
            <a:ext cx="732204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Летчик-космонавт, Герой России,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/>
              <a:t>Т</a:t>
            </a:r>
            <a:r>
              <a:rPr lang="ru-RU" sz="2800" dirty="0" err="1" smtClean="0"/>
              <a:t>арелкин</a:t>
            </a:r>
            <a:r>
              <a:rPr lang="ru-RU" sz="2800" dirty="0" smtClean="0"/>
              <a:t> Евгений Викторович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3"/>
          <a:stretch/>
        </p:blipFill>
        <p:spPr>
          <a:xfrm>
            <a:off x="1537817" y="1453538"/>
            <a:ext cx="60203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r="8758" b="12464"/>
          <a:stretch/>
        </p:blipFill>
        <p:spPr>
          <a:xfrm>
            <a:off x="395536" y="1520768"/>
            <a:ext cx="4357619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13351"/>
            <a:ext cx="3819612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7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5" y="1513679"/>
            <a:ext cx="7548387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71"/>
            <a:ext cx="920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Летчик-космонавт, Герой России,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 smtClean="0"/>
              <a:t>Ревин</a:t>
            </a:r>
            <a:r>
              <a:rPr lang="ru-RU" sz="2800" dirty="0" smtClean="0"/>
              <a:t> </a:t>
            </a:r>
            <a:r>
              <a:rPr lang="ru-RU" sz="2800" dirty="0"/>
              <a:t>С</a:t>
            </a:r>
            <a:r>
              <a:rPr lang="ru-RU" sz="2800" dirty="0" smtClean="0"/>
              <a:t>ергей Николаевич</a:t>
            </a:r>
          </a:p>
          <a:p>
            <a:pPr algn="ctr"/>
            <a:r>
              <a:rPr lang="ru-RU" sz="2800" dirty="0" smtClean="0"/>
              <a:t>31 июля 2014 года, Кремль, </a:t>
            </a:r>
            <a:r>
              <a:rPr lang="ru-RU" sz="2800" dirty="0" err="1" smtClean="0"/>
              <a:t>г.Москва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9" y="44219"/>
            <a:ext cx="73220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8" y="-24902"/>
            <a:ext cx="9206760" cy="691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2588" y="1530290"/>
            <a:ext cx="4287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Инструктор-</a:t>
            </a:r>
          </a:p>
          <a:p>
            <a:pPr algn="ctr"/>
            <a:r>
              <a:rPr lang="ru-RU" sz="2400" dirty="0" smtClean="0"/>
              <a:t>космонавт-испытатель </a:t>
            </a:r>
          </a:p>
          <a:p>
            <a:pPr algn="ctr"/>
            <a:r>
              <a:rPr lang="ru-RU" sz="2400" dirty="0" smtClean="0"/>
              <a:t>Кононенко </a:t>
            </a:r>
          </a:p>
          <a:p>
            <a:pPr algn="ctr"/>
            <a:r>
              <a:rPr lang="ru-RU" sz="2400" dirty="0" smtClean="0"/>
              <a:t>Олег Дмитриевич</a:t>
            </a:r>
          </a:p>
          <a:p>
            <a:pPr algn="ctr"/>
            <a:r>
              <a:rPr lang="ru-RU" sz="2400" dirty="0" smtClean="0"/>
              <a:t> удостоен ордена</a:t>
            </a:r>
          </a:p>
          <a:p>
            <a:pPr algn="ctr"/>
            <a:r>
              <a:rPr lang="ru-RU" sz="2400" dirty="0" smtClean="0"/>
              <a:t>«За заслуги перед Отечеством»</a:t>
            </a:r>
          </a:p>
          <a:p>
            <a:pPr algn="ctr"/>
            <a:r>
              <a:rPr lang="en-US" sz="2400" dirty="0" smtClean="0"/>
              <a:t>IV</a:t>
            </a:r>
            <a:r>
              <a:rPr lang="ru-RU" sz="2400" dirty="0" smtClean="0"/>
              <a:t> степени</a:t>
            </a:r>
            <a:endParaRPr lang="ru-RU" sz="2400" dirty="0"/>
          </a:p>
        </p:txBody>
      </p:sp>
      <p:pic>
        <p:nvPicPr>
          <p:cNvPr id="6" name="Picture 2" descr="Орден За заслуги перед Отечеством 4 степе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7096348" y="4510117"/>
            <a:ext cx="184382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gctc.ru/media/images/news/2014/kosmonavti/nagrazhdenie%20v%20kremle/41d4f69a4bd6fc87706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" y="1339118"/>
            <a:ext cx="485253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gctc.ru/media/images/center/cosmonaut/kononenk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10117"/>
            <a:ext cx="148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" y="-37903"/>
            <a:ext cx="9206760" cy="6912000"/>
          </a:xfrm>
          <a:prstGeom prst="rect">
            <a:avLst/>
          </a:prstGeom>
        </p:spPr>
      </p:pic>
      <p:pic>
        <p:nvPicPr>
          <p:cNvPr id="3" name="Picture 2" descr="http://www.gctc.ru/media/images/news/2014/kosmonavti/nagrazhdenie%20v%20kremle/41d4f6993e6317be01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0218"/>
            <a:ext cx="485253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gctc.ru/media/images/news/2014/kosmonavti/padal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27730"/>
            <a:ext cx="148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52588" y="1530290"/>
            <a:ext cx="4287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Летчик-космонавт,</a:t>
            </a:r>
          </a:p>
          <a:p>
            <a:pPr algn="ctr"/>
            <a:r>
              <a:rPr lang="ru-RU" sz="2400" dirty="0" smtClean="0"/>
              <a:t>Герой России, </a:t>
            </a:r>
          </a:p>
          <a:p>
            <a:pPr algn="ctr"/>
            <a:r>
              <a:rPr lang="ru-RU" sz="2400" dirty="0" smtClean="0"/>
              <a:t>Падалка  </a:t>
            </a:r>
          </a:p>
          <a:p>
            <a:pPr algn="ctr"/>
            <a:r>
              <a:rPr lang="ru-RU" sz="2400" dirty="0" smtClean="0"/>
              <a:t>Геннадий Иванович</a:t>
            </a:r>
          </a:p>
          <a:p>
            <a:pPr algn="ctr"/>
            <a:r>
              <a:rPr lang="ru-RU" sz="2400" dirty="0" smtClean="0"/>
              <a:t> удостоен ордена</a:t>
            </a:r>
          </a:p>
          <a:p>
            <a:pPr algn="ctr"/>
            <a:r>
              <a:rPr lang="ru-RU" sz="2400" dirty="0" smtClean="0"/>
              <a:t>«За заслуги перед Отечеством»</a:t>
            </a:r>
          </a:p>
          <a:p>
            <a:pPr algn="ctr"/>
            <a:r>
              <a:rPr lang="en-US" sz="2400" dirty="0" smtClean="0"/>
              <a:t>II</a:t>
            </a:r>
            <a:r>
              <a:rPr lang="ru-RU" sz="2400" dirty="0" smtClean="0"/>
              <a:t> степени</a:t>
            </a:r>
            <a:endParaRPr lang="ru-RU" sz="2400" dirty="0"/>
          </a:p>
        </p:txBody>
      </p:sp>
      <p:pic>
        <p:nvPicPr>
          <p:cNvPr id="25604" name="Picture 4" descr="Орден За заслуги перед Отечеством 2 степе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49" y="4635116"/>
            <a:ext cx="1639072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-47213"/>
            <a:ext cx="9206760" cy="6912000"/>
          </a:xfrm>
          <a:prstGeom prst="rect">
            <a:avLst/>
          </a:prstGeom>
        </p:spPr>
      </p:pic>
      <p:pic>
        <p:nvPicPr>
          <p:cNvPr id="3" name="Picture 4" descr="http://www.gctc.ru/media/images/news/2014/kosmonavti/nagrazhdenie%20v%20kremle/41d4f699bd028751e58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9" y="1413136"/>
            <a:ext cx="485253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gctc.ru/media/images/news/2014/kosmonavti/malenchenko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37" y="4653136"/>
            <a:ext cx="132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2588" y="1530290"/>
            <a:ext cx="4287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Летчик-космонавт,</a:t>
            </a:r>
          </a:p>
          <a:p>
            <a:pPr algn="ctr"/>
            <a:r>
              <a:rPr lang="ru-RU" sz="2400" dirty="0" smtClean="0"/>
              <a:t>Герой России, </a:t>
            </a:r>
          </a:p>
          <a:p>
            <a:pPr algn="ctr"/>
            <a:r>
              <a:rPr lang="ru-RU" sz="2400" dirty="0" smtClean="0"/>
              <a:t>Маленченко  </a:t>
            </a:r>
          </a:p>
          <a:p>
            <a:pPr algn="ctr"/>
            <a:r>
              <a:rPr lang="ru-RU" sz="2400" dirty="0" smtClean="0"/>
              <a:t>Юрий Иванович</a:t>
            </a:r>
          </a:p>
          <a:p>
            <a:pPr algn="ctr"/>
            <a:r>
              <a:rPr lang="ru-RU" sz="2400" dirty="0" smtClean="0"/>
              <a:t> удостоен ордена</a:t>
            </a:r>
          </a:p>
          <a:p>
            <a:pPr algn="ctr"/>
            <a:r>
              <a:rPr lang="ru-RU" sz="2400" dirty="0" smtClean="0"/>
              <a:t>«За заслуги перед Отечеством»</a:t>
            </a:r>
          </a:p>
          <a:p>
            <a:pPr algn="ctr"/>
            <a:r>
              <a:rPr lang="en-US" sz="2400" dirty="0" smtClean="0"/>
              <a:t>III</a:t>
            </a:r>
            <a:r>
              <a:rPr lang="ru-RU" sz="2400" dirty="0" smtClean="0"/>
              <a:t> степени</a:t>
            </a:r>
            <a:endParaRPr lang="ru-RU" sz="2400" dirty="0"/>
          </a:p>
        </p:txBody>
      </p:sp>
      <p:pic>
        <p:nvPicPr>
          <p:cNvPr id="7" name="Picture 2" descr="Орден За заслуги перед Отечеством 3 степени с мечам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362" y="4653136"/>
            <a:ext cx="138655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-47213"/>
            <a:ext cx="9206760" cy="69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17378" y="1196752"/>
            <a:ext cx="4613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Дважды </a:t>
            </a:r>
            <a:endParaRPr lang="ru-RU" sz="2400" dirty="0" smtClean="0"/>
          </a:p>
          <a:p>
            <a:pPr algn="ctr"/>
            <a:r>
              <a:rPr lang="ru-RU" sz="2400" dirty="0" smtClean="0"/>
              <a:t>Герою </a:t>
            </a:r>
            <a:r>
              <a:rPr lang="ru-RU" sz="2400" dirty="0"/>
              <a:t>Советского </a:t>
            </a:r>
            <a:r>
              <a:rPr lang="ru-RU" sz="2400" dirty="0" smtClean="0"/>
              <a:t>Союза, </a:t>
            </a:r>
          </a:p>
          <a:p>
            <a:pPr algn="ctr"/>
            <a:r>
              <a:rPr lang="ru-RU" sz="2400" dirty="0" smtClean="0"/>
              <a:t>летчику-космонавту СССР, </a:t>
            </a:r>
          </a:p>
          <a:p>
            <a:pPr algn="ctr"/>
            <a:r>
              <a:rPr lang="ru-RU" sz="2400" dirty="0" smtClean="0"/>
              <a:t>Леонову </a:t>
            </a:r>
          </a:p>
          <a:p>
            <a:pPr algn="ctr"/>
            <a:r>
              <a:rPr lang="ru-RU" sz="2400" dirty="0" smtClean="0"/>
              <a:t>Алексею </a:t>
            </a:r>
            <a:r>
              <a:rPr lang="ru-RU" sz="2400" dirty="0"/>
              <a:t>Архиповичу 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вручили орден </a:t>
            </a:r>
          </a:p>
          <a:p>
            <a:pPr algn="ctr"/>
            <a:r>
              <a:rPr lang="ru-RU" sz="2400" dirty="0" smtClean="0"/>
              <a:t>«За </a:t>
            </a:r>
            <a:r>
              <a:rPr lang="ru-RU" sz="2400" dirty="0"/>
              <a:t>заслуги перед </a:t>
            </a:r>
            <a:r>
              <a:rPr lang="ru-RU" sz="2400" dirty="0" smtClean="0"/>
              <a:t>Отечеством»</a:t>
            </a:r>
          </a:p>
          <a:p>
            <a:pPr algn="ctr"/>
            <a:r>
              <a:rPr lang="ru-RU" sz="2400" dirty="0" smtClean="0"/>
              <a:t>III </a:t>
            </a:r>
            <a:r>
              <a:rPr lang="ru-RU" sz="2400" dirty="0"/>
              <a:t>степени. </a:t>
            </a:r>
            <a:endParaRPr lang="ru-RU" sz="2400" dirty="0" smtClean="0"/>
          </a:p>
        </p:txBody>
      </p:sp>
      <p:pic>
        <p:nvPicPr>
          <p:cNvPr id="6" name="Picture 2" descr="Орден За заслуги перед Отечеством 3 степени с меча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72" y="4472776"/>
            <a:ext cx="138655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news.kremlin.ru/media/events/photos/big/41d4f6996cac36c63b9b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8537" b="-537"/>
          <a:stretch/>
        </p:blipFill>
        <p:spPr bwMode="auto">
          <a:xfrm>
            <a:off x="192605" y="1205989"/>
            <a:ext cx="443827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gctc.ru/media/images/news/2014/kosmonavti/leon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34" y="4472776"/>
            <a:ext cx="148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9" y="-51623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2455" y="1084094"/>
            <a:ext cx="4355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Зампред комитета </a:t>
            </a:r>
            <a:r>
              <a:rPr lang="ru-RU" sz="2400" dirty="0" smtClean="0"/>
              <a:t>Госдумы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 обороне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Дважды Герой СССР,</a:t>
            </a:r>
          </a:p>
          <a:p>
            <a:pPr algn="ctr"/>
            <a:r>
              <a:rPr lang="ru-RU" sz="2400" dirty="0" smtClean="0"/>
              <a:t>женщина-космонавт </a:t>
            </a:r>
            <a:endParaRPr lang="ru-RU" sz="2400" dirty="0"/>
          </a:p>
          <a:p>
            <a:pPr algn="ctr"/>
            <a:r>
              <a:rPr lang="ru-RU" sz="2400" dirty="0"/>
              <a:t>Савицкая  </a:t>
            </a:r>
            <a:endParaRPr lang="ru-RU" sz="2400" dirty="0" smtClean="0"/>
          </a:p>
          <a:p>
            <a:pPr algn="ctr"/>
            <a:r>
              <a:rPr lang="ru-RU" sz="2400" dirty="0" smtClean="0"/>
              <a:t>Светлана </a:t>
            </a:r>
            <a:r>
              <a:rPr lang="ru-RU" sz="2400" dirty="0"/>
              <a:t>Евгеньевна</a:t>
            </a:r>
          </a:p>
          <a:p>
            <a:pPr algn="ctr"/>
            <a:r>
              <a:rPr lang="ru-RU" sz="2400" dirty="0"/>
              <a:t>удостоена </a:t>
            </a:r>
            <a:r>
              <a:rPr lang="ru-RU" sz="2400" dirty="0" smtClean="0"/>
              <a:t>ордена </a:t>
            </a:r>
            <a:endParaRPr lang="ru-RU" sz="2400" dirty="0"/>
          </a:p>
          <a:p>
            <a:pPr algn="ctr"/>
            <a:r>
              <a:rPr lang="ru-RU" sz="2400" dirty="0"/>
              <a:t>«За заслуги перед Отечеством»</a:t>
            </a:r>
          </a:p>
          <a:p>
            <a:pPr algn="ctr"/>
            <a:r>
              <a:rPr lang="ru-RU" sz="2400" dirty="0"/>
              <a:t>IV степени.</a:t>
            </a:r>
          </a:p>
        </p:txBody>
      </p:sp>
      <p:pic>
        <p:nvPicPr>
          <p:cNvPr id="5" name="Picture 2" descr="Орден За заслуги перед Отечеством 4 степе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7092280" y="4617184"/>
            <a:ext cx="184383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rg.ru/i/gallery/e5f9ec0a/2_f7fec2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0254"/>
            <a:ext cx="4643479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gctc.ru/media/images/cosmonaut/savitska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17184"/>
            <a:ext cx="148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56324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13092" y="980728"/>
            <a:ext cx="42309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«Алексей Архипович Леонов </a:t>
            </a:r>
          </a:p>
          <a:p>
            <a:pPr algn="ctr"/>
            <a:r>
              <a:rPr lang="ru-RU" sz="2400" dirty="0" smtClean="0"/>
              <a:t>и Светлана Евгеньевна Савицкая 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 праву входят в когорту </a:t>
            </a:r>
            <a:endParaRPr lang="ru-RU" sz="2400" dirty="0" smtClean="0"/>
          </a:p>
          <a:p>
            <a:pPr algn="ctr"/>
            <a:r>
              <a:rPr lang="ru-RU" sz="2400" dirty="0" smtClean="0"/>
              <a:t>наших </a:t>
            </a:r>
            <a:r>
              <a:rPr lang="ru-RU" sz="2400" dirty="0"/>
              <a:t>самых легендарных </a:t>
            </a:r>
            <a:endParaRPr lang="ru-RU" sz="2400" dirty="0" smtClean="0"/>
          </a:p>
          <a:p>
            <a:pPr algn="ctr"/>
            <a:r>
              <a:rPr lang="ru-RU" sz="2400" dirty="0" smtClean="0"/>
              <a:t>космонавтов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Ваши достижения были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останутся важными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значимыми </a:t>
            </a:r>
            <a:endParaRPr lang="ru-RU" sz="2400" dirty="0" smtClean="0"/>
          </a:p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многих поколений </a:t>
            </a:r>
            <a:endParaRPr lang="ru-RU" sz="2400" dirty="0" smtClean="0"/>
          </a:p>
          <a:p>
            <a:pPr algn="ctr"/>
            <a:r>
              <a:rPr lang="ru-RU" sz="2400" dirty="0" smtClean="0"/>
              <a:t>российских </a:t>
            </a:r>
            <a:r>
              <a:rPr lang="ru-RU" sz="2400" dirty="0"/>
              <a:t>граждан</a:t>
            </a:r>
            <a:r>
              <a:rPr lang="ru-RU" sz="2400" dirty="0" smtClean="0"/>
              <a:t>», -</a:t>
            </a:r>
          </a:p>
          <a:p>
            <a:pPr algn="ctr"/>
            <a:r>
              <a:rPr lang="ru-RU" sz="2400" dirty="0" smtClean="0"/>
              <a:t> отметил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своем выступлении </a:t>
            </a:r>
            <a:endParaRPr lang="ru-RU" sz="2400" dirty="0" smtClean="0"/>
          </a:p>
          <a:p>
            <a:pPr algn="ctr"/>
            <a:r>
              <a:rPr lang="ru-RU" sz="2400" dirty="0" smtClean="0"/>
              <a:t>Президент РФ </a:t>
            </a:r>
            <a:r>
              <a:rPr lang="ru-RU" sz="2400" dirty="0" err="1" smtClean="0"/>
              <a:t>В.В.Путин</a:t>
            </a:r>
            <a:r>
              <a:rPr lang="ru-RU" sz="2400" dirty="0"/>
              <a:t>.</a:t>
            </a:r>
          </a:p>
        </p:txBody>
      </p:sp>
      <p:pic>
        <p:nvPicPr>
          <p:cNvPr id="22532" name="Picture 4" descr="http://img.rg.ru/i/gallery/09215f5d/558b8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7" y="1196752"/>
            <a:ext cx="471844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6" y="-22841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658" y="476672"/>
            <a:ext cx="92190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latin typeface="Monotype Corsiva" panose="03010101010201010101" pitchFamily="66" charset="0"/>
              </a:rPr>
              <a:t>Вклад космонавта </a:t>
            </a:r>
          </a:p>
          <a:p>
            <a:pPr algn="ctr"/>
            <a:r>
              <a:rPr lang="ru-RU" sz="8000" dirty="0" err="1" smtClean="0">
                <a:latin typeface="Monotype Corsiva" panose="03010101010201010101" pitchFamily="66" charset="0"/>
              </a:rPr>
              <a:t>С.Н.Ревина</a:t>
            </a:r>
            <a:endParaRPr lang="ru-RU" sz="8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8000" dirty="0">
                <a:latin typeface="Monotype Corsiva" panose="03010101010201010101" pitchFamily="66" charset="0"/>
              </a:rPr>
              <a:t>в</a:t>
            </a:r>
            <a:r>
              <a:rPr lang="ru-RU" sz="8000" dirty="0" smtClean="0">
                <a:latin typeface="Monotype Corsiva" panose="03010101010201010101" pitchFamily="66" charset="0"/>
              </a:rPr>
              <a:t> воспитание подрастающего поколения</a:t>
            </a:r>
            <a:endParaRPr lang="ru-RU" sz="8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6" y="-22841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-54000"/>
            <a:ext cx="916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 влиянии космонавтики на образование </a:t>
            </a:r>
          </a:p>
          <a:p>
            <a:pPr algn="ctr"/>
            <a:r>
              <a:rPr lang="ru-RU" sz="2800" dirty="0" smtClean="0"/>
              <a:t>детей и юношества</a:t>
            </a:r>
            <a:endParaRPr lang="ru-RU" sz="2800" dirty="0"/>
          </a:p>
        </p:txBody>
      </p:sp>
      <p:pic>
        <p:nvPicPr>
          <p:cNvPr id="4" name="Picture 8" descr="http://www.gctc.ru/media/images/news/2012/ekipazi/ekipaz.31-32/poslepotletnaa.press/DSC_068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b="22404"/>
          <a:stretch/>
        </p:blipFill>
        <p:spPr bwMode="auto">
          <a:xfrm>
            <a:off x="514617" y="1091097"/>
            <a:ext cx="387668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9724" y="1056853"/>
            <a:ext cx="42572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Летчик-космонавт,</a:t>
            </a:r>
          </a:p>
          <a:p>
            <a:pPr algn="ctr"/>
            <a:r>
              <a:rPr lang="ru-RU" sz="2400" dirty="0" smtClean="0"/>
              <a:t>Герой России,  </a:t>
            </a:r>
          </a:p>
          <a:p>
            <a:pPr algn="ctr"/>
            <a:r>
              <a:rPr lang="ru-RU" sz="2400" dirty="0" err="1" smtClean="0"/>
              <a:t>Ревин</a:t>
            </a:r>
            <a:r>
              <a:rPr lang="ru-RU" sz="2400" dirty="0" smtClean="0"/>
              <a:t> Сергей Николаевич </a:t>
            </a:r>
          </a:p>
          <a:p>
            <a:pPr algn="ctr"/>
            <a:r>
              <a:rPr lang="ru-RU" sz="2400" dirty="0" smtClean="0"/>
              <a:t>уверен</a:t>
            </a:r>
            <a:r>
              <a:rPr lang="ru-RU" sz="2400" dirty="0"/>
              <a:t>, </a:t>
            </a:r>
            <a:r>
              <a:rPr lang="ru-RU" sz="2400" dirty="0" smtClean="0"/>
              <a:t>что </a:t>
            </a:r>
            <a:r>
              <a:rPr lang="ru-RU" sz="2400" dirty="0"/>
              <a:t>он и его коллеги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а также космонавтика в целом способны </a:t>
            </a:r>
            <a:r>
              <a:rPr lang="ru-RU" sz="2400" dirty="0" smtClean="0"/>
              <a:t>оказать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существенное </a:t>
            </a:r>
            <a:r>
              <a:rPr lang="ru-RU" sz="2400" dirty="0" smtClean="0"/>
              <a:t>влияние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на образовательный </a:t>
            </a:r>
            <a:r>
              <a:rPr lang="ru-RU" sz="2400" dirty="0" smtClean="0"/>
              <a:t>процесс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школах и институтах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а также стать </a:t>
            </a:r>
            <a:endParaRPr lang="ru-RU" sz="2400" dirty="0" smtClean="0"/>
          </a:p>
          <a:p>
            <a:pPr algn="ctr"/>
            <a:r>
              <a:rPr lang="ru-RU" sz="2400" dirty="0"/>
              <a:t>э</a:t>
            </a:r>
            <a:r>
              <a:rPr lang="ru-RU" sz="2400" dirty="0" smtClean="0"/>
              <a:t>ффективнейшим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убедительнейшим </a:t>
            </a:r>
            <a:r>
              <a:rPr lang="ru-RU" sz="2400" dirty="0" err="1"/>
              <a:t>мотиватором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детей и </a:t>
            </a:r>
            <a:r>
              <a:rPr lang="ru-RU" sz="2400" dirty="0" smtClean="0"/>
              <a:t>юношества.</a:t>
            </a:r>
          </a:p>
        </p:txBody>
      </p:sp>
    </p:spTree>
    <p:extLst>
      <p:ext uri="{BB962C8B-B14F-4D97-AF65-F5344CB8AC3E}">
        <p14:creationId xmlns:p14="http://schemas.microsoft.com/office/powerpoint/2010/main" val="191464787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0620" y="1473258"/>
            <a:ext cx="4603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Учитель математики </a:t>
            </a:r>
          </a:p>
          <a:p>
            <a:pPr algn="ctr"/>
            <a:r>
              <a:rPr lang="ru-RU" sz="2400" dirty="0" smtClean="0"/>
              <a:t>высшей категории </a:t>
            </a:r>
          </a:p>
          <a:p>
            <a:pPr algn="ctr"/>
            <a:r>
              <a:rPr lang="ru-RU" sz="2400" dirty="0" smtClean="0"/>
              <a:t>МБОУ «СОШ №50» </a:t>
            </a:r>
            <a:r>
              <a:rPr lang="ru-RU" sz="2400" dirty="0" err="1" smtClean="0"/>
              <a:t>г.Курска</a:t>
            </a:r>
            <a:endParaRPr lang="ru-RU" sz="2400" dirty="0" smtClean="0"/>
          </a:p>
          <a:p>
            <a:pPr algn="ctr"/>
            <a:r>
              <a:rPr lang="ru-RU" sz="2400" dirty="0" smtClean="0"/>
              <a:t>Словинская </a:t>
            </a:r>
          </a:p>
          <a:p>
            <a:pPr algn="ctr"/>
            <a:r>
              <a:rPr lang="ru-RU" sz="2400" dirty="0" smtClean="0"/>
              <a:t>Ирина Юрьевна</a:t>
            </a:r>
          </a:p>
          <a:p>
            <a:pPr algn="ctr"/>
            <a:r>
              <a:rPr lang="ru-RU" sz="2400" dirty="0" smtClean="0"/>
              <a:t> в 2013 году</a:t>
            </a:r>
          </a:p>
          <a:p>
            <a:pPr algn="ctr"/>
            <a:r>
              <a:rPr lang="ru-RU" sz="2400" dirty="0" smtClean="0"/>
              <a:t> разработала </a:t>
            </a:r>
          </a:p>
          <a:p>
            <a:pPr algn="ctr"/>
            <a:r>
              <a:rPr lang="ru-RU" sz="2400" dirty="0" smtClean="0"/>
              <a:t>авторскую программу</a:t>
            </a:r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О</a:t>
            </a:r>
            <a:r>
              <a:rPr lang="ru-RU" sz="2400" dirty="0" smtClean="0"/>
              <a:t>своение космоса».</a:t>
            </a:r>
            <a:endParaRPr lang="ru-RU" sz="2400" dirty="0"/>
          </a:p>
        </p:txBody>
      </p:sp>
      <p:sp>
        <p:nvSpPr>
          <p:cNvPr id="4" name="AutoShape 2" descr="https://my.1september.ru/avatar/239-114-335/250x2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my.1september.ru/avatar/239-114-335/250x25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my.1september.ru/avatar/239-114-335/250x25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1" y="1097106"/>
            <a:ext cx="34007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-44339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Космическая традиция – возложение цветов к памятнику </a:t>
            </a:r>
            <a:r>
              <a:rPr lang="ru-RU" sz="2800" dirty="0"/>
              <a:t>первого космонавта </a:t>
            </a:r>
            <a:r>
              <a:rPr lang="ru-RU" sz="2800" dirty="0" smtClean="0"/>
              <a:t>планеты </a:t>
            </a:r>
            <a:r>
              <a:rPr lang="ru-RU" sz="2800" dirty="0" err="1" smtClean="0"/>
              <a:t>Ю.А.Гагарину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5" y="1628800"/>
            <a:ext cx="3365249" cy="324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8800"/>
            <a:ext cx="4969336" cy="32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4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78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3826" y="1361564"/>
            <a:ext cx="48045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Идея создания программы «Освоение космоса»</a:t>
            </a:r>
          </a:p>
          <a:p>
            <a:pPr algn="ctr"/>
            <a:r>
              <a:rPr lang="ru-RU" sz="2400" dirty="0"/>
              <a:t>и</a:t>
            </a:r>
            <a:r>
              <a:rPr lang="ru-RU" sz="2400" dirty="0" smtClean="0"/>
              <a:t> отряда «Орбита» </a:t>
            </a:r>
          </a:p>
          <a:p>
            <a:pPr algn="ctr"/>
            <a:r>
              <a:rPr lang="ru-RU" sz="2400" dirty="0" smtClean="0"/>
              <a:t>в МБОУ «СОШ №50» </a:t>
            </a:r>
            <a:r>
              <a:rPr lang="ru-RU" sz="2400" dirty="0" err="1" smtClean="0"/>
              <a:t>г.Курска</a:t>
            </a:r>
            <a:r>
              <a:rPr lang="ru-RU" sz="2400" dirty="0" smtClean="0"/>
              <a:t> возникла во время встречи </a:t>
            </a:r>
          </a:p>
          <a:p>
            <a:pPr algn="ctr"/>
            <a:r>
              <a:rPr lang="ru-RU" sz="2400" dirty="0" smtClean="0"/>
              <a:t>4 октября 2013 года</a:t>
            </a:r>
          </a:p>
          <a:p>
            <a:pPr algn="ctr"/>
            <a:r>
              <a:rPr lang="ru-RU" sz="2400" dirty="0" smtClean="0"/>
              <a:t>с космонавтом-испытателем </a:t>
            </a:r>
          </a:p>
          <a:p>
            <a:pPr algn="ctr"/>
            <a:r>
              <a:rPr lang="ru-RU" sz="2400" dirty="0" err="1"/>
              <a:t>Р</a:t>
            </a:r>
            <a:r>
              <a:rPr lang="ru-RU" sz="2400" dirty="0" err="1" smtClean="0"/>
              <a:t>евиным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Сергеем Николаевичем</a:t>
            </a:r>
          </a:p>
          <a:p>
            <a:pPr algn="ctr"/>
            <a:r>
              <a:rPr lang="ru-RU" sz="2400" dirty="0"/>
              <a:t>н</a:t>
            </a:r>
            <a:r>
              <a:rPr lang="ru-RU" sz="2400" dirty="0" smtClean="0"/>
              <a:t>а </a:t>
            </a:r>
            <a:r>
              <a:rPr lang="en-US" sz="2400" dirty="0" smtClean="0"/>
              <a:t>III</a:t>
            </a:r>
            <a:r>
              <a:rPr lang="ru-RU" sz="2400" dirty="0" smtClean="0"/>
              <a:t> Фестивале Науки </a:t>
            </a:r>
          </a:p>
          <a:p>
            <a:pPr algn="ctr"/>
            <a:r>
              <a:rPr lang="ru-RU" sz="2400" dirty="0" smtClean="0"/>
              <a:t>в ЮЗГУ.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25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2040" y="1412776"/>
            <a:ext cx="42463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наши дни в России </a:t>
            </a:r>
            <a:endParaRPr lang="ru-RU" sz="2400" dirty="0" smtClean="0"/>
          </a:p>
          <a:p>
            <a:pPr algn="ctr"/>
            <a:r>
              <a:rPr lang="ru-RU" sz="2400" dirty="0" smtClean="0"/>
              <a:t>возрос </a:t>
            </a:r>
            <a:r>
              <a:rPr lang="ru-RU" sz="2400" dirty="0"/>
              <a:t>интерес к развитию космонавтики. </a:t>
            </a:r>
            <a:endParaRPr lang="ru-RU" sz="2400" dirty="0" smtClean="0"/>
          </a:p>
          <a:p>
            <a:pPr algn="ctr"/>
            <a:r>
              <a:rPr lang="ru-RU" sz="2400" dirty="0" smtClean="0"/>
              <a:t>Подрастающее </a:t>
            </a:r>
            <a:r>
              <a:rPr lang="ru-RU" sz="2400" dirty="0"/>
              <a:t>поколение стремится знать больше </a:t>
            </a:r>
            <a:endParaRPr lang="ru-RU" sz="2400" dirty="0" smtClean="0"/>
          </a:p>
          <a:p>
            <a:pPr algn="ctr"/>
            <a:r>
              <a:rPr lang="ru-RU" sz="2400" dirty="0" smtClean="0"/>
              <a:t>о </a:t>
            </a:r>
            <a:r>
              <a:rPr lang="ru-RU" sz="2400" dirty="0"/>
              <a:t>людях, участвующих </a:t>
            </a:r>
            <a:endParaRPr lang="ru-RU" sz="2400" dirty="0" smtClean="0"/>
          </a:p>
          <a:p>
            <a:pPr algn="ctr"/>
            <a:r>
              <a:rPr lang="ru-RU" sz="2400" dirty="0" smtClean="0"/>
              <a:t>в освоении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развитии космонавтики, </a:t>
            </a:r>
            <a:endParaRPr lang="ru-RU" sz="2400" dirty="0" smtClean="0"/>
          </a:p>
          <a:p>
            <a:pPr algn="ctr"/>
            <a:r>
              <a:rPr lang="ru-RU" sz="2400" dirty="0" smtClean="0"/>
              <a:t>о </a:t>
            </a:r>
            <a:r>
              <a:rPr lang="ru-RU" sz="2400" dirty="0"/>
              <a:t>достижениях России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мирового </a:t>
            </a:r>
            <a:r>
              <a:rPr lang="ru-RU" sz="2400" dirty="0" smtClean="0"/>
              <a:t>сообщества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освоении космоса.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6" y="1412776"/>
            <a:ext cx="4596382" cy="30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437" y="4797152"/>
            <a:ext cx="4932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Сеанс космической радиосвязи </a:t>
            </a:r>
          </a:p>
          <a:p>
            <a:pPr algn="ctr"/>
            <a:r>
              <a:rPr lang="ru-RU" dirty="0" smtClean="0"/>
              <a:t>с экипажем МКС-38 </a:t>
            </a:r>
          </a:p>
          <a:p>
            <a:pPr algn="ctr"/>
            <a:r>
              <a:rPr lang="ru-RU" dirty="0" smtClean="0"/>
              <a:t>Олегом Котовым и </a:t>
            </a:r>
            <a:r>
              <a:rPr lang="ru-RU" dirty="0"/>
              <a:t>С</a:t>
            </a:r>
            <a:r>
              <a:rPr lang="ru-RU" dirty="0" smtClean="0"/>
              <a:t>ергеем Рязанским.</a:t>
            </a:r>
          </a:p>
          <a:p>
            <a:pPr algn="ctr"/>
            <a:r>
              <a:rPr lang="ru-RU" dirty="0" smtClean="0"/>
              <a:t>3 марта 2014 года, МБОУ «СОШ №50»,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г.Курск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7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249212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20" y="5686769"/>
            <a:ext cx="91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Ученики 1 классов на сеансе космической радиосвязи </a:t>
            </a:r>
          </a:p>
          <a:p>
            <a:pPr algn="ctr"/>
            <a:r>
              <a:rPr lang="ru-RU" dirty="0" smtClean="0"/>
              <a:t>с экипажем МКС-38 </a:t>
            </a:r>
          </a:p>
          <a:p>
            <a:pPr algn="ctr"/>
            <a:r>
              <a:rPr lang="ru-RU" dirty="0" smtClean="0"/>
              <a:t>Олегом Котовым и </a:t>
            </a:r>
            <a:r>
              <a:rPr lang="ru-RU" dirty="0"/>
              <a:t>С</a:t>
            </a:r>
            <a:r>
              <a:rPr lang="ru-RU" dirty="0" smtClean="0"/>
              <a:t>ергеем Рязанским.</a:t>
            </a:r>
          </a:p>
          <a:p>
            <a:pPr algn="ctr"/>
            <a:r>
              <a:rPr lang="ru-RU" dirty="0" smtClean="0"/>
              <a:t>3 марта 2014 года, МБОУ «СОШ №50», </a:t>
            </a:r>
            <a:r>
              <a:rPr lang="ru-RU" dirty="0" err="1" smtClean="0"/>
              <a:t>г.Курск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2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1681" r="1154" b="1501"/>
          <a:stretch/>
        </p:blipFill>
        <p:spPr>
          <a:xfrm>
            <a:off x="1043608" y="764704"/>
            <a:ext cx="720134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" y="1805426"/>
            <a:ext cx="2037456" cy="30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61" y="1772816"/>
            <a:ext cx="2036290" cy="30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4000" y="0"/>
            <a:ext cx="91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Экипаж МКС-38</a:t>
            </a:r>
          </a:p>
          <a:p>
            <a:pPr algn="ctr"/>
            <a:r>
              <a:rPr lang="ru-RU" sz="2400" dirty="0" smtClean="0"/>
              <a:t> командир Олег Котов и бортинженер Сергей </a:t>
            </a:r>
            <a:r>
              <a:rPr lang="ru-RU" sz="2400" dirty="0"/>
              <a:t>Р</a:t>
            </a:r>
            <a:r>
              <a:rPr lang="ru-RU" sz="2400" dirty="0" smtClean="0"/>
              <a:t>язанский </a:t>
            </a:r>
          </a:p>
          <a:p>
            <a:pPr algn="ctr"/>
            <a:r>
              <a:rPr lang="ru-RU" sz="2400" dirty="0" smtClean="0"/>
              <a:t>прислали видеообращение отряду «Орбита», 11 марта 2014 года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161" r="2155" b="3624"/>
          <a:stretch/>
        </p:blipFill>
        <p:spPr>
          <a:xfrm>
            <a:off x="2355233" y="1831358"/>
            <a:ext cx="439625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9292" y="1245618"/>
            <a:ext cx="4211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Растет национальное самосознание, </a:t>
            </a:r>
            <a:endParaRPr lang="ru-RU" sz="2400" dirty="0" smtClean="0"/>
          </a:p>
          <a:p>
            <a:pPr algn="ctr"/>
            <a:r>
              <a:rPr lang="ru-RU" sz="2400" dirty="0" smtClean="0"/>
              <a:t>понимание </a:t>
            </a:r>
            <a:r>
              <a:rPr lang="ru-RU" sz="2400" dirty="0"/>
              <a:t>того, </a:t>
            </a:r>
            <a:endParaRPr lang="ru-RU" sz="2400" dirty="0" smtClean="0"/>
          </a:p>
          <a:p>
            <a:pPr algn="ctr"/>
            <a:r>
              <a:rPr lang="ru-RU" sz="2400" dirty="0" smtClean="0"/>
              <a:t>что </a:t>
            </a:r>
            <a:r>
              <a:rPr lang="ru-RU" sz="2400" dirty="0"/>
              <a:t>социальное развитие российского общества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en-US" sz="2400" dirty="0"/>
              <a:t>XXI</a:t>
            </a:r>
            <a:r>
              <a:rPr lang="ru-RU" sz="2400" dirty="0"/>
              <a:t> веке </a:t>
            </a:r>
            <a:endParaRPr lang="ru-RU" sz="2400" dirty="0" smtClean="0"/>
          </a:p>
          <a:p>
            <a:pPr algn="ctr"/>
            <a:r>
              <a:rPr lang="ru-RU" sz="2400" dirty="0" smtClean="0"/>
              <a:t>может </a:t>
            </a:r>
            <a:r>
              <a:rPr lang="ru-RU" sz="2400" dirty="0"/>
              <a:t>успешно происходить только на основе исторической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культурной преемственности </a:t>
            </a:r>
            <a:endParaRPr lang="ru-RU" sz="2400" dirty="0" smtClean="0"/>
          </a:p>
          <a:p>
            <a:pPr algn="ctr"/>
            <a:r>
              <a:rPr lang="ru-RU" sz="2400" dirty="0" smtClean="0"/>
              <a:t>поколений</a:t>
            </a:r>
            <a:r>
              <a:rPr lang="ru-RU" sz="24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3736"/>
          <a:stretch/>
        </p:blipFill>
        <p:spPr>
          <a:xfrm>
            <a:off x="278186" y="1340768"/>
            <a:ext cx="4525196" cy="32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186" y="4725144"/>
            <a:ext cx="452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Отряд «Орбита» на открытии  </a:t>
            </a:r>
          </a:p>
          <a:p>
            <a:pPr algn="ctr"/>
            <a:r>
              <a:rPr lang="ru-RU" dirty="0" smtClean="0"/>
              <a:t>Музея космонавтики.</a:t>
            </a:r>
          </a:p>
          <a:p>
            <a:pPr algn="ctr"/>
            <a:r>
              <a:rPr lang="ru-RU" dirty="0" smtClean="0"/>
              <a:t>22 августа 2014 года, </a:t>
            </a:r>
            <a:r>
              <a:rPr lang="ru-RU" dirty="0" err="1" smtClean="0"/>
              <a:t>г.Курск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6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" y="0"/>
            <a:ext cx="9206760" cy="69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06414" y="90872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В программе «Освоение космоса» отряда «Орбита» </a:t>
            </a:r>
            <a:endParaRPr lang="ru-RU" sz="2000" dirty="0" smtClean="0"/>
          </a:p>
          <a:p>
            <a:pPr algn="ctr"/>
            <a:r>
              <a:rPr lang="ru-RU" sz="2000" dirty="0" smtClean="0"/>
              <a:t>большое </a:t>
            </a:r>
            <a:r>
              <a:rPr lang="ru-RU" sz="2000" dirty="0"/>
              <a:t>внимание уделяется практической деятельности </a:t>
            </a:r>
            <a:r>
              <a:rPr lang="ru-RU" sz="2000" dirty="0" smtClean="0"/>
              <a:t>обучающихся: </a:t>
            </a:r>
          </a:p>
          <a:p>
            <a:pPr algn="ctr"/>
            <a:r>
              <a:rPr lang="ru-RU" sz="2000" dirty="0" smtClean="0"/>
              <a:t>подготовка </a:t>
            </a:r>
            <a:r>
              <a:rPr lang="ru-RU" sz="2000" dirty="0"/>
              <a:t>и проведение мероприятий, посвященных историческим датам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освоении космоса, </a:t>
            </a:r>
            <a:endParaRPr lang="ru-RU" sz="2000" dirty="0" smtClean="0"/>
          </a:p>
          <a:p>
            <a:pPr algn="ctr"/>
            <a:r>
              <a:rPr lang="ru-RU" sz="2000" dirty="0" smtClean="0"/>
              <a:t>организация </a:t>
            </a:r>
            <a:r>
              <a:rPr lang="ru-RU" sz="2000" dirty="0"/>
              <a:t>и проведение экскурсий, встречи с космонавтами-испытателями, проведение совместно с ЮЗГУ </a:t>
            </a:r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сеансов космической радиосвязи </a:t>
            </a:r>
            <a:endParaRPr lang="ru-RU" sz="2000" dirty="0" smtClean="0"/>
          </a:p>
          <a:p>
            <a:pPr algn="ctr"/>
            <a:r>
              <a:rPr lang="ru-RU" sz="2000" dirty="0" smtClean="0"/>
              <a:t>с </a:t>
            </a:r>
            <a:r>
              <a:rPr lang="ru-RU" sz="2000" dirty="0"/>
              <a:t>экипажами МКС, </a:t>
            </a:r>
            <a:endParaRPr lang="ru-RU" sz="2000" dirty="0" smtClean="0"/>
          </a:p>
          <a:p>
            <a:pPr algn="ctr"/>
            <a:r>
              <a:rPr lang="ru-RU" sz="2000" dirty="0" smtClean="0"/>
              <a:t>организация </a:t>
            </a:r>
            <a:r>
              <a:rPr lang="ru-RU" sz="2000" dirty="0"/>
              <a:t>и проведение Международных конкурсов рисунков, посвященных </a:t>
            </a:r>
            <a:r>
              <a:rPr lang="ru-RU" sz="2000" dirty="0" smtClean="0"/>
              <a:t>космонавтике, </a:t>
            </a:r>
          </a:p>
          <a:p>
            <a:pPr algn="ctr"/>
            <a:r>
              <a:rPr lang="ru-RU" sz="2000" dirty="0" smtClean="0"/>
              <a:t>создание в МБОУ «СОШ №50» </a:t>
            </a:r>
            <a:r>
              <a:rPr lang="ru-RU" sz="2000" dirty="0" err="1" smtClean="0"/>
              <a:t>г.Курска</a:t>
            </a:r>
            <a:r>
              <a:rPr lang="ru-RU" sz="2000" dirty="0" smtClean="0"/>
              <a:t> </a:t>
            </a:r>
            <a:r>
              <a:rPr lang="ru-RU" sz="2000" dirty="0"/>
              <a:t>М</a:t>
            </a:r>
            <a:r>
              <a:rPr lang="ru-RU" sz="2000" dirty="0" smtClean="0"/>
              <a:t>узея </a:t>
            </a:r>
            <a:r>
              <a:rPr lang="ru-RU" sz="2000" dirty="0"/>
              <a:t>К</a:t>
            </a:r>
            <a:r>
              <a:rPr lang="ru-RU" sz="2000" dirty="0" smtClean="0"/>
              <a:t>осмонавтики.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0" y="1430362"/>
            <a:ext cx="4326007" cy="28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0039" y="4310362"/>
            <a:ext cx="4395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Встреча с летчиком-космонавтом, </a:t>
            </a:r>
          </a:p>
          <a:p>
            <a:pPr algn="ctr"/>
            <a:r>
              <a:rPr lang="ru-RU" dirty="0" smtClean="0"/>
              <a:t>Героем </a:t>
            </a:r>
            <a:r>
              <a:rPr lang="ru-RU" dirty="0"/>
              <a:t>Р</a:t>
            </a:r>
            <a:r>
              <a:rPr lang="ru-RU" dirty="0" smtClean="0"/>
              <a:t>оссии, </a:t>
            </a:r>
            <a:r>
              <a:rPr lang="ru-RU" dirty="0"/>
              <a:t>Л</a:t>
            </a:r>
            <a:r>
              <a:rPr lang="ru-RU" dirty="0" smtClean="0"/>
              <a:t>азуткиным А.И.</a:t>
            </a:r>
          </a:p>
          <a:p>
            <a:pPr algn="ctr"/>
            <a:r>
              <a:rPr lang="ru-RU" dirty="0" smtClean="0"/>
              <a:t> 24 октября 2014 года, МБОУ «СОШ №50»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7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6"/>
          <a:stretch/>
        </p:blipFill>
        <p:spPr>
          <a:xfrm>
            <a:off x="756084" y="1331403"/>
            <a:ext cx="7637900" cy="4806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8346" y="-16944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Встреча с летчиком-космонавтом, Героем </a:t>
            </a:r>
            <a:r>
              <a:rPr lang="ru-RU" sz="2400" dirty="0"/>
              <a:t>Р</a:t>
            </a:r>
            <a:r>
              <a:rPr lang="ru-RU" sz="2400" dirty="0" smtClean="0"/>
              <a:t>оссии, </a:t>
            </a:r>
          </a:p>
          <a:p>
            <a:pPr algn="ctr"/>
            <a:r>
              <a:rPr lang="ru-RU" sz="2400" dirty="0" smtClean="0"/>
              <a:t>Лазуткиным Александром Ивановичем</a:t>
            </a:r>
          </a:p>
          <a:p>
            <a:pPr algn="ctr"/>
            <a:r>
              <a:rPr lang="ru-RU" sz="2400" dirty="0" smtClean="0"/>
              <a:t> 24 октября 2014 года, МБОУ «СОШ №50» </a:t>
            </a:r>
            <a:r>
              <a:rPr lang="ru-RU" sz="2400" dirty="0" err="1" smtClean="0"/>
              <a:t>г.Курска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438522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07" y="1569661"/>
            <a:ext cx="672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9178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Возложение цветов к памятнику </a:t>
            </a:r>
            <a:r>
              <a:rPr lang="ru-RU" sz="2400" dirty="0" err="1" smtClean="0"/>
              <a:t>Ю.А.Гагарину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расположенном на территории МБОУ «СОШ №50» </a:t>
            </a:r>
            <a:r>
              <a:rPr lang="ru-RU" sz="2400" dirty="0" err="1" smtClean="0"/>
              <a:t>г.Курска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летчиком-космонавтом</a:t>
            </a:r>
            <a:r>
              <a:rPr lang="ru-RU" sz="2400" dirty="0"/>
              <a:t>, Героем России, Лазуткиным А.И</a:t>
            </a:r>
            <a:r>
              <a:rPr lang="ru-RU" sz="2400" dirty="0" smtClean="0"/>
              <a:t>. </a:t>
            </a:r>
          </a:p>
          <a:p>
            <a:pPr algn="ctr"/>
            <a:r>
              <a:rPr lang="ru-RU" sz="2400" dirty="0" smtClean="0"/>
              <a:t>24 октября 2014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49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59070" y="1124744"/>
            <a:ext cx="4499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Программа </a:t>
            </a:r>
            <a:endParaRPr lang="ru-RU" sz="2400" dirty="0" smtClean="0"/>
          </a:p>
          <a:p>
            <a:pPr algn="ctr"/>
            <a:r>
              <a:rPr lang="ru-RU" sz="2400" dirty="0" smtClean="0"/>
              <a:t>«Освоение космоса»</a:t>
            </a:r>
          </a:p>
          <a:p>
            <a:pPr algn="ctr"/>
            <a:r>
              <a:rPr lang="ru-RU" sz="2400" dirty="0" smtClean="0"/>
              <a:t>предполагает </a:t>
            </a:r>
            <a:r>
              <a:rPr lang="ru-RU" sz="2400" dirty="0"/>
              <a:t>самостоятельную работу классных </a:t>
            </a:r>
            <a:r>
              <a:rPr lang="ru-RU" sz="2400" dirty="0" smtClean="0"/>
              <a:t>коллективов:</a:t>
            </a:r>
          </a:p>
          <a:p>
            <a:pPr algn="ctr"/>
            <a:r>
              <a:rPr lang="ru-RU" sz="2400" dirty="0" smtClean="0"/>
              <a:t>создание презентации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участия класса в программе «Освоение космоса</a:t>
            </a:r>
            <a:r>
              <a:rPr lang="ru-RU" sz="2400" dirty="0" smtClean="0"/>
              <a:t>»,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создание моделей космических аппаратов, вышивок, </a:t>
            </a:r>
            <a:r>
              <a:rPr lang="ru-RU" sz="2400" dirty="0" smtClean="0"/>
              <a:t>рисунков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других работ </a:t>
            </a:r>
            <a:endParaRPr lang="ru-RU" sz="2400" dirty="0" smtClean="0"/>
          </a:p>
          <a:p>
            <a:pPr algn="ctr"/>
            <a:r>
              <a:rPr lang="ru-RU" sz="2400" dirty="0" smtClean="0"/>
              <a:t>декоративно-прикладного искусства.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127" r="6922" b="6221"/>
          <a:stretch/>
        </p:blipFill>
        <p:spPr>
          <a:xfrm>
            <a:off x="3232361" y="4653136"/>
            <a:ext cx="1469892" cy="19800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2999" r="289" b="1877"/>
          <a:stretch/>
        </p:blipFill>
        <p:spPr>
          <a:xfrm>
            <a:off x="3190761" y="1953892"/>
            <a:ext cx="1482965" cy="198000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2267" r="2161"/>
          <a:stretch/>
        </p:blipFill>
        <p:spPr>
          <a:xfrm>
            <a:off x="339925" y="3430209"/>
            <a:ext cx="2548583" cy="1980000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2680" r="2784" b="2896"/>
          <a:stretch/>
        </p:blipFill>
        <p:spPr>
          <a:xfrm>
            <a:off x="312910" y="332656"/>
            <a:ext cx="2637871" cy="19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4000" y="941403"/>
            <a:ext cx="9206760" cy="53091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Летчик-космонавт,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оссии, </a:t>
            </a:r>
          </a:p>
          <a:p>
            <a:pPr algn="ctr"/>
            <a:endParaRPr lang="ru-RU" sz="900" dirty="0" smtClean="0">
              <a:latin typeface="Monotype Corsiva" pitchFamily="66" charset="0"/>
            </a:endParaRPr>
          </a:p>
          <a:p>
            <a:pPr algn="ctr"/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Ревин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Николаевич</a:t>
            </a: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algn="ctr"/>
            <a:r>
              <a:rPr lang="ru-RU" dirty="0" smtClean="0"/>
              <a:t>Автор проекта: </a:t>
            </a:r>
            <a:r>
              <a:rPr lang="ru-RU" dirty="0"/>
              <a:t>учитель математики высшей категории</a:t>
            </a:r>
          </a:p>
          <a:p>
            <a:pPr algn="ctr"/>
            <a:r>
              <a:rPr lang="ru-RU" dirty="0" smtClean="0"/>
              <a:t>МБОУ «Средняя общеобразовательная школа №50» г.Курска</a:t>
            </a:r>
          </a:p>
          <a:p>
            <a:pPr algn="ctr"/>
            <a:r>
              <a:rPr lang="ru-RU" dirty="0" smtClean="0"/>
              <a:t>Словинская Ирина Юрьевна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8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264132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68760"/>
            <a:ext cx="5462061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3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18" y="3952510"/>
            <a:ext cx="1836741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81" y="3961221"/>
            <a:ext cx="1890000" cy="27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953472"/>
            <a:ext cx="1864608" cy="27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52510"/>
            <a:ext cx="1877910" cy="27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923" r="1270" b="5716"/>
          <a:stretch/>
        </p:blipFill>
        <p:spPr>
          <a:xfrm>
            <a:off x="1907704" y="1027056"/>
            <a:ext cx="3903477" cy="2412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52259"/>
            <a:ext cx="1699154" cy="241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8346" y="0"/>
            <a:ext cx="9206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Финалист конкурса научно-технических и художественных проектов по космонавтике «Звездная эстафета», проходящего в рамках Международной научно-практической конференции «Пилотируемые полеты в космос», 2013 год, Звездный городок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7807" r="3564" b="269"/>
          <a:stretch/>
        </p:blipFill>
        <p:spPr>
          <a:xfrm>
            <a:off x="5940152" y="1027056"/>
            <a:ext cx="3127008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-1694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600" r="1827" b="1815"/>
          <a:stretch/>
        </p:blipFill>
        <p:spPr>
          <a:xfrm>
            <a:off x="386173" y="3831230"/>
            <a:ext cx="3595551" cy="27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2678" r="1781" b="1600"/>
          <a:stretch/>
        </p:blipFill>
        <p:spPr>
          <a:xfrm>
            <a:off x="5148064" y="3830486"/>
            <a:ext cx="3672244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062" r="2300" b="2000"/>
          <a:stretch/>
        </p:blipFill>
        <p:spPr>
          <a:xfrm>
            <a:off x="372526" y="908720"/>
            <a:ext cx="3604044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030" r="1922" b="2462"/>
          <a:stretch/>
        </p:blipFill>
        <p:spPr>
          <a:xfrm>
            <a:off x="5142197" y="906270"/>
            <a:ext cx="3632510" cy="27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8345" y="-16943"/>
            <a:ext cx="920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Конкурс рисунков «Международный день авиации и космонавтики», 12 апреля 2014 года, МБОУ «СОШ №50» </a:t>
            </a:r>
            <a:r>
              <a:rPr lang="ru-RU" sz="2400" dirty="0" err="1" smtClean="0"/>
              <a:t>г.Курска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93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9380" y="764704"/>
            <a:ext cx="45813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Благодаря программе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Освоение космоса</a:t>
            </a:r>
            <a:r>
              <a:rPr lang="ru-RU" sz="2400" dirty="0" smtClean="0"/>
              <a:t>» обеспечивается </a:t>
            </a:r>
            <a:r>
              <a:rPr lang="ru-RU" sz="2400" dirty="0"/>
              <a:t>сплоченность детского </a:t>
            </a:r>
            <a:r>
              <a:rPr lang="ru-RU" sz="2400" dirty="0" smtClean="0"/>
              <a:t>коллектива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повышение общеобразовательного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культурного уровня его членов. Реализация программы </a:t>
            </a:r>
            <a:endParaRPr lang="ru-RU" sz="2400" dirty="0" smtClean="0"/>
          </a:p>
          <a:p>
            <a:pPr algn="ctr"/>
            <a:r>
              <a:rPr lang="ru-RU" sz="2400" dirty="0" smtClean="0"/>
              <a:t>создает </a:t>
            </a:r>
            <a:r>
              <a:rPr lang="ru-RU" sz="2400" dirty="0"/>
              <a:t>благоприятные условия </a:t>
            </a:r>
            <a:endParaRPr lang="ru-RU" sz="2400" dirty="0" smtClean="0"/>
          </a:p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подготовки детей </a:t>
            </a:r>
            <a:endParaRPr lang="ru-RU" sz="2400" dirty="0" smtClean="0"/>
          </a:p>
          <a:p>
            <a:pPr algn="ctr"/>
            <a:r>
              <a:rPr lang="ru-RU" sz="2400" dirty="0" smtClean="0"/>
              <a:t>к </a:t>
            </a:r>
            <a:r>
              <a:rPr lang="ru-RU" sz="2400" dirty="0"/>
              <a:t>дальнейшей жизни, </a:t>
            </a:r>
            <a:endParaRPr lang="ru-RU" sz="2400" dirty="0" smtClean="0"/>
          </a:p>
          <a:p>
            <a:pPr algn="ctr"/>
            <a:r>
              <a:rPr lang="ru-RU" sz="2400" dirty="0" smtClean="0"/>
              <a:t>выбору </a:t>
            </a:r>
            <a:r>
              <a:rPr lang="ru-RU" sz="2400" dirty="0"/>
              <a:t>профессии, </a:t>
            </a:r>
            <a:r>
              <a:rPr lang="ru-RU" sz="2400" dirty="0" smtClean="0"/>
              <a:t>самообразования </a:t>
            </a:r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самореализации </a:t>
            </a:r>
            <a:endParaRPr lang="ru-RU" sz="2400" dirty="0" smtClean="0"/>
          </a:p>
          <a:p>
            <a:pPr algn="ctr"/>
            <a:r>
              <a:rPr lang="ru-RU" sz="2400" dirty="0" smtClean="0"/>
              <a:t>личности.</a:t>
            </a:r>
            <a:r>
              <a:rPr lang="ru-RU" sz="2400" dirty="0"/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4" y="1365067"/>
            <a:ext cx="4365616" cy="30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850" y="4425067"/>
            <a:ext cx="437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Участники </a:t>
            </a:r>
          </a:p>
          <a:p>
            <a:pPr algn="ctr"/>
            <a:r>
              <a:rPr lang="ru-RU" dirty="0" smtClean="0"/>
              <a:t>Международного конкурса рисунков </a:t>
            </a:r>
          </a:p>
          <a:p>
            <a:pPr algn="ctr"/>
            <a:r>
              <a:rPr lang="ru-RU" dirty="0" smtClean="0"/>
              <a:t>«На пыльных тропинках далеких планет останутся наши следы».</a:t>
            </a:r>
          </a:p>
          <a:p>
            <a:pPr algn="ctr"/>
            <a:r>
              <a:rPr lang="ru-RU" dirty="0" smtClean="0"/>
              <a:t>24 октября 2014 года, </a:t>
            </a:r>
          </a:p>
          <a:p>
            <a:pPr algn="ctr"/>
            <a:r>
              <a:rPr lang="ru-RU" dirty="0" smtClean="0"/>
              <a:t>МБОУ «СОШ №50», </a:t>
            </a:r>
            <a:r>
              <a:rPr lang="ru-RU" dirty="0" err="1" smtClean="0"/>
              <a:t>г.Курск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0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" y="1897614"/>
            <a:ext cx="4062392" cy="28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4000" y="0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Международный конкурс рисунков </a:t>
            </a:r>
          </a:p>
          <a:p>
            <a:pPr algn="ctr"/>
            <a:r>
              <a:rPr lang="ru-RU" sz="2400" dirty="0" smtClean="0"/>
              <a:t>«На пыльных тропинках далеких планет останутся наши следы».</a:t>
            </a:r>
          </a:p>
          <a:p>
            <a:pPr algn="ctr"/>
            <a:r>
              <a:rPr lang="ru-RU" sz="2400" dirty="0" smtClean="0"/>
              <a:t>24 октября 2014 года, МБОУ «СОШ №50» </a:t>
            </a:r>
            <a:r>
              <a:rPr lang="ru-RU" sz="2400" dirty="0" err="1" smtClean="0"/>
              <a:t>г.Курска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38" y="1897614"/>
            <a:ext cx="432600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0" y="1769724"/>
            <a:ext cx="4311680" cy="30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Международный конкурс рисунков </a:t>
            </a:r>
          </a:p>
          <a:p>
            <a:pPr algn="ctr"/>
            <a:r>
              <a:rPr lang="ru-RU" sz="2400" dirty="0" smtClean="0"/>
              <a:t>«На пыльных тропинках далеких планет останутся наши следы».</a:t>
            </a:r>
          </a:p>
          <a:p>
            <a:pPr algn="ctr"/>
            <a:r>
              <a:rPr lang="ru-RU" sz="2400" dirty="0" smtClean="0"/>
              <a:t>24 октября 2014 года, МБОУ «СОШ №50» </a:t>
            </a:r>
            <a:r>
              <a:rPr lang="ru-RU" sz="2400" dirty="0" err="1" smtClean="0"/>
              <a:t>г.Курска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724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9" y="1901098"/>
            <a:ext cx="4321664" cy="30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Международный конкурс рисунков </a:t>
            </a:r>
          </a:p>
          <a:p>
            <a:pPr algn="ctr"/>
            <a:r>
              <a:rPr lang="ru-RU" sz="2400" dirty="0" smtClean="0"/>
              <a:t>«На пыльных тропинках далеких планет останутся наши следы».</a:t>
            </a:r>
          </a:p>
          <a:p>
            <a:pPr algn="ctr"/>
            <a:r>
              <a:rPr lang="ru-RU" sz="2400" dirty="0" smtClean="0"/>
              <a:t>24 октября 2014 года, МБОУ «СОШ №50» </a:t>
            </a:r>
            <a:r>
              <a:rPr lang="ru-RU" sz="2400" dirty="0" err="1" smtClean="0"/>
              <a:t>г.Курска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98576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9992" y="548680"/>
            <a:ext cx="46440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Программа «Освоение </a:t>
            </a:r>
            <a:r>
              <a:rPr lang="ru-RU" sz="2400" dirty="0"/>
              <a:t>космоса» </a:t>
            </a:r>
            <a:endParaRPr lang="ru-RU" sz="2400" dirty="0" smtClean="0"/>
          </a:p>
          <a:p>
            <a:pPr algn="ctr"/>
            <a:r>
              <a:rPr lang="ru-RU" sz="2400" dirty="0" smtClean="0"/>
              <a:t>отряда </a:t>
            </a:r>
            <a:r>
              <a:rPr lang="ru-RU" sz="2400" dirty="0"/>
              <a:t>«Орбита» </a:t>
            </a:r>
            <a:endParaRPr lang="ru-RU" sz="2400" dirty="0" smtClean="0"/>
          </a:p>
          <a:p>
            <a:pPr algn="ctr"/>
            <a:r>
              <a:rPr lang="ru-RU" sz="2400" dirty="0" smtClean="0"/>
              <a:t>предназначена </a:t>
            </a:r>
            <a:r>
              <a:rPr lang="ru-RU" sz="2400" dirty="0"/>
              <a:t>для ведения краеведческой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научно-поисковой работы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рамках </a:t>
            </a:r>
            <a:endParaRPr lang="ru-RU" sz="2400" dirty="0" smtClean="0"/>
          </a:p>
          <a:p>
            <a:pPr algn="ctr"/>
            <a:r>
              <a:rPr lang="ru-RU" sz="2400" dirty="0" smtClean="0"/>
              <a:t>учебно-воспитательной </a:t>
            </a:r>
            <a:r>
              <a:rPr lang="ru-RU" sz="2400" dirty="0"/>
              <a:t>деятельности и призвана помочь учащимся шире </a:t>
            </a:r>
            <a:r>
              <a:rPr lang="ru-RU" sz="2400" dirty="0" smtClean="0"/>
              <a:t>познакомиться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 родным краем, глубже понять своеобразие природы и космоса, </a:t>
            </a:r>
            <a:endParaRPr lang="ru-RU" sz="2400" dirty="0" smtClean="0"/>
          </a:p>
          <a:p>
            <a:pPr algn="ctr"/>
            <a:r>
              <a:rPr lang="ru-RU" sz="2400" dirty="0" smtClean="0"/>
              <a:t>а </a:t>
            </a:r>
            <a:r>
              <a:rPr lang="ru-RU" sz="2400" dirty="0"/>
              <a:t>также познакомиться </a:t>
            </a:r>
            <a:endParaRPr lang="ru-RU" sz="2400" dirty="0" smtClean="0"/>
          </a:p>
          <a:p>
            <a:pPr algn="ctr"/>
            <a:r>
              <a:rPr lang="ru-RU" sz="2400" dirty="0" smtClean="0"/>
              <a:t>с </a:t>
            </a:r>
            <a:r>
              <a:rPr lang="ru-RU" sz="2400" dirty="0"/>
              <a:t>приемами собирательской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музейной деятельности через экскурсии, экспедиции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интересные встречи.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1" y="1530860"/>
            <a:ext cx="433617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9604" y="799608"/>
            <a:ext cx="43947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Отряд «Орбита» </a:t>
            </a:r>
          </a:p>
          <a:p>
            <a:pPr algn="ctr"/>
            <a:r>
              <a:rPr lang="ru-RU" sz="2400" dirty="0" smtClean="0"/>
              <a:t>выпускает школьную газету «Орбита-50»,</a:t>
            </a:r>
          </a:p>
          <a:p>
            <a:pPr algn="ctr"/>
            <a:r>
              <a:rPr lang="ru-RU" sz="2400" dirty="0"/>
              <a:t>к</a:t>
            </a:r>
            <a:r>
              <a:rPr lang="ru-RU" sz="2400" dirty="0" smtClean="0"/>
              <a:t>алендарь собственного дизайна. </a:t>
            </a:r>
          </a:p>
          <a:p>
            <a:pPr algn="ctr"/>
            <a:r>
              <a:rPr lang="ru-RU" sz="2400" dirty="0"/>
              <a:t>Р</a:t>
            </a:r>
            <a:r>
              <a:rPr lang="ru-RU" sz="2400" dirty="0" smtClean="0"/>
              <a:t>уководитель отряда</a:t>
            </a:r>
          </a:p>
          <a:p>
            <a:pPr algn="ctr"/>
            <a:r>
              <a:rPr lang="ru-RU" sz="2400" dirty="0" smtClean="0"/>
              <a:t> Словинская И.Ю. </a:t>
            </a:r>
            <a:endParaRPr lang="en-US" sz="2400" dirty="0" smtClean="0"/>
          </a:p>
          <a:p>
            <a:pPr algn="ctr"/>
            <a:r>
              <a:rPr lang="ru-RU" sz="2400" dirty="0" smtClean="0"/>
              <a:t>создала сайт школы</a:t>
            </a:r>
            <a:endParaRPr lang="en-US" sz="2400" dirty="0" smtClean="0"/>
          </a:p>
          <a:p>
            <a:pPr algn="ctr"/>
            <a:r>
              <a:rPr lang="ru-RU" sz="2400" dirty="0" smtClean="0"/>
              <a:t> </a:t>
            </a:r>
            <a:r>
              <a:rPr lang="en-US" sz="2400" dirty="0" smtClean="0"/>
              <a:t>Kursk-Space.ucoz.ru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на котором освещаются </a:t>
            </a:r>
          </a:p>
          <a:p>
            <a:pPr algn="ctr"/>
            <a:r>
              <a:rPr lang="ru-RU" sz="2400" dirty="0" smtClean="0"/>
              <a:t>важные космические события, которые проходят </a:t>
            </a:r>
          </a:p>
          <a:p>
            <a:pPr algn="ctr"/>
            <a:r>
              <a:rPr lang="ru-RU" sz="2400" dirty="0" smtClean="0"/>
              <a:t>в МБОУ «СОШ №50»</a:t>
            </a:r>
          </a:p>
          <a:p>
            <a:pPr algn="ctr"/>
            <a:r>
              <a:rPr lang="ru-RU" sz="2400" dirty="0" smtClean="0"/>
              <a:t> и Курском регионе.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" y="283480"/>
            <a:ext cx="216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04" y="283480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3130" r="2681" b="2935"/>
          <a:stretch/>
        </p:blipFill>
        <p:spPr>
          <a:xfrm>
            <a:off x="524379" y="3442712"/>
            <a:ext cx="412015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0" y="1268760"/>
            <a:ext cx="6720000" cy="504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4000" y="78434"/>
            <a:ext cx="9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Отряд «Орбита» в Центре подготовки космонавтов,</a:t>
            </a:r>
          </a:p>
          <a:p>
            <a:pPr algn="ctr"/>
            <a:r>
              <a:rPr lang="ru-RU" sz="2800" dirty="0" smtClean="0"/>
              <a:t> 26 апреля 2014 года, </a:t>
            </a:r>
            <a:r>
              <a:rPr lang="ru-RU" sz="2800" dirty="0"/>
              <a:t>З</a:t>
            </a:r>
            <a:r>
              <a:rPr lang="ru-RU" sz="2800" dirty="0" smtClean="0"/>
              <a:t>вездный городок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12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0" y="1340768"/>
            <a:ext cx="6720000" cy="504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4000" y="78434"/>
            <a:ext cx="9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Отряд «Орбита» в Центре подготовки космонавтов,</a:t>
            </a:r>
          </a:p>
          <a:p>
            <a:pPr algn="ctr"/>
            <a:r>
              <a:rPr lang="ru-RU" sz="2800" dirty="0" smtClean="0"/>
              <a:t>26 апреля 2014 года, Звездный </a:t>
            </a:r>
            <a:r>
              <a:rPr lang="ru-RU" sz="2800" dirty="0"/>
              <a:t>городок</a:t>
            </a:r>
          </a:p>
        </p:txBody>
      </p:sp>
    </p:spTree>
    <p:extLst>
      <p:ext uri="{BB962C8B-B14F-4D97-AF65-F5344CB8AC3E}">
        <p14:creationId xmlns:p14="http://schemas.microsoft.com/office/powerpoint/2010/main" val="4255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/>
          <a:stretch/>
        </p:blipFill>
        <p:spPr>
          <a:xfrm>
            <a:off x="529379" y="1230923"/>
            <a:ext cx="4050001" cy="260272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/>
          <a:stretch/>
        </p:blipFill>
        <p:spPr>
          <a:xfrm>
            <a:off x="529379" y="4138246"/>
            <a:ext cx="4047976" cy="2552641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50"/>
          <a:stretch/>
        </p:blipFill>
        <p:spPr>
          <a:xfrm>
            <a:off x="5098287" y="1218286"/>
            <a:ext cx="3496600" cy="25920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23999" y="0"/>
            <a:ext cx="920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Космическая традиция – посещение рабочего кабинета </a:t>
            </a:r>
          </a:p>
          <a:p>
            <a:pPr algn="ctr"/>
            <a:r>
              <a:rPr lang="ru-RU" sz="2400" dirty="0" smtClean="0"/>
              <a:t>и Музея </a:t>
            </a:r>
            <a:r>
              <a:rPr lang="ru-RU" sz="2400" dirty="0" err="1" smtClean="0"/>
              <a:t>им.Ю.А.Гагарина</a:t>
            </a:r>
            <a:r>
              <a:rPr lang="ru-RU" sz="2400" dirty="0" smtClean="0"/>
              <a:t>, Звездный городок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4653136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памятной книге </a:t>
            </a:r>
          </a:p>
          <a:p>
            <a:pPr algn="ctr"/>
            <a:r>
              <a:rPr lang="ru-RU" sz="2400" dirty="0" smtClean="0"/>
              <a:t>каждый </a:t>
            </a:r>
            <a:r>
              <a:rPr lang="ru-RU" sz="2400" dirty="0"/>
              <a:t>член экипажа </a:t>
            </a:r>
            <a:endParaRPr lang="ru-RU" sz="2400" dirty="0" smtClean="0"/>
          </a:p>
          <a:p>
            <a:pPr algn="ctr"/>
            <a:r>
              <a:rPr lang="ru-RU" sz="2400" dirty="0" smtClean="0"/>
              <a:t>оставляет </a:t>
            </a:r>
            <a:r>
              <a:rPr lang="ru-RU" sz="2400" dirty="0"/>
              <a:t>свою </a:t>
            </a:r>
            <a:r>
              <a:rPr lang="ru-RU" sz="2400" dirty="0" smtClean="0"/>
              <a:t>запись</a:t>
            </a:r>
          </a:p>
          <a:p>
            <a:pPr algn="ctr"/>
            <a:r>
              <a:rPr lang="ru-RU" sz="2400" dirty="0" smtClean="0"/>
              <a:t> перед полетом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космос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6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85356"/>
            <a:ext cx="4080000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95" y="1772816"/>
            <a:ext cx="4080000" cy="30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4000" y="-24902"/>
            <a:ext cx="920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Встреча с космонавтом-испытателем, Героем России, </a:t>
            </a:r>
          </a:p>
          <a:p>
            <a:pPr algn="ctr"/>
            <a:r>
              <a:rPr lang="ru-RU" sz="2800" dirty="0" smtClean="0"/>
              <a:t>Онуфриенко </a:t>
            </a:r>
            <a:r>
              <a:rPr lang="ru-RU" sz="2800" dirty="0"/>
              <a:t>Ю</a:t>
            </a:r>
            <a:r>
              <a:rPr lang="ru-RU" sz="2800" dirty="0" smtClean="0"/>
              <a:t>рием </a:t>
            </a:r>
            <a:r>
              <a:rPr lang="ru-RU" sz="2800" dirty="0"/>
              <a:t>И</a:t>
            </a:r>
            <a:r>
              <a:rPr lang="ru-RU" sz="2800" dirty="0" smtClean="0"/>
              <a:t>вановичем.</a:t>
            </a:r>
          </a:p>
          <a:p>
            <a:pPr algn="ctr"/>
            <a:r>
              <a:rPr lang="ru-RU" sz="2800" dirty="0" smtClean="0"/>
              <a:t>26 апреля 2014 года, Звездный городок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13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0" y="1376008"/>
            <a:ext cx="756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-24902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Встреча с космонавтом-испытателем, Героем России, </a:t>
            </a:r>
          </a:p>
          <a:p>
            <a:pPr algn="ctr"/>
            <a:r>
              <a:rPr lang="ru-RU" sz="2400" dirty="0" smtClean="0"/>
              <a:t>Онуфриенко </a:t>
            </a:r>
            <a:r>
              <a:rPr lang="ru-RU" sz="2400" dirty="0"/>
              <a:t>Ю</a:t>
            </a:r>
            <a:r>
              <a:rPr lang="ru-RU" sz="2400" dirty="0" smtClean="0"/>
              <a:t>рием </a:t>
            </a:r>
            <a:r>
              <a:rPr lang="ru-RU" sz="2400" dirty="0"/>
              <a:t>И</a:t>
            </a:r>
            <a:r>
              <a:rPr lang="ru-RU" sz="2400" dirty="0" smtClean="0"/>
              <a:t>вановичем.</a:t>
            </a:r>
          </a:p>
          <a:p>
            <a:pPr algn="ctr"/>
            <a:r>
              <a:rPr lang="ru-RU" sz="2400" dirty="0" smtClean="0"/>
              <a:t>26 апреля 2014 года, Звездный городок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47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 r="3185" b="1446"/>
          <a:stretch/>
        </p:blipFill>
        <p:spPr>
          <a:xfrm>
            <a:off x="2436568" y="281098"/>
            <a:ext cx="4285623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-44339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Космическая традиция – возложение цветов к памятнику </a:t>
            </a:r>
            <a:r>
              <a:rPr lang="ru-RU" sz="2800" dirty="0"/>
              <a:t>первого космонавта </a:t>
            </a:r>
            <a:r>
              <a:rPr lang="ru-RU" sz="2800" dirty="0" smtClean="0"/>
              <a:t>планеты </a:t>
            </a:r>
            <a:r>
              <a:rPr lang="ru-RU" sz="2800" dirty="0" err="1" smtClean="0"/>
              <a:t>Ю.А.Гагарину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9" y="1489167"/>
            <a:ext cx="5280000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9167"/>
            <a:ext cx="297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05" y="1124827"/>
            <a:ext cx="672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-44339"/>
            <a:ext cx="920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Отряд «Орбита» на возложении цветов к памятнику </a:t>
            </a:r>
            <a:r>
              <a:rPr lang="ru-RU" sz="2400" dirty="0" err="1" smtClean="0"/>
              <a:t>Ю.А.Гагарину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26 апреля 2014 года, Звездный городок</a:t>
            </a:r>
          </a:p>
        </p:txBody>
      </p:sp>
    </p:spTree>
    <p:extLst>
      <p:ext uri="{BB962C8B-B14F-4D97-AF65-F5344CB8AC3E}">
        <p14:creationId xmlns:p14="http://schemas.microsoft.com/office/powerpoint/2010/main" val="28824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6" y="1268760"/>
            <a:ext cx="672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8760" y="31195"/>
            <a:ext cx="918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на Красной площади,</a:t>
            </a:r>
          </a:p>
          <a:p>
            <a:pPr algn="ctr"/>
            <a:r>
              <a:rPr lang="ru-RU" sz="2800" dirty="0" smtClean="0"/>
              <a:t>26 апреля 2014 </a:t>
            </a:r>
            <a:r>
              <a:rPr lang="ru-RU" sz="2800" dirty="0"/>
              <a:t>года, </a:t>
            </a:r>
            <a:r>
              <a:rPr lang="ru-RU" sz="2800" dirty="0" err="1" smtClean="0"/>
              <a:t>г.Москва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30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0" y="1196752"/>
            <a:ext cx="672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8760" y="31195"/>
            <a:ext cx="918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на Красной площади,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86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0" y="1556792"/>
            <a:ext cx="486000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764295" cy="32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8760" y="31195"/>
            <a:ext cx="918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на Красной площади,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71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7" y="1811098"/>
            <a:ext cx="3763916" cy="32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в Мемориальном </a:t>
            </a:r>
            <a:r>
              <a:rPr lang="ru-RU" sz="2800" dirty="0"/>
              <a:t>М</a:t>
            </a:r>
            <a:r>
              <a:rPr lang="ru-RU" sz="2800" dirty="0" smtClean="0"/>
              <a:t>узее Космонавтики,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27" y="179355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"/>
          <a:stretch/>
        </p:blipFill>
        <p:spPr>
          <a:xfrm>
            <a:off x="259380" y="1593775"/>
            <a:ext cx="4113328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55" y="1590327"/>
            <a:ext cx="4320000" cy="32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в Мемориальном </a:t>
            </a:r>
            <a:r>
              <a:rPr lang="ru-RU" sz="2800" dirty="0"/>
              <a:t>М</a:t>
            </a:r>
            <a:r>
              <a:rPr lang="ru-RU" sz="2800" dirty="0" smtClean="0"/>
              <a:t>узее Космонавтики,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328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8163"/>
            <a:ext cx="2397600" cy="36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8" y="1378163"/>
            <a:ext cx="5397301" cy="36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0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8" y="1286028"/>
            <a:ext cx="672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в Мемориальном </a:t>
            </a:r>
            <a:r>
              <a:rPr lang="ru-RU" sz="2800" dirty="0"/>
              <a:t>М</a:t>
            </a:r>
            <a:r>
              <a:rPr lang="ru-RU" sz="2800" dirty="0" smtClean="0"/>
              <a:t>узее Космонавтики,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94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8" y="1700808"/>
            <a:ext cx="4224000" cy="316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68" y="1683260"/>
            <a:ext cx="4224000" cy="316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в Мемориальном </a:t>
            </a:r>
            <a:r>
              <a:rPr lang="ru-RU" sz="2800" dirty="0"/>
              <a:t>М</a:t>
            </a:r>
            <a:r>
              <a:rPr lang="ru-RU" sz="2800" dirty="0" smtClean="0"/>
              <a:t>узее Космонавтики,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843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" y="1196752"/>
            <a:ext cx="7584702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Отряд «Орбита» в Мемориальном </a:t>
            </a:r>
            <a:r>
              <a:rPr lang="ru-RU" sz="2800" dirty="0"/>
              <a:t>М</a:t>
            </a:r>
            <a:r>
              <a:rPr lang="ru-RU" sz="2800" dirty="0" smtClean="0"/>
              <a:t>узее Космонавтики,</a:t>
            </a:r>
          </a:p>
          <a:p>
            <a:pPr algn="ctr"/>
            <a:r>
              <a:rPr lang="ru-RU" sz="2800" dirty="0" smtClean="0"/>
              <a:t>26 апреля 2014 года, </a:t>
            </a:r>
            <a:r>
              <a:rPr lang="ru-RU" sz="2800" dirty="0" err="1" smtClean="0"/>
              <a:t>г.Москва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965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4000" y="1268760"/>
            <a:ext cx="9206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Космические страницы </a:t>
            </a:r>
          </a:p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в летописи</a:t>
            </a:r>
          </a:p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928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188640"/>
            <a:ext cx="91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Праздничные демонстрации, 1960-годы, Красная площадь, </a:t>
            </a:r>
            <a:r>
              <a:rPr lang="ru-RU" sz="2400" dirty="0" err="1" smtClean="0"/>
              <a:t>г.Курск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5727"/>
            <a:ext cx="3864503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43" y="1484784"/>
            <a:ext cx="432692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>
          <a:xfrm>
            <a:off x="395534" y="1539280"/>
            <a:ext cx="5255318" cy="34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1353606"/>
            <a:ext cx="3602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Скульптурная композиция «Спутник» установлена в честь первого запуска искусственного </a:t>
            </a:r>
          </a:p>
          <a:p>
            <a:pPr algn="ctr"/>
            <a:r>
              <a:rPr lang="ru-RU" sz="2400" dirty="0" smtClean="0"/>
              <a:t>спутника Земли </a:t>
            </a:r>
          </a:p>
          <a:p>
            <a:pPr algn="ctr"/>
            <a:r>
              <a:rPr lang="ru-RU" sz="2400" dirty="0" smtClean="0"/>
              <a:t>4 октября 1957 года. Скульпторы: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 err="1" smtClean="0"/>
              <a:t>А.Новиков</a:t>
            </a:r>
            <a:r>
              <a:rPr lang="ru-RU" sz="2400" dirty="0" smtClean="0"/>
              <a:t>, </a:t>
            </a:r>
            <a:r>
              <a:rPr lang="ru-RU" sz="2400" dirty="0" err="1" smtClean="0"/>
              <a:t>А.Рыбкин</a:t>
            </a:r>
            <a:r>
              <a:rPr lang="ru-RU" sz="2400" dirty="0" smtClean="0"/>
              <a:t>, </a:t>
            </a:r>
            <a:r>
              <a:rPr lang="ru-RU" sz="2400" dirty="0" err="1" smtClean="0"/>
              <a:t>Н.Селиванов</a:t>
            </a:r>
            <a:r>
              <a:rPr lang="ru-RU" sz="2400" dirty="0"/>
              <a:t>,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err="1" smtClean="0"/>
              <a:t>г.Курск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7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1" y="979911"/>
            <a:ext cx="8155178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4000" y="0"/>
            <a:ext cx="920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Улица </a:t>
            </a:r>
            <a:r>
              <a:rPr lang="ru-RU" sz="2000" dirty="0"/>
              <a:t>Г</a:t>
            </a:r>
            <a:r>
              <a:rPr lang="ru-RU" sz="2000" dirty="0" smtClean="0"/>
              <a:t>агарина расположена рядом с улицей Серегина в </a:t>
            </a:r>
            <a:r>
              <a:rPr lang="ru-RU" sz="2000" dirty="0" err="1" smtClean="0"/>
              <a:t>г.Курске</a:t>
            </a:r>
            <a:r>
              <a:rPr lang="ru-RU" sz="2000" dirty="0" smtClean="0"/>
              <a:t>. </a:t>
            </a:r>
          </a:p>
          <a:p>
            <a:pPr algn="ctr"/>
            <a:r>
              <a:rPr lang="ru-RU" sz="2000" dirty="0" smtClean="0"/>
              <a:t>Герои СССР </a:t>
            </a:r>
            <a:r>
              <a:rPr lang="ru-RU" sz="2000" dirty="0" err="1" smtClean="0"/>
              <a:t>Ю.А.Гагарин</a:t>
            </a:r>
            <a:r>
              <a:rPr lang="ru-RU" sz="2000" dirty="0" smtClean="0"/>
              <a:t> и </a:t>
            </a:r>
            <a:r>
              <a:rPr lang="ru-RU" sz="2000" dirty="0" err="1" smtClean="0"/>
              <a:t>В.С.Серегин</a:t>
            </a:r>
            <a:r>
              <a:rPr lang="ru-RU" sz="2000" dirty="0" smtClean="0"/>
              <a:t> трагически погибли 27 марта 1968 года.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4005064"/>
            <a:ext cx="216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МБОУ «СОШ №50»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92" y="979911"/>
            <a:ext cx="2088000" cy="13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2278" r="1466" b="15390"/>
          <a:stretch/>
        </p:blipFill>
        <p:spPr>
          <a:xfrm>
            <a:off x="323524" y="518266"/>
            <a:ext cx="4142666" cy="26340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8718" y="-24902"/>
            <a:ext cx="921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МБОУ «СОШ №50» расположена на улице Серегина, дом 12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4"/>
          <a:stretch/>
        </p:blipFill>
        <p:spPr>
          <a:xfrm>
            <a:off x="4764067" y="492030"/>
            <a:ext cx="4080000" cy="26602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9866" r="13853" b="18775"/>
          <a:stretch/>
        </p:blipFill>
        <p:spPr>
          <a:xfrm>
            <a:off x="330908" y="3573016"/>
            <a:ext cx="4140000" cy="29663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" b="3245"/>
          <a:stretch/>
        </p:blipFill>
        <p:spPr>
          <a:xfrm>
            <a:off x="4801219" y="3587381"/>
            <a:ext cx="4042848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385" r="2741" b="2385"/>
          <a:stretch/>
        </p:blipFill>
        <p:spPr>
          <a:xfrm>
            <a:off x="4774965" y="1240134"/>
            <a:ext cx="4087001" cy="34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379" r="3719" b="3023"/>
          <a:stretch/>
        </p:blipFill>
        <p:spPr>
          <a:xfrm>
            <a:off x="323528" y="1226422"/>
            <a:ext cx="2219561" cy="342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3350" r="2112" b="3350"/>
          <a:stretch/>
        </p:blipFill>
        <p:spPr>
          <a:xfrm>
            <a:off x="2102956" y="3103180"/>
            <a:ext cx="4685276" cy="34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4000" y="0"/>
            <a:ext cx="918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 космических достижениях курян на страницах региональных газетах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7" y="1226422"/>
            <a:ext cx="149414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</a:t>
            </a:r>
            <a:r>
              <a:rPr lang="ru-RU" sz="2000" dirty="0" err="1" smtClean="0"/>
              <a:t>г.Курске</a:t>
            </a:r>
            <a:r>
              <a:rPr lang="ru-RU" sz="2000" dirty="0" smtClean="0"/>
              <a:t> живет одноклассница первого космонавта </a:t>
            </a:r>
            <a:r>
              <a:rPr lang="ru-RU" sz="2000" dirty="0" err="1" smtClean="0"/>
              <a:t>Ю.А.Гагарина</a:t>
            </a:r>
            <a:r>
              <a:rPr lang="ru-RU" sz="2000" dirty="0" smtClean="0"/>
              <a:t> – </a:t>
            </a:r>
          </a:p>
          <a:p>
            <a:pPr algn="ctr"/>
            <a:r>
              <a:rPr lang="ru-RU" sz="2000" dirty="0" smtClean="0"/>
              <a:t>Аида Александровна </a:t>
            </a:r>
            <a:r>
              <a:rPr lang="ru-RU" sz="2000" dirty="0" err="1" smtClean="0"/>
              <a:t>Цибанова</a:t>
            </a:r>
            <a:endParaRPr lang="ru-RU" sz="2000" dirty="0"/>
          </a:p>
        </p:txBody>
      </p:sp>
      <p:pic>
        <p:nvPicPr>
          <p:cNvPr id="4" name="Рисунок 3" descr="002137.3b">
            <a:hlinkClick r:id="rId3" tgtFrame="&quot;_blank&quot;" tooltip="&quot;002137.3b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7" y="1134979"/>
            <a:ext cx="504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002137.2b">
            <a:hlinkClick r:id="rId5" tgtFrame="&quot;_blank&quot;" tooltip="&quot;002137.2b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20" y="1134979"/>
            <a:ext cx="324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3978" y="4797152"/>
            <a:ext cx="503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Аида </a:t>
            </a:r>
            <a:r>
              <a:rPr lang="ru-RU" dirty="0" err="1"/>
              <a:t>Ц</a:t>
            </a:r>
            <a:r>
              <a:rPr lang="ru-RU" dirty="0" err="1" smtClean="0"/>
              <a:t>ибанова</a:t>
            </a:r>
            <a:r>
              <a:rPr lang="ru-RU" dirty="0" smtClean="0"/>
              <a:t> бережно хранит </a:t>
            </a:r>
          </a:p>
          <a:p>
            <a:pPr algn="ctr"/>
            <a:r>
              <a:rPr lang="ru-RU" dirty="0" smtClean="0"/>
              <a:t>6 писем 20-летнего Юры </a:t>
            </a:r>
            <a:r>
              <a:rPr lang="ru-RU" dirty="0"/>
              <a:t>Г</a:t>
            </a:r>
            <a:r>
              <a:rPr lang="ru-RU" dirty="0" smtClean="0"/>
              <a:t>агарина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90020" y="4658652"/>
            <a:ext cx="324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Аида </a:t>
            </a:r>
            <a:r>
              <a:rPr lang="ru-RU" dirty="0" err="1"/>
              <a:t>Цибанова</a:t>
            </a:r>
            <a:r>
              <a:rPr lang="ru-RU" dirty="0"/>
              <a:t> преподавала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К</a:t>
            </a:r>
            <a:r>
              <a:rPr lang="ru-RU" dirty="0" smtClean="0"/>
              <a:t>урском </a:t>
            </a:r>
            <a:r>
              <a:rPr lang="ru-RU" dirty="0"/>
              <a:t>техникуме советской торговли </a:t>
            </a:r>
            <a:endParaRPr lang="ru-RU" dirty="0" smtClean="0"/>
          </a:p>
          <a:p>
            <a:pPr algn="ctr"/>
            <a:r>
              <a:rPr lang="ru-RU" dirty="0" smtClean="0"/>
              <a:t>(торгово-экономический </a:t>
            </a:r>
            <a:r>
              <a:rPr lang="ru-RU" dirty="0"/>
              <a:t>колледж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0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-24902"/>
            <a:ext cx="9206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Космическая традиция – пресс-конференция</a:t>
            </a:r>
          </a:p>
          <a:p>
            <a:pPr algn="ctr"/>
            <a:r>
              <a:rPr lang="ru-RU" sz="2800" dirty="0" smtClean="0"/>
              <a:t> перед полетом в космос, Звездный городок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51" y="4061081"/>
            <a:ext cx="4097560" cy="252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7" y="1268759"/>
            <a:ext cx="4242422" cy="252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6" y="1251543"/>
            <a:ext cx="3716810" cy="25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2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9" y="4668311"/>
            <a:ext cx="2394500" cy="18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935946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6509" r="8211" b="3941"/>
          <a:stretch/>
        </p:blipFill>
        <p:spPr>
          <a:xfrm>
            <a:off x="3564965" y="2154056"/>
            <a:ext cx="2120727" cy="32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4000" y="-24902"/>
            <a:ext cx="920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Музей Надежды Васильевны </a:t>
            </a:r>
            <a:r>
              <a:rPr lang="ru-RU" sz="2400" dirty="0" err="1" smtClean="0"/>
              <a:t>Плевицкой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 err="1" smtClean="0"/>
              <a:t>с.Винниково</a:t>
            </a:r>
            <a:r>
              <a:rPr lang="ru-RU" sz="2400" dirty="0" smtClean="0"/>
              <a:t>, Курская область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908720"/>
            <a:ext cx="338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Именем нашей землячки, </a:t>
            </a:r>
          </a:p>
          <a:p>
            <a:pPr algn="ctr"/>
            <a:r>
              <a:rPr lang="ru-RU" sz="2400" dirty="0" smtClean="0"/>
              <a:t>русской певицы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</a:t>
            </a:r>
            <a:r>
              <a:rPr lang="ru-RU" sz="2400" dirty="0" smtClean="0"/>
              <a:t>адежды </a:t>
            </a:r>
            <a:r>
              <a:rPr lang="ru-RU" sz="2400" dirty="0"/>
              <a:t>В</a:t>
            </a:r>
            <a:r>
              <a:rPr lang="ru-RU" sz="2400" dirty="0" smtClean="0"/>
              <a:t>асильевны </a:t>
            </a:r>
            <a:r>
              <a:rPr lang="ru-RU" sz="2400" dirty="0" err="1" smtClean="0"/>
              <a:t>Плевицкой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названа </a:t>
            </a:r>
          </a:p>
          <a:p>
            <a:pPr algn="ctr"/>
            <a:r>
              <a:rPr lang="ru-RU" sz="2400" dirty="0" smtClean="0"/>
              <a:t>Малая планета</a:t>
            </a:r>
          </a:p>
          <a:p>
            <a:pPr algn="ctr"/>
            <a:r>
              <a:rPr lang="ru-RU" sz="2400" dirty="0" smtClean="0"/>
              <a:t>4229 </a:t>
            </a:r>
            <a:r>
              <a:rPr lang="en-US" sz="2400" dirty="0" err="1" smtClean="0"/>
              <a:t>Plevitskaya</a:t>
            </a:r>
            <a:r>
              <a:rPr lang="ru-RU" sz="2400" dirty="0" smtClean="0"/>
              <a:t>  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1" y="4753884"/>
            <a:ext cx="2916000" cy="1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-24902"/>
            <a:ext cx="920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Дворцово-парковый ансамбль «Марьино» – </a:t>
            </a:r>
          </a:p>
          <a:p>
            <a:pPr algn="ctr"/>
            <a:r>
              <a:rPr lang="ru-RU" sz="2400" dirty="0"/>
              <a:t>Ц</a:t>
            </a:r>
            <a:r>
              <a:rPr lang="ru-RU" sz="2400" dirty="0" smtClean="0"/>
              <a:t>ентр реабилитации космонавтов, </a:t>
            </a:r>
            <a:r>
              <a:rPr lang="ru-RU" sz="2400" dirty="0"/>
              <a:t>К</a:t>
            </a:r>
            <a:r>
              <a:rPr lang="ru-RU" sz="2400" dirty="0" smtClean="0"/>
              <a:t>урская область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3600000" cy="27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6"/>
          <a:stretch/>
        </p:blipFill>
        <p:spPr>
          <a:xfrm>
            <a:off x="5076056" y="3960277"/>
            <a:ext cx="3600000" cy="27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3" y="3960277"/>
            <a:ext cx="3600000" cy="270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4395" b="4525"/>
          <a:stretch/>
        </p:blipFill>
        <p:spPr>
          <a:xfrm>
            <a:off x="395536" y="1412775"/>
            <a:ext cx="3601940" cy="34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54" y="1412776"/>
            <a:ext cx="4537788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49735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9" y="706265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/>
          <a:stretch/>
        </p:blipFill>
        <p:spPr>
          <a:xfrm>
            <a:off x="772309" y="652500"/>
            <a:ext cx="761414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5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9818" y="476625"/>
            <a:ext cx="3926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Курском областном аэроклубе ДОСААФ России проходили летную подготовку </a:t>
            </a:r>
          </a:p>
          <a:p>
            <a:pPr algn="ctr"/>
            <a:r>
              <a:rPr lang="ru-RU" sz="2400" dirty="0" smtClean="0"/>
              <a:t>летчики-космонавты, </a:t>
            </a:r>
          </a:p>
          <a:p>
            <a:pPr algn="ctr"/>
            <a:r>
              <a:rPr lang="ru-RU" sz="2400" dirty="0" smtClean="0"/>
              <a:t>Герои СССР:</a:t>
            </a:r>
          </a:p>
          <a:p>
            <a:pPr algn="ctr"/>
            <a:r>
              <a:rPr lang="ru-RU" sz="2400" dirty="0" smtClean="0"/>
              <a:t>58 космонавт СССР </a:t>
            </a:r>
          </a:p>
          <a:p>
            <a:pPr algn="ctr"/>
            <a:r>
              <a:rPr lang="ru-RU" sz="2400" dirty="0" err="1" smtClean="0"/>
              <a:t>И.П.Волк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61 космонавт ССССР </a:t>
            </a:r>
          </a:p>
          <a:p>
            <a:pPr algn="ctr"/>
            <a:r>
              <a:rPr lang="ru-RU" sz="2400" dirty="0"/>
              <a:t>А.И. </a:t>
            </a:r>
            <a:r>
              <a:rPr lang="ru-RU" sz="2400" dirty="0" err="1"/>
              <a:t>Лавейкин</a:t>
            </a:r>
            <a:r>
              <a:rPr lang="ru-RU" sz="2400" dirty="0"/>
              <a:t>, </a:t>
            </a:r>
          </a:p>
          <a:p>
            <a:pPr algn="ctr"/>
            <a:r>
              <a:rPr lang="ru-RU" sz="2400" dirty="0" smtClean="0"/>
              <a:t>63 космонавт СССР </a:t>
            </a:r>
            <a:r>
              <a:rPr lang="ru-RU" sz="2400" dirty="0" err="1" smtClean="0"/>
              <a:t>М.Х.Манаров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68 космонавт СССР </a:t>
            </a:r>
            <a:r>
              <a:rPr lang="ru-RU" sz="2400" dirty="0" err="1" smtClean="0"/>
              <a:t>А.Н.Баландин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0" y="758065"/>
            <a:ext cx="2112879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67" y="3861048"/>
            <a:ext cx="1915333" cy="27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5" y="332656"/>
            <a:ext cx="1915328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507929"/>
            <a:ext cx="1699335" cy="27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82" y="297235"/>
            <a:ext cx="641165" cy="12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57" y="722748"/>
            <a:ext cx="641165" cy="12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82414"/>
            <a:ext cx="641165" cy="12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81" y="3861048"/>
            <a:ext cx="641165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5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23" y="3789040"/>
            <a:ext cx="4061910" cy="27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930" r="2490" b="2428"/>
          <a:stretch/>
        </p:blipFill>
        <p:spPr>
          <a:xfrm>
            <a:off x="4775423" y="755470"/>
            <a:ext cx="4079092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2523" r="9453" b="3237"/>
          <a:stretch/>
        </p:blipFill>
        <p:spPr>
          <a:xfrm>
            <a:off x="430923" y="3762999"/>
            <a:ext cx="3492564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/>
          <a:stretch/>
        </p:blipFill>
        <p:spPr>
          <a:xfrm>
            <a:off x="430924" y="731098"/>
            <a:ext cx="3492563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9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Курский областной аэроклуб ДОСААФ России, 2014 год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6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8" y="-25751"/>
            <a:ext cx="9206760" cy="6912000"/>
          </a:xfrm>
          <a:prstGeom prst="rect">
            <a:avLst/>
          </a:prstGeom>
        </p:spPr>
      </p:pic>
      <p:pic>
        <p:nvPicPr>
          <p:cNvPr id="3" name="Picture 2" descr="http://swsu.ru/upload/iblock/497/radioskaf_ked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68" y="980728"/>
            <a:ext cx="405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swsu.ru/upload/iblock/8fb/radioskaf_ked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" y="3861048"/>
            <a:ext cx="405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swsu.ru/upload/iblock/4d1/radioskaf_kedr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98" y="3870389"/>
            <a:ext cx="406014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3262" r="2207" b="3581"/>
          <a:stretch/>
        </p:blipFill>
        <p:spPr>
          <a:xfrm>
            <a:off x="353099" y="980728"/>
            <a:ext cx="4102246" cy="27000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18728" y="0"/>
            <a:ext cx="9201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Успешно запущены на околоземную орбиту </a:t>
            </a:r>
            <a:r>
              <a:rPr lang="ru-RU" sz="2000" dirty="0" err="1" smtClean="0"/>
              <a:t>микроспутники</a:t>
            </a:r>
            <a:r>
              <a:rPr lang="ru-RU" sz="2000" dirty="0" smtClean="0"/>
              <a:t> «Кедр». </a:t>
            </a:r>
          </a:p>
          <a:p>
            <a:pPr algn="ctr"/>
            <a:r>
              <a:rPr lang="ru-RU" sz="2000" dirty="0" smtClean="0"/>
              <a:t>Это совместные проекты </a:t>
            </a:r>
            <a:r>
              <a:rPr lang="en-US" sz="2000" dirty="0" smtClean="0"/>
              <a:t>NASA</a:t>
            </a:r>
            <a:r>
              <a:rPr lang="ru-RU" sz="2000" dirty="0" smtClean="0"/>
              <a:t>, РКК «Энергия» и студентов ЮЗГУ </a:t>
            </a:r>
            <a:r>
              <a:rPr lang="ru-RU" sz="2000" dirty="0" err="1" smtClean="0"/>
              <a:t>г.Курска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3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55934" y="1196752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18 августа </a:t>
            </a:r>
            <a:r>
              <a:rPr lang="ru-RU" sz="2400" dirty="0" smtClean="0"/>
              <a:t>2014 года состоялось </a:t>
            </a:r>
            <a:r>
              <a:rPr lang="ru-RU" sz="2400" dirty="0"/>
              <a:t>знаменательное </a:t>
            </a:r>
            <a:r>
              <a:rPr lang="ru-RU" sz="2400" dirty="0" smtClean="0"/>
              <a:t>событие</a:t>
            </a:r>
          </a:p>
          <a:p>
            <a:pPr algn="ctr"/>
            <a:r>
              <a:rPr lang="ru-RU" sz="2400" dirty="0" smtClean="0"/>
              <a:t> для </a:t>
            </a:r>
            <a:r>
              <a:rPr lang="ru-RU" sz="2400" dirty="0"/>
              <a:t>Курской </a:t>
            </a:r>
            <a:r>
              <a:rPr lang="ru-RU" sz="2400" dirty="0" smtClean="0"/>
              <a:t>области </a:t>
            </a:r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для </a:t>
            </a:r>
            <a:r>
              <a:rPr lang="ru-RU" sz="2400" dirty="0" smtClean="0"/>
              <a:t>России – запуск </a:t>
            </a:r>
            <a:r>
              <a:rPr lang="ru-RU" sz="2400" dirty="0" err="1"/>
              <a:t>наноспутника</a:t>
            </a:r>
            <a:r>
              <a:rPr lang="ru-RU" sz="2400" dirty="0"/>
              <a:t> «ЧАСКИ-1</a:t>
            </a:r>
            <a:r>
              <a:rPr lang="ru-RU" sz="2400" dirty="0" smtClean="0"/>
              <a:t>».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Он был создан </a:t>
            </a:r>
            <a:endParaRPr lang="ru-RU" sz="2400" dirty="0" smtClean="0"/>
          </a:p>
          <a:p>
            <a:pPr algn="ctr"/>
            <a:r>
              <a:rPr lang="ru-RU" sz="2400" dirty="0" smtClean="0"/>
              <a:t>молодыми </a:t>
            </a:r>
            <a:r>
              <a:rPr lang="ru-RU" sz="2400" dirty="0"/>
              <a:t>учеными </a:t>
            </a:r>
            <a:endParaRPr lang="ru-RU" sz="2400" dirty="0" smtClean="0"/>
          </a:p>
          <a:p>
            <a:pPr algn="ctr"/>
            <a:r>
              <a:rPr lang="ru-RU" sz="2400" dirty="0" smtClean="0"/>
              <a:t>Юго-Западного </a:t>
            </a:r>
            <a:r>
              <a:rPr lang="ru-RU" sz="2400" dirty="0"/>
              <a:t>госуниверситета и Национального инженерного университета </a:t>
            </a:r>
            <a:endParaRPr lang="ru-RU" sz="2400" dirty="0" smtClean="0"/>
          </a:p>
          <a:p>
            <a:pPr algn="ctr"/>
            <a:r>
              <a:rPr lang="ru-RU" sz="2400" dirty="0" smtClean="0"/>
              <a:t>республики </a:t>
            </a:r>
            <a:r>
              <a:rPr lang="ru-RU" sz="2400" dirty="0"/>
              <a:t>Перу.</a:t>
            </a:r>
          </a:p>
        </p:txBody>
      </p:sp>
      <p:pic>
        <p:nvPicPr>
          <p:cNvPr id="5" name="Picture 2" descr="http://kursk-space.ucoz.ru/_nw/0/36886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0" y="391804"/>
            <a:ext cx="4145596" cy="60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14338" name="Picture 2" descr="http://kursk-space.ucoz.ru/_nw/0/09185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35" y="38218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kursk-space.ucoz.ru/_nw/0/04944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77" y="360210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ursk-space.ucoz.ru/_nw/0/7476909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4"/>
          <a:stretch/>
        </p:blipFill>
        <p:spPr bwMode="auto">
          <a:xfrm>
            <a:off x="456704" y="368080"/>
            <a:ext cx="38127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kursk-space.ucoz.ru/_nw/0/323806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5" y="3591308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9" y="1196752"/>
            <a:ext cx="7200000" cy="42700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0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" y="911098"/>
            <a:ext cx="37800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Интернет-ресурсы: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79504" y="1030441"/>
            <a:ext cx="44644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1.Сайт  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www.Kursk-Space.ucoz.ru</a:t>
            </a:r>
            <a:endParaRPr lang="en-US" dirty="0" smtClean="0"/>
          </a:p>
          <a:p>
            <a:endParaRPr lang="ru-RU" dirty="0" smtClean="0"/>
          </a:p>
          <a:p>
            <a:r>
              <a:rPr lang="en-US" dirty="0" smtClean="0"/>
              <a:t>2</a:t>
            </a:r>
            <a:r>
              <a:rPr lang="ru-RU" dirty="0" smtClean="0"/>
              <a:t>.ФГБУ «НИИ ЦПК имени </a:t>
            </a:r>
            <a:r>
              <a:rPr lang="ru-RU" dirty="0" err="1" smtClean="0"/>
              <a:t>Ю.А.Гагарина</a:t>
            </a:r>
            <a:r>
              <a:rPr lang="ru-RU" dirty="0" smtClean="0"/>
              <a:t>». Биографии космонавтов СССР и  РФ. </a:t>
            </a:r>
            <a:r>
              <a:rPr lang="ru-RU" dirty="0" err="1" smtClean="0"/>
              <a:t>Ревин</a:t>
            </a:r>
            <a:r>
              <a:rPr lang="ru-RU" dirty="0" smtClean="0"/>
              <a:t> </a:t>
            </a:r>
            <a:r>
              <a:rPr lang="ru-RU" dirty="0"/>
              <a:t>С</a:t>
            </a:r>
            <a:r>
              <a:rPr lang="ru-RU" dirty="0" smtClean="0"/>
              <a:t>ергей Николаевич, Герой РФ, летчик-космонавт РФ.</a:t>
            </a:r>
          </a:p>
          <a:p>
            <a:endParaRPr lang="ru-RU" dirty="0" smtClean="0"/>
          </a:p>
          <a:p>
            <a:r>
              <a:rPr lang="ru-RU" dirty="0" smtClean="0"/>
              <a:t>3.Газета «Московский комсомолец» №26100 от 23.11.2012г.</a:t>
            </a:r>
          </a:p>
          <a:p>
            <a:endParaRPr lang="ru-RU" dirty="0"/>
          </a:p>
          <a:p>
            <a:r>
              <a:rPr lang="ru-RU" dirty="0" smtClean="0"/>
              <a:t>4.</a:t>
            </a:r>
            <a:r>
              <a:rPr lang="en-US" dirty="0" smtClean="0"/>
              <a:t>tvzvezda.ru/news/</a:t>
            </a:r>
            <a:r>
              <a:rPr lang="en-US" dirty="0" err="1" smtClean="0"/>
              <a:t>vstrane_i_mire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 smtClean="0"/>
              <a:t>content/2014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5.</a:t>
            </a:r>
            <a:r>
              <a:rPr lang="en-US" dirty="0" smtClean="0"/>
              <a:t>http</a:t>
            </a:r>
            <a:r>
              <a:rPr lang="ru-RU" dirty="0" smtClean="0"/>
              <a:t>://</a:t>
            </a:r>
            <a:r>
              <a:rPr lang="en-US" dirty="0" smtClean="0"/>
              <a:t>news.kremlin.ru/video/2678</a:t>
            </a:r>
          </a:p>
          <a:p>
            <a:endParaRPr lang="ru-RU" dirty="0" smtClean="0"/>
          </a:p>
          <a:p>
            <a:r>
              <a:rPr lang="ru-RU" dirty="0" smtClean="0"/>
              <a:t>6.</a:t>
            </a:r>
            <a:r>
              <a:rPr lang="en-US" dirty="0"/>
              <a:t>y</a:t>
            </a:r>
            <a:r>
              <a:rPr lang="en-US" dirty="0" smtClean="0"/>
              <a:t>outu.be/5GIN9zn19m8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1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0"/>
            <a:ext cx="91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Звездном городке состоялись торжественные </a:t>
            </a:r>
          </a:p>
          <a:p>
            <a:pPr algn="ctr"/>
            <a:r>
              <a:rPr lang="ru-RU" sz="2400" dirty="0"/>
              <a:t>п</a:t>
            </a:r>
            <a:r>
              <a:rPr lang="ru-RU" sz="2400" dirty="0" smtClean="0"/>
              <a:t>роводы экипажа 31/32 длительной экспедиции на МКС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8581"/>
          <a:stretch/>
        </p:blipFill>
        <p:spPr>
          <a:xfrm>
            <a:off x="370211" y="1143716"/>
            <a:ext cx="3498949" cy="270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95" y="1143716"/>
            <a:ext cx="4054053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1" y="4005064"/>
            <a:ext cx="3498949" cy="270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727" b="23557"/>
          <a:stretch/>
        </p:blipFill>
        <p:spPr>
          <a:xfrm>
            <a:off x="4612974" y="4023370"/>
            <a:ext cx="4191968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6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641320" cy="396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90" y="1149696"/>
            <a:ext cx="5484789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6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4" y="1091098"/>
            <a:ext cx="7672111" cy="46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4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9" y="1340768"/>
            <a:ext cx="7578941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1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Космическая традиция – возложение цветов к памятнику </a:t>
            </a:r>
            <a:r>
              <a:rPr lang="ru-RU" sz="2400" dirty="0" err="1" smtClean="0"/>
              <a:t>С.П.Королева</a:t>
            </a:r>
            <a:r>
              <a:rPr lang="ru-RU" sz="2400" dirty="0" smtClean="0"/>
              <a:t> – выдающегося конструктора </a:t>
            </a:r>
          </a:p>
          <a:p>
            <a:pPr algn="ctr"/>
            <a:r>
              <a:rPr lang="ru-RU" sz="2400" dirty="0" smtClean="0"/>
              <a:t>космических кораблей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98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88" y="1196752"/>
            <a:ext cx="3360000" cy="504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16" y="1196752"/>
            <a:ext cx="3360000" cy="504000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Космическая традиция – почтить </a:t>
            </a:r>
            <a:r>
              <a:rPr lang="ru-RU" sz="2400" dirty="0"/>
              <a:t>память </a:t>
            </a:r>
            <a:r>
              <a:rPr lang="ru-RU" sz="2400" dirty="0" err="1" smtClean="0"/>
              <a:t>С.П.Королева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Ю.А. Гагарина, </a:t>
            </a:r>
            <a:r>
              <a:rPr lang="ru-RU" sz="2400" dirty="0" smtClean="0"/>
              <a:t>возложить </a:t>
            </a:r>
            <a:r>
              <a:rPr lang="ru-RU" sz="2400" dirty="0"/>
              <a:t>цветы к местам их </a:t>
            </a:r>
            <a:r>
              <a:rPr lang="ru-RU" sz="2400" dirty="0" smtClean="0"/>
              <a:t>захоронений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545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925" y="989860"/>
            <a:ext cx="55152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Ревин Сергей Николаевич </a:t>
            </a:r>
            <a:endParaRPr lang="ru-RU" sz="2400" dirty="0"/>
          </a:p>
          <a:p>
            <a:pPr algn="ctr"/>
            <a:r>
              <a:rPr lang="ru-RU" sz="2400" dirty="0"/>
              <a:t>р</a:t>
            </a:r>
            <a:r>
              <a:rPr lang="ru-RU" sz="2400" dirty="0" smtClean="0"/>
              <a:t>одился </a:t>
            </a:r>
            <a:r>
              <a:rPr lang="ru-RU" sz="2400" dirty="0"/>
              <a:t>12 января 1966 </a:t>
            </a:r>
            <a:r>
              <a:rPr lang="ru-RU" sz="2400" dirty="0" smtClean="0"/>
              <a:t>года в г. Москве.</a:t>
            </a:r>
          </a:p>
          <a:p>
            <a:pPr algn="ctr"/>
            <a:r>
              <a:rPr lang="ru-RU" sz="2400" dirty="0" smtClean="0"/>
              <a:t>113 космонавт-испытатель</a:t>
            </a:r>
          </a:p>
          <a:p>
            <a:pPr algn="ctr"/>
            <a:r>
              <a:rPr lang="ru-RU" sz="2400" dirty="0" smtClean="0"/>
              <a:t> отряда </a:t>
            </a:r>
            <a:r>
              <a:rPr lang="ru-RU" sz="2400" dirty="0"/>
              <a:t>космонавтов </a:t>
            </a:r>
            <a:r>
              <a:rPr lang="ru-RU" sz="2400" dirty="0" err="1" smtClean="0"/>
              <a:t>Роскосмоса</a:t>
            </a:r>
            <a:r>
              <a:rPr lang="ru-RU" sz="2400" dirty="0"/>
              <a:t>,</a:t>
            </a:r>
            <a:endParaRPr lang="ru-RU" sz="2400" dirty="0" smtClean="0"/>
          </a:p>
          <a:p>
            <a:pPr algn="ctr"/>
            <a:r>
              <a:rPr lang="ru-RU" sz="2400" dirty="0" smtClean="0"/>
              <a:t>523 космонавт мира. </a:t>
            </a:r>
            <a:endParaRPr lang="ru-RU" sz="2400" dirty="0"/>
          </a:p>
          <a:p>
            <a:pPr algn="ctr"/>
            <a:r>
              <a:rPr lang="ru-RU" sz="2400" dirty="0" smtClean="0"/>
              <a:t>Количество полетов – 1</a:t>
            </a:r>
          </a:p>
          <a:p>
            <a:pPr algn="ctr"/>
            <a:r>
              <a:rPr lang="ru-RU" sz="2400" dirty="0" smtClean="0"/>
              <a:t>15 мая – 17 сентября 2012 года</a:t>
            </a:r>
          </a:p>
          <a:p>
            <a:pPr algn="ctr"/>
            <a:r>
              <a:rPr lang="ru-RU" sz="2400" dirty="0"/>
              <a:t>в</a:t>
            </a:r>
            <a:r>
              <a:rPr lang="ru-RU" sz="2400" dirty="0" smtClean="0"/>
              <a:t> составе 31/32 длительной экспедиции в качестве бортинженера </a:t>
            </a:r>
          </a:p>
          <a:p>
            <a:pPr algn="ctr"/>
            <a:r>
              <a:rPr lang="ru-RU" sz="2400" dirty="0" smtClean="0"/>
              <a:t>ТК «Союз ТМА-04» и МКС-31/32</a:t>
            </a:r>
          </a:p>
          <a:p>
            <a:pPr algn="ctr"/>
            <a:r>
              <a:rPr lang="ru-RU" sz="2400" dirty="0" smtClean="0"/>
              <a:t>Продолжительность полета – </a:t>
            </a:r>
          </a:p>
          <a:p>
            <a:pPr algn="ctr"/>
            <a:r>
              <a:rPr lang="ru-RU" sz="2400" dirty="0" smtClean="0"/>
              <a:t>125 суток 50 минут.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9860"/>
            <a:ext cx="3120000" cy="46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7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1" y="1085345"/>
            <a:ext cx="7331594" cy="4680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12277" y="111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Космическая традиция – посещение Красной площади в </a:t>
            </a:r>
            <a:r>
              <a:rPr lang="ru-RU" sz="2400" dirty="0" err="1" smtClean="0"/>
              <a:t>г.Москве</a:t>
            </a:r>
            <a:r>
              <a:rPr lang="ru-R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3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000" y="11663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Основной экипаж ТК «Союз ТМА-04», </a:t>
            </a:r>
            <a:r>
              <a:rPr lang="ru-RU" sz="2800" dirty="0" err="1" smtClean="0"/>
              <a:t>Байконкур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9" y="1124744"/>
            <a:ext cx="755622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3" y="911098"/>
            <a:ext cx="7556222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</a:t>
            </a:r>
            <a:r>
              <a:rPr lang="ru-RU" sz="2800" dirty="0" smtClean="0"/>
              <a:t>ублирующий </a:t>
            </a:r>
            <a:r>
              <a:rPr lang="ru-RU" sz="2800" dirty="0"/>
              <a:t>экипаж ТК «Союз ТМА-04</a:t>
            </a:r>
            <a:r>
              <a:rPr lang="ru-RU" sz="2800" dirty="0" smtClean="0"/>
              <a:t>», </a:t>
            </a:r>
            <a:r>
              <a:rPr lang="ru-RU" sz="2800" dirty="0" err="1" smtClean="0"/>
              <a:t>Байконкур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597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1" y="911098"/>
            <a:ext cx="756473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1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4000" y="-24902"/>
            <a:ext cx="9167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С.Н.Ревин</a:t>
            </a:r>
            <a:r>
              <a:rPr lang="ru-RU" sz="2800" dirty="0" smtClean="0"/>
              <a:t> – </a:t>
            </a:r>
            <a:r>
              <a:rPr lang="ru-RU" sz="2800" dirty="0"/>
              <a:t>член </a:t>
            </a:r>
            <a:r>
              <a:rPr lang="ru-RU" sz="2800" dirty="0" smtClean="0"/>
              <a:t>экспедиции </a:t>
            </a:r>
            <a:r>
              <a:rPr lang="ru-RU" sz="2800" dirty="0"/>
              <a:t>на </a:t>
            </a:r>
            <a:r>
              <a:rPr lang="ru-RU" sz="2800" dirty="0" smtClean="0"/>
              <a:t>МКС,</a:t>
            </a:r>
          </a:p>
          <a:p>
            <a:pPr algn="ctr"/>
            <a:r>
              <a:rPr lang="ru-RU" sz="2800" dirty="0" smtClean="0"/>
              <a:t>проходит </a:t>
            </a:r>
            <a:r>
              <a:rPr lang="ru-RU" sz="2800" dirty="0"/>
              <a:t>тренировку внутри </a:t>
            </a:r>
            <a:r>
              <a:rPr lang="ru-RU" sz="2800" dirty="0" smtClean="0"/>
              <a:t>КК «Союз» </a:t>
            </a:r>
            <a:r>
              <a:rPr lang="ru-RU" sz="2800" dirty="0"/>
              <a:t>на </a:t>
            </a:r>
            <a:r>
              <a:rPr lang="ru-RU" sz="2800" dirty="0" smtClean="0"/>
              <a:t>Байконуре,</a:t>
            </a:r>
          </a:p>
          <a:p>
            <a:pPr algn="ctr"/>
            <a:r>
              <a:rPr lang="ru-RU" sz="2800" dirty="0" smtClean="0"/>
              <a:t>3 </a:t>
            </a:r>
            <a:r>
              <a:rPr lang="ru-RU" sz="2800" dirty="0"/>
              <a:t>мая </a:t>
            </a:r>
            <a:r>
              <a:rPr lang="ru-RU" sz="2800" dirty="0" smtClean="0"/>
              <a:t>2012 года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700808"/>
            <a:ext cx="6833243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0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8" y="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2017" y="980728"/>
            <a:ext cx="47419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«</a:t>
            </a:r>
            <a:r>
              <a:rPr lang="ru-RU" sz="2400" dirty="0" smtClean="0"/>
              <a:t>Байконур» - это </a:t>
            </a:r>
            <a:r>
              <a:rPr lang="ru-RU" sz="2400" dirty="0"/>
              <a:t>первый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крупнейший в мире космодром, находящийся</a:t>
            </a:r>
          </a:p>
          <a:p>
            <a:pPr algn="ctr"/>
            <a:r>
              <a:rPr lang="ru-RU" sz="2400" dirty="0"/>
              <a:t> на территории Казахстана. </a:t>
            </a:r>
          </a:p>
          <a:p>
            <a:pPr algn="ctr"/>
            <a:r>
              <a:rPr lang="ru-RU" sz="2400" dirty="0"/>
              <a:t>Отсюда произведено более половины мировых запусков космических аппаратов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smtClean="0"/>
              <a:t>Космодром </a:t>
            </a:r>
            <a:r>
              <a:rPr lang="ru-RU" sz="2400" dirty="0"/>
              <a:t>Байконур </a:t>
            </a:r>
            <a:endParaRPr lang="ru-RU" sz="2400" dirty="0" smtClean="0"/>
          </a:p>
          <a:p>
            <a:pPr algn="ctr"/>
            <a:r>
              <a:rPr lang="ru-RU" sz="2400" dirty="0" smtClean="0"/>
              <a:t>занимает </a:t>
            </a:r>
            <a:r>
              <a:rPr lang="ru-RU" sz="2400" dirty="0"/>
              <a:t>огромную </a:t>
            </a:r>
            <a:r>
              <a:rPr lang="ru-RU" sz="2400" dirty="0" smtClean="0"/>
              <a:t>площадь – </a:t>
            </a:r>
          </a:p>
          <a:p>
            <a:pPr algn="ctr"/>
            <a:r>
              <a:rPr lang="ru-RU" sz="2400" dirty="0" smtClean="0"/>
              <a:t>6 </a:t>
            </a:r>
            <a:r>
              <a:rPr lang="ru-RU" sz="2400" dirty="0"/>
              <a:t>717 кв.км.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Фотография  с  орбиты</a:t>
            </a:r>
            <a:r>
              <a:rPr lang="ru-RU" sz="2400" dirty="0"/>
              <a:t>.</a:t>
            </a:r>
          </a:p>
          <a:p>
            <a:pPr algn="ctr"/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8" y="476672"/>
            <a:ext cx="4140000" cy="23322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8" y="3861048"/>
            <a:ext cx="4153071" cy="25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9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29120" y="1484784"/>
            <a:ext cx="46536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«Байконур» начал строиться </a:t>
            </a:r>
            <a:endParaRPr lang="ru-RU" sz="2400" dirty="0" smtClean="0"/>
          </a:p>
          <a:p>
            <a:pPr algn="ctr"/>
            <a:r>
              <a:rPr lang="ru-RU" sz="2400" dirty="0" smtClean="0"/>
              <a:t>12 </a:t>
            </a:r>
            <a:r>
              <a:rPr lang="ru-RU" sz="2400" dirty="0"/>
              <a:t>февраля 1955 года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стал космодромом в </a:t>
            </a:r>
            <a:r>
              <a:rPr lang="ru-RU" sz="2400" dirty="0" smtClean="0"/>
              <a:t>1957 году. </a:t>
            </a:r>
            <a:endParaRPr lang="ru-RU" sz="2400" dirty="0"/>
          </a:p>
          <a:p>
            <a:pPr algn="ctr"/>
            <a:r>
              <a:rPr lang="ru-RU" sz="2400" dirty="0"/>
              <a:t>После развала Советского Союза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начале 1990-х </a:t>
            </a:r>
            <a:endParaRPr lang="ru-RU" sz="2400" dirty="0" smtClean="0"/>
          </a:p>
          <a:p>
            <a:pPr algn="ctr"/>
            <a:r>
              <a:rPr lang="ru-RU" sz="2400" dirty="0" smtClean="0"/>
              <a:t>космодром </a:t>
            </a:r>
            <a:r>
              <a:rPr lang="ru-RU" sz="2400" dirty="0"/>
              <a:t>Байконур </a:t>
            </a:r>
            <a:endParaRPr lang="ru-RU" sz="2400" dirty="0" smtClean="0"/>
          </a:p>
          <a:p>
            <a:pPr algn="ctr"/>
            <a:r>
              <a:rPr lang="ru-RU" sz="2400" dirty="0" smtClean="0"/>
              <a:t>отошел </a:t>
            </a:r>
            <a:r>
              <a:rPr lang="ru-RU" sz="2400" dirty="0"/>
              <a:t>Казахстану</a:t>
            </a:r>
          </a:p>
          <a:p>
            <a:pPr algn="ctr"/>
            <a:r>
              <a:rPr lang="ru-RU" sz="2400" dirty="0"/>
              <a:t> и арендуется Россией </a:t>
            </a:r>
            <a:endParaRPr lang="ru-RU" sz="2400" dirty="0" smtClean="0"/>
          </a:p>
          <a:p>
            <a:pPr algn="ctr"/>
            <a:r>
              <a:rPr lang="ru-RU" sz="2400" dirty="0" smtClean="0"/>
              <a:t>до </a:t>
            </a:r>
            <a:r>
              <a:rPr lang="ru-RU" sz="2400" dirty="0"/>
              <a:t>2050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6" y="1552815"/>
            <a:ext cx="4337348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2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0072" y="1052736"/>
            <a:ext cx="3923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На территории Байконура </a:t>
            </a:r>
            <a:endParaRPr lang="ru-RU" sz="2400" dirty="0" smtClean="0"/>
          </a:p>
          <a:p>
            <a:pPr algn="ctr"/>
            <a:r>
              <a:rPr lang="ru-RU" sz="2400" dirty="0" smtClean="0"/>
              <a:t>находятся </a:t>
            </a:r>
          </a:p>
          <a:p>
            <a:pPr algn="ctr"/>
            <a:r>
              <a:rPr lang="ru-RU" sz="2400" dirty="0" smtClean="0"/>
              <a:t>11 </a:t>
            </a:r>
          </a:p>
          <a:p>
            <a:pPr algn="ctr"/>
            <a:r>
              <a:rPr lang="ru-RU" sz="2400" dirty="0" smtClean="0"/>
              <a:t>монтажно-испытательных </a:t>
            </a:r>
            <a:r>
              <a:rPr lang="ru-RU" sz="2400" dirty="0"/>
              <a:t>корпусов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которых размещены </a:t>
            </a:r>
            <a:endParaRPr lang="ru-RU" sz="2400" dirty="0" smtClean="0"/>
          </a:p>
          <a:p>
            <a:pPr algn="ctr"/>
            <a:r>
              <a:rPr lang="ru-RU" sz="2400" dirty="0" smtClean="0"/>
              <a:t>34 </a:t>
            </a:r>
          </a:p>
          <a:p>
            <a:pPr algn="ctr"/>
            <a:r>
              <a:rPr lang="ru-RU" sz="2400" dirty="0" smtClean="0"/>
              <a:t>технических комплекса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для предстартовой подготовки </a:t>
            </a:r>
            <a:r>
              <a:rPr lang="ru-RU" sz="2400" dirty="0" smtClean="0"/>
              <a:t>ракет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космических </a:t>
            </a:r>
            <a:endParaRPr lang="ru-RU" sz="2400" dirty="0" smtClean="0"/>
          </a:p>
          <a:p>
            <a:pPr algn="ctr"/>
            <a:r>
              <a:rPr lang="ru-RU" sz="2400" dirty="0" smtClean="0"/>
              <a:t>аппаратов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8" y="1412776"/>
            <a:ext cx="4743426" cy="32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4000" y="-24901"/>
            <a:ext cx="91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И</a:t>
            </a:r>
            <a:r>
              <a:rPr lang="ru-RU" sz="2800" dirty="0" smtClean="0"/>
              <a:t>дет </a:t>
            </a:r>
            <a:r>
              <a:rPr lang="ru-RU" sz="2800" dirty="0"/>
              <a:t>монтаж корабля «Прогресс</a:t>
            </a:r>
            <a:r>
              <a:rPr lang="ru-RU" sz="2800" dirty="0" smtClean="0"/>
              <a:t>» </a:t>
            </a:r>
            <a:r>
              <a:rPr lang="ru-RU" sz="2800" dirty="0"/>
              <a:t>в ангаре на </a:t>
            </a:r>
            <a:r>
              <a:rPr lang="ru-RU" sz="2800" dirty="0" smtClean="0"/>
              <a:t>Байконуре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53" y="3789040"/>
            <a:ext cx="4053432" cy="270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072"/>
          <a:stretch/>
        </p:blipFill>
        <p:spPr>
          <a:xfrm>
            <a:off x="310846" y="3789040"/>
            <a:ext cx="4046585" cy="270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1" y="837599"/>
            <a:ext cx="4050000" cy="27000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53" y="872445"/>
            <a:ext cx="4024565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4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1" y="3861048"/>
            <a:ext cx="3348000" cy="2527739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6" y="1131589"/>
            <a:ext cx="4567473" cy="396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1" y="908720"/>
            <a:ext cx="3342859" cy="23400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24000" y="116632"/>
            <a:ext cx="91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Медицинское обследование, </a:t>
            </a:r>
            <a:r>
              <a:rPr lang="ru-RU" sz="3200" dirty="0"/>
              <a:t>Б</a:t>
            </a:r>
            <a:r>
              <a:rPr lang="ru-RU" sz="3200" dirty="0" smtClean="0"/>
              <a:t>айконур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732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3928" y="476672"/>
            <a:ext cx="52119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dirty="0" smtClean="0"/>
              <a:t>Сергей </a:t>
            </a:r>
            <a:r>
              <a:rPr lang="ru-RU" sz="2400" dirty="0" err="1"/>
              <a:t>Р</a:t>
            </a:r>
            <a:r>
              <a:rPr lang="ru-RU" sz="2400" dirty="0" err="1" smtClean="0"/>
              <a:t>евин</a:t>
            </a:r>
            <a:r>
              <a:rPr lang="ru-RU" sz="2400" dirty="0" smtClean="0"/>
              <a:t> </a:t>
            </a:r>
            <a:r>
              <a:rPr lang="ru-RU" sz="2400" dirty="0"/>
              <a:t>1983 году окончил </a:t>
            </a:r>
          </a:p>
          <a:p>
            <a:pPr algn="ctr"/>
            <a:r>
              <a:rPr lang="ru-RU" sz="2400" dirty="0"/>
              <a:t>10 классов школы №763,</a:t>
            </a:r>
          </a:p>
          <a:p>
            <a:pPr algn="ctr"/>
            <a:r>
              <a:rPr lang="ru-RU" sz="2400" dirty="0"/>
              <a:t> в 1989 году окончил </a:t>
            </a:r>
            <a:endParaRPr lang="ru-RU" sz="2400" dirty="0" smtClean="0"/>
          </a:p>
          <a:p>
            <a:pPr algn="ctr"/>
            <a:r>
              <a:rPr lang="ru-RU" sz="2400" dirty="0" smtClean="0"/>
              <a:t>Московский </a:t>
            </a:r>
            <a:r>
              <a:rPr lang="ru-RU" sz="2400" dirty="0"/>
              <a:t>институт </a:t>
            </a:r>
            <a:endParaRPr lang="ru-RU" sz="2400" dirty="0" smtClean="0"/>
          </a:p>
          <a:p>
            <a:pPr algn="ctr"/>
            <a:r>
              <a:rPr lang="ru-RU" sz="2400" dirty="0" smtClean="0"/>
              <a:t>электронной </a:t>
            </a:r>
            <a:r>
              <a:rPr lang="ru-RU" sz="2400" dirty="0"/>
              <a:t>техники </a:t>
            </a:r>
          </a:p>
          <a:p>
            <a:pPr algn="ctr"/>
            <a:r>
              <a:rPr lang="ru-RU" sz="2400" dirty="0"/>
              <a:t>по специальности </a:t>
            </a:r>
          </a:p>
          <a:p>
            <a:pPr algn="ctr"/>
            <a:r>
              <a:rPr lang="ru-RU" sz="2400" dirty="0"/>
              <a:t>«Автоматика и электроника»;</a:t>
            </a:r>
          </a:p>
          <a:p>
            <a:pPr algn="ctr"/>
            <a:r>
              <a:rPr lang="ru-RU" sz="2400" dirty="0"/>
              <a:t> с 1989 по 1993 год работал инженером </a:t>
            </a:r>
          </a:p>
          <a:p>
            <a:pPr algn="ctr"/>
            <a:r>
              <a:rPr lang="ru-RU" sz="2400" dirty="0"/>
              <a:t>Научно-производственного объединения измерительной техники </a:t>
            </a:r>
          </a:p>
          <a:p>
            <a:pPr algn="ctr"/>
            <a:r>
              <a:rPr lang="ru-RU" sz="2400" dirty="0"/>
              <a:t> в </a:t>
            </a:r>
            <a:r>
              <a:rPr lang="ru-RU" sz="2400" dirty="0" err="1" smtClean="0"/>
              <a:t>г.Калининграде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Московской </a:t>
            </a:r>
            <a:r>
              <a:rPr lang="ru-RU" sz="2400" dirty="0"/>
              <a:t>области;</a:t>
            </a:r>
          </a:p>
          <a:p>
            <a:pPr algn="ctr"/>
            <a:r>
              <a:rPr lang="ru-RU" sz="2400" dirty="0"/>
              <a:t> с 30 августа 1993 года работал инженером в НПО «Энергия».</a:t>
            </a:r>
          </a:p>
        </p:txBody>
      </p:sp>
      <p:pic>
        <p:nvPicPr>
          <p:cNvPr id="5" name="Picture 6" descr="http://www.gctc.ru/media/images/news/2012/ekipazi/ekipaz.31-32/poslepotletnaa.press/DSC_064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8"/>
          <a:stretch/>
        </p:blipFill>
        <p:spPr bwMode="auto">
          <a:xfrm>
            <a:off x="594062" y="944502"/>
            <a:ext cx="332986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44339"/>
            <a:ext cx="9206760" cy="69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0" y="369640"/>
            <a:ext cx="3840000" cy="288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89" y="369640"/>
            <a:ext cx="3820408" cy="28800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290" b="6679"/>
          <a:stretch/>
        </p:blipFill>
        <p:spPr>
          <a:xfrm>
            <a:off x="451870" y="3693478"/>
            <a:ext cx="3871682" cy="270000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3478"/>
            <a:ext cx="3801906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2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000" y="116632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 гостинице «Космонавт», </a:t>
            </a:r>
            <a:r>
              <a:rPr lang="ru-RU" sz="2800" dirty="0"/>
              <a:t>Б</a:t>
            </a:r>
            <a:r>
              <a:rPr lang="ru-RU" sz="2800" dirty="0" smtClean="0"/>
              <a:t>айконур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9" y="1196752"/>
            <a:ext cx="755622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8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0" y="487217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66" y="487217"/>
            <a:ext cx="3713898" cy="2700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38" y="3789040"/>
            <a:ext cx="4054056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66" y="3789040"/>
            <a:ext cx="1800900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17" y="3789040"/>
            <a:ext cx="1800900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0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1052736"/>
            <a:ext cx="4047977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3" y="4005064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37412"/>
            <a:ext cx="4047976" cy="2700000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-24000" y="-24902"/>
            <a:ext cx="9206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Космические традиции – посадка деревьев </a:t>
            </a:r>
          </a:p>
          <a:p>
            <a:pPr algn="ctr"/>
            <a:r>
              <a:rPr lang="ru-RU" sz="2800" dirty="0" smtClean="0"/>
              <a:t>на </a:t>
            </a:r>
            <a:r>
              <a:rPr lang="ru-RU" sz="2800" dirty="0"/>
              <a:t>А</a:t>
            </a:r>
            <a:r>
              <a:rPr lang="ru-RU" sz="2800" dirty="0" smtClean="0"/>
              <a:t>ллее космонавтов, Байконур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19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17" y="4149080"/>
            <a:ext cx="3672000" cy="2449224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3" y="1178734"/>
            <a:ext cx="3361680" cy="504000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37578" y="0"/>
            <a:ext cx="9220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Космическая традиция – поднятие флагов </a:t>
            </a:r>
          </a:p>
          <a:p>
            <a:pPr algn="ctr"/>
            <a:r>
              <a:rPr lang="ru-RU" sz="2800" dirty="0" smtClean="0"/>
              <a:t>стран-участниц полета, </a:t>
            </a:r>
            <a:r>
              <a:rPr lang="ru-RU" sz="2800" dirty="0"/>
              <a:t>Б</a:t>
            </a:r>
            <a:r>
              <a:rPr lang="ru-RU" sz="2800" dirty="0" smtClean="0"/>
              <a:t>айконур </a:t>
            </a:r>
            <a:endParaRPr lang="ru-RU" sz="2800" dirty="0"/>
          </a:p>
        </p:txBody>
      </p:sp>
      <p:pic>
        <p:nvPicPr>
          <p:cNvPr id="8" name="Picture 20" descr="http://is-service.su/grape/upload/instance/1398803663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17" y="1181329"/>
            <a:ext cx="3672000" cy="27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6" y="1969078"/>
            <a:ext cx="3868654" cy="288000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82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Космическая традиция – автограф на </a:t>
            </a:r>
            <a:r>
              <a:rPr lang="ru-RU" sz="2800" dirty="0"/>
              <a:t>двери своего </a:t>
            </a:r>
            <a:r>
              <a:rPr lang="ru-RU" sz="2800" dirty="0" smtClean="0"/>
              <a:t>номера </a:t>
            </a:r>
          </a:p>
          <a:p>
            <a:pPr algn="ctr"/>
            <a:r>
              <a:rPr lang="ru-RU" sz="2800" dirty="0" smtClean="0"/>
              <a:t>в </a:t>
            </a:r>
            <a:r>
              <a:rPr lang="ru-RU" sz="2800" dirty="0"/>
              <a:t>гостинице «Космонавт</a:t>
            </a:r>
            <a:r>
              <a:rPr lang="ru-RU" sz="2800" dirty="0" smtClean="0"/>
              <a:t>», Байконур</a:t>
            </a:r>
            <a:r>
              <a:rPr lang="ru-RU" sz="2800" dirty="0"/>
              <a:t>, </a:t>
            </a:r>
            <a:r>
              <a:rPr lang="ru-RU" sz="2800" dirty="0" smtClean="0"/>
              <a:t>15 </a:t>
            </a:r>
            <a:r>
              <a:rPr lang="ru-RU" sz="2800" dirty="0"/>
              <a:t>мая </a:t>
            </a:r>
            <a:r>
              <a:rPr lang="ru-RU" sz="2800" dirty="0" smtClean="0"/>
              <a:t>2012 года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43" y="1969078"/>
            <a:ext cx="4368128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11098"/>
            <a:ext cx="630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9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22" y="1805203"/>
            <a:ext cx="2178000" cy="324000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3059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Эмблема 31 экспедиции на МКС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59831" y="0"/>
            <a:ext cx="339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Эмблема 32 </a:t>
            </a:r>
          </a:p>
          <a:p>
            <a:pPr algn="ctr"/>
            <a:r>
              <a:rPr lang="ru-RU" sz="2400" dirty="0" smtClean="0"/>
              <a:t>экспедиции на МКС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0"/>
            <a:ext cx="3122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Эмблема экипажа </a:t>
            </a:r>
          </a:p>
          <a:p>
            <a:pPr algn="ctr"/>
            <a:r>
              <a:rPr lang="ru-RU" sz="2400" dirty="0" smtClean="0"/>
              <a:t>Падалка Г.И.</a:t>
            </a:r>
          </a:p>
          <a:p>
            <a:pPr algn="ctr"/>
            <a:r>
              <a:rPr lang="ru-RU" sz="2400" dirty="0" err="1" smtClean="0"/>
              <a:t>Ревин</a:t>
            </a:r>
            <a:r>
              <a:rPr lang="ru-RU" sz="2400" dirty="0" smtClean="0"/>
              <a:t> С.Н.</a:t>
            </a:r>
          </a:p>
          <a:p>
            <a:pPr algn="ctr"/>
            <a:r>
              <a:rPr lang="ru-RU" sz="2400" dirty="0" err="1" smtClean="0"/>
              <a:t>Акаба</a:t>
            </a:r>
            <a:r>
              <a:rPr lang="ru-RU" sz="2400" dirty="0" smtClean="0"/>
              <a:t> Джозеф</a:t>
            </a:r>
            <a:endParaRPr lang="ru-RU" sz="2400" dirty="0"/>
          </a:p>
        </p:txBody>
      </p:sp>
      <p:pic>
        <p:nvPicPr>
          <p:cNvPr id="12290" name="Picture 2" descr="http://astronaut.ru/patches/iss_taxi/taxi28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10" y="1811098"/>
            <a:ext cx="33912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ажать для увеличе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1" y="1805203"/>
            <a:ext cx="2349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4" y="1052736"/>
            <a:ext cx="7585728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Проверка и подгон своих скафандров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97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0" y="1196752"/>
            <a:ext cx="7549500" cy="5040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24000" y="-24902"/>
            <a:ext cx="9206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Астронавт США </a:t>
            </a:r>
            <a:r>
              <a:rPr lang="ru-RU" sz="2800" dirty="0" smtClean="0"/>
              <a:t>Джозеф Акаба, российские </a:t>
            </a:r>
            <a:r>
              <a:rPr lang="ru-RU" sz="2800" dirty="0"/>
              <a:t>космонавты </a:t>
            </a:r>
          </a:p>
          <a:p>
            <a:pPr algn="ctr"/>
            <a:r>
              <a:rPr lang="ru-RU" sz="2800" dirty="0"/>
              <a:t>Геннадий </a:t>
            </a:r>
            <a:r>
              <a:rPr lang="ru-RU" sz="2800" dirty="0" smtClean="0"/>
              <a:t>Падалка </a:t>
            </a:r>
            <a:r>
              <a:rPr lang="ru-RU" sz="2800" dirty="0"/>
              <a:t>и Сергей </a:t>
            </a:r>
            <a:r>
              <a:rPr lang="ru-RU" sz="2800" dirty="0" err="1" smtClean="0"/>
              <a:t>Ревин</a:t>
            </a:r>
            <a:r>
              <a:rPr lang="ru-RU" sz="2800" dirty="0" smtClean="0"/>
              <a:t>, Байконур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77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" y="-22102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27984" y="404664"/>
            <a:ext cx="4716016" cy="60016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После прохождения </a:t>
            </a:r>
            <a:endParaRPr lang="ru-RU" sz="2400" dirty="0" smtClean="0"/>
          </a:p>
          <a:p>
            <a:pPr algn="ctr"/>
            <a:r>
              <a:rPr lang="ru-RU" sz="2400" dirty="0" smtClean="0"/>
              <a:t>медицинского обследования</a:t>
            </a:r>
          </a:p>
          <a:p>
            <a:pPr algn="ctr"/>
            <a:r>
              <a:rPr lang="ru-RU" sz="2400" dirty="0" smtClean="0"/>
              <a:t> в Институте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медико-биологических проблем </a:t>
            </a:r>
            <a:endParaRPr lang="ru-RU" sz="2400" dirty="0" smtClean="0"/>
          </a:p>
          <a:p>
            <a:pPr algn="ctr"/>
            <a:r>
              <a:rPr lang="ru-RU" sz="2400" dirty="0" smtClean="0"/>
              <a:t>9 </a:t>
            </a:r>
            <a:r>
              <a:rPr lang="ru-RU" sz="2400" dirty="0"/>
              <a:t>февраля 1996 года </a:t>
            </a:r>
            <a:endParaRPr lang="ru-RU" sz="2400" dirty="0" smtClean="0"/>
          </a:p>
          <a:p>
            <a:pPr algn="ctr"/>
            <a:r>
              <a:rPr lang="ru-RU" sz="2400" dirty="0" smtClean="0"/>
              <a:t>решением </a:t>
            </a:r>
            <a:r>
              <a:rPr lang="ru-RU" sz="2400" dirty="0"/>
              <a:t>Государственной межведомственной комиссии </a:t>
            </a:r>
            <a:r>
              <a:rPr lang="ru-RU" sz="2400" dirty="0" smtClean="0"/>
              <a:t>рекомендован </a:t>
            </a:r>
            <a:r>
              <a:rPr lang="ru-RU" sz="2400" dirty="0"/>
              <a:t>к зачислению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отряд космонавтов НПО </a:t>
            </a:r>
            <a:r>
              <a:rPr lang="ru-RU" sz="2400" dirty="0" smtClean="0"/>
              <a:t>«Энергия». </a:t>
            </a:r>
          </a:p>
          <a:p>
            <a:pPr algn="ctr"/>
            <a:r>
              <a:rPr lang="ru-RU" sz="2400" dirty="0" smtClean="0"/>
              <a:t>2 </a:t>
            </a:r>
            <a:r>
              <a:rPr lang="ru-RU" sz="2400" dirty="0"/>
              <a:t>апреля 1996 года приказом генерального директора РКА </a:t>
            </a:r>
            <a:r>
              <a:rPr lang="ru-RU" sz="2400" dirty="0" smtClean="0"/>
              <a:t>№42 </a:t>
            </a:r>
          </a:p>
          <a:p>
            <a:pPr algn="ctr"/>
            <a:r>
              <a:rPr lang="ru-RU" sz="2400" dirty="0" smtClean="0"/>
              <a:t>был </a:t>
            </a:r>
            <a:r>
              <a:rPr lang="ru-RU" sz="2400" dirty="0"/>
              <a:t>зачислен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отряд космонавтов НПО </a:t>
            </a:r>
            <a:r>
              <a:rPr lang="ru-RU" sz="2400" dirty="0" smtClean="0"/>
              <a:t>«Энергия» кандидатом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космонавты-испытатели.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0" y="1485084"/>
            <a:ext cx="4052534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0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1" y="731098"/>
            <a:ext cx="3713892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82" y="731098"/>
            <a:ext cx="4050000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82" y="3790591"/>
            <a:ext cx="4067533" cy="27000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1" y="3790591"/>
            <a:ext cx="3741426" cy="2700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4000" y="0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Проверка работы всех систем ТК «Союз ТМА-04»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517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4" y="419733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64" y="419450"/>
            <a:ext cx="4047976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r="9934" b="9023"/>
          <a:stretch/>
        </p:blipFill>
        <p:spPr>
          <a:xfrm>
            <a:off x="4770683" y="3644641"/>
            <a:ext cx="4046839" cy="270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3675740"/>
            <a:ext cx="4047976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5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4479" r="2550"/>
          <a:stretch/>
        </p:blipFill>
        <p:spPr>
          <a:xfrm>
            <a:off x="4877921" y="1869833"/>
            <a:ext cx="4044298" cy="3060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8" y="1901098"/>
            <a:ext cx="4332738" cy="306000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-24000" y="-24902"/>
            <a:ext cx="9206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Космическая традиция – пресс-конференция</a:t>
            </a:r>
          </a:p>
          <a:p>
            <a:pPr algn="ctr"/>
            <a:r>
              <a:rPr lang="ru-RU" sz="3200" dirty="0" smtClean="0"/>
              <a:t> перед полетом в космос, </a:t>
            </a:r>
            <a:r>
              <a:rPr lang="ru-RU" sz="3200" dirty="0"/>
              <a:t>Б</a:t>
            </a:r>
            <a:r>
              <a:rPr lang="ru-RU" sz="3200" dirty="0" smtClean="0"/>
              <a:t>айконур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8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0" y="989071"/>
            <a:ext cx="7557637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6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896001" cy="576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0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Экипаж ТК «Союз ТМА-04»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22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3" y="885012"/>
            <a:ext cx="755410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5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35" y="1196752"/>
            <a:ext cx="6879490" cy="5040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82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Космическая традиция – благословление</a:t>
            </a:r>
          </a:p>
          <a:p>
            <a:pPr algn="ctr"/>
            <a:r>
              <a:rPr lang="ru-RU" sz="2800" dirty="0" smtClean="0"/>
              <a:t> на удачный полет в космос, Байконур</a:t>
            </a:r>
            <a:r>
              <a:rPr lang="ru-RU" sz="2800" dirty="0"/>
              <a:t>, </a:t>
            </a:r>
            <a:r>
              <a:rPr lang="ru-RU" sz="2800" dirty="0" smtClean="0"/>
              <a:t>15 </a:t>
            </a:r>
            <a:r>
              <a:rPr lang="ru-RU" sz="2800" dirty="0"/>
              <a:t>мая </a:t>
            </a:r>
            <a:r>
              <a:rPr lang="ru-RU" sz="2800" dirty="0" smtClean="0"/>
              <a:t>2012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20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"/>
          <a:stretch/>
        </p:blipFill>
        <p:spPr>
          <a:xfrm>
            <a:off x="739380" y="1268760"/>
            <a:ext cx="7680000" cy="4466353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24000" y="-24902"/>
            <a:ext cx="9206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Астронавт США </a:t>
            </a:r>
            <a:r>
              <a:rPr lang="ru-RU" sz="2800" dirty="0" smtClean="0"/>
              <a:t>Джозеф Акаба, российские </a:t>
            </a:r>
            <a:r>
              <a:rPr lang="ru-RU" sz="2800" dirty="0"/>
              <a:t>космонавты </a:t>
            </a:r>
          </a:p>
          <a:p>
            <a:pPr algn="ctr"/>
            <a:r>
              <a:rPr lang="ru-RU" sz="2800" dirty="0"/>
              <a:t>Геннадий </a:t>
            </a:r>
            <a:r>
              <a:rPr lang="ru-RU" sz="2800" dirty="0" smtClean="0"/>
              <a:t>Падалка </a:t>
            </a:r>
            <a:r>
              <a:rPr lang="ru-RU" sz="2800" dirty="0"/>
              <a:t>и Сергей </a:t>
            </a:r>
            <a:r>
              <a:rPr lang="ru-RU" sz="2800" dirty="0" smtClean="0"/>
              <a:t>Ревин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47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80" y="1500541"/>
            <a:ext cx="4320000" cy="324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4212" r="9661" b="6404"/>
          <a:stretch/>
        </p:blipFill>
        <p:spPr>
          <a:xfrm>
            <a:off x="323528" y="1500541"/>
            <a:ext cx="4036158" cy="32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8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1591" y="1628800"/>
            <a:ext cx="9206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Первый полет </a:t>
            </a:r>
          </a:p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космонавта-испытателя </a:t>
            </a:r>
          </a:p>
          <a:p>
            <a:pPr algn="ctr"/>
            <a:r>
              <a:rPr lang="ru-RU" sz="4400" dirty="0" err="1" smtClean="0">
                <a:latin typeface="Monotype Corsiva" panose="03010101010201010101" pitchFamily="66" charset="0"/>
              </a:rPr>
              <a:t>Ревина</a:t>
            </a:r>
            <a:r>
              <a:rPr lang="ru-RU" sz="4400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Сергея </a:t>
            </a:r>
            <a:r>
              <a:rPr lang="ru-RU" sz="4400" dirty="0">
                <a:latin typeface="Monotype Corsiva" panose="03010101010201010101" pitchFamily="66" charset="0"/>
              </a:rPr>
              <a:t>Н</a:t>
            </a:r>
            <a:r>
              <a:rPr lang="ru-RU" sz="4400" dirty="0" smtClean="0">
                <a:latin typeface="Monotype Corsiva" panose="03010101010201010101" pitchFamily="66" charset="0"/>
              </a:rPr>
              <a:t>иколаевича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4" y="-5400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6" y="836712"/>
            <a:ext cx="5148064" cy="48936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 июня 1996 по март 1998 года </a:t>
            </a:r>
            <a:r>
              <a:rPr lang="ru-RU" sz="2400" dirty="0" smtClean="0"/>
              <a:t>Сергей </a:t>
            </a:r>
            <a:r>
              <a:rPr lang="ru-RU" sz="2400" dirty="0"/>
              <a:t>Р</a:t>
            </a:r>
            <a:r>
              <a:rPr lang="ru-RU" sz="2400" dirty="0" smtClean="0"/>
              <a:t>евин проходил</a:t>
            </a:r>
          </a:p>
          <a:p>
            <a:pPr algn="ctr"/>
            <a:r>
              <a:rPr lang="ru-RU" sz="2400" dirty="0" smtClean="0"/>
              <a:t> обще космическую подготовку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ЦПК. </a:t>
            </a:r>
          </a:p>
          <a:p>
            <a:pPr algn="ctr"/>
            <a:r>
              <a:rPr lang="ru-RU" sz="2400" dirty="0"/>
              <a:t>18 марта 1998 года сдал госэкзамены </a:t>
            </a:r>
          </a:p>
          <a:p>
            <a:pPr algn="ctr"/>
            <a:r>
              <a:rPr lang="ru-RU" sz="2400" dirty="0"/>
              <a:t>по курсу ОКП, </a:t>
            </a:r>
            <a:r>
              <a:rPr lang="ru-RU" sz="2400" dirty="0" smtClean="0"/>
              <a:t>но квалификация </a:t>
            </a:r>
          </a:p>
          <a:p>
            <a:pPr algn="ctr"/>
            <a:r>
              <a:rPr lang="ru-RU" sz="2400" dirty="0" smtClean="0"/>
              <a:t>космонавта-испытателя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ему </a:t>
            </a:r>
            <a:r>
              <a:rPr lang="ru-RU" sz="2400" dirty="0" smtClean="0"/>
              <a:t>присвоена не </a:t>
            </a:r>
            <a:r>
              <a:rPr lang="ru-RU" sz="2400" dirty="0"/>
              <a:t>была, </a:t>
            </a:r>
            <a:endParaRPr lang="ru-RU" sz="2400" dirty="0" smtClean="0"/>
          </a:p>
          <a:p>
            <a:pPr algn="ctr"/>
            <a:r>
              <a:rPr lang="ru-RU" sz="2400" dirty="0" smtClean="0"/>
              <a:t>так </a:t>
            </a:r>
            <a:r>
              <a:rPr lang="ru-RU" sz="2400" dirty="0"/>
              <a:t>как он к этому времени</a:t>
            </a:r>
          </a:p>
          <a:p>
            <a:pPr algn="ctr"/>
            <a:r>
              <a:rPr lang="ru-RU" sz="2400" dirty="0"/>
              <a:t> еще не завершил </a:t>
            </a:r>
            <a:endParaRPr lang="ru-RU" sz="2400" dirty="0" smtClean="0"/>
          </a:p>
          <a:p>
            <a:pPr algn="ctr"/>
            <a:r>
              <a:rPr lang="ru-RU" sz="2400" dirty="0" smtClean="0"/>
              <a:t>программу полетов на невесомость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из-за проблем </a:t>
            </a:r>
          </a:p>
          <a:p>
            <a:pPr algn="ctr"/>
            <a:r>
              <a:rPr lang="ru-RU" sz="2400" dirty="0"/>
              <a:t>с вестибулярным аппаратом.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6" y="1268840"/>
            <a:ext cx="3840000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9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0" y="1844824"/>
            <a:ext cx="4281981" cy="2860363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828029" y="1340768"/>
            <a:ext cx="43547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400" dirty="0"/>
              <a:t>Э</a:t>
            </a:r>
            <a:r>
              <a:rPr lang="ru-RU" sz="2400" dirty="0" smtClean="0"/>
              <a:t>кипаж </a:t>
            </a:r>
            <a:r>
              <a:rPr lang="ru-RU" sz="2400" dirty="0"/>
              <a:t>экспедиции на МКС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стартовавшей с </a:t>
            </a:r>
            <a:r>
              <a:rPr lang="ru-RU" sz="2400" dirty="0" smtClean="0"/>
              <a:t>Байконура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15 мая </a:t>
            </a:r>
            <a:r>
              <a:rPr lang="ru-RU" sz="2400" dirty="0" smtClean="0"/>
              <a:t>2012года. </a:t>
            </a:r>
          </a:p>
          <a:p>
            <a:pPr algn="ctr"/>
            <a:r>
              <a:rPr lang="ru-RU" sz="2400" dirty="0" smtClean="0"/>
              <a:t>Слева-направо</a:t>
            </a:r>
            <a:r>
              <a:rPr lang="ru-RU" sz="2400" dirty="0"/>
              <a:t>: </a:t>
            </a:r>
            <a:endParaRPr lang="ru-RU" sz="2400" dirty="0" smtClean="0"/>
          </a:p>
          <a:p>
            <a:pPr algn="ctr"/>
            <a:r>
              <a:rPr lang="ru-RU" sz="2400" dirty="0"/>
              <a:t>а</a:t>
            </a:r>
            <a:r>
              <a:rPr lang="ru-RU" sz="2400" dirty="0" smtClean="0"/>
              <a:t>стронавт США </a:t>
            </a:r>
          </a:p>
          <a:p>
            <a:pPr algn="ctr"/>
            <a:r>
              <a:rPr lang="ru-RU" sz="2400" dirty="0" smtClean="0"/>
              <a:t>Джозеф </a:t>
            </a:r>
            <a:r>
              <a:rPr lang="ru-RU" sz="2400" dirty="0"/>
              <a:t>Акаба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российские космонавты </a:t>
            </a:r>
            <a:endParaRPr lang="ru-RU" sz="2400" dirty="0" smtClean="0"/>
          </a:p>
          <a:p>
            <a:pPr algn="ctr"/>
            <a:r>
              <a:rPr lang="ru-RU" sz="2400" dirty="0" smtClean="0"/>
              <a:t>Геннадий Падалка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Сергей Ревин.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4000" y="0"/>
            <a:ext cx="9206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Фотография экипажа экспедиции </a:t>
            </a:r>
          </a:p>
          <a:p>
            <a:pPr algn="ctr"/>
            <a:r>
              <a:rPr lang="ru-RU" sz="2800" dirty="0" smtClean="0"/>
              <a:t>в скафандрах перед полетом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552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8" y="958207"/>
            <a:ext cx="7556223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1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9" y="911098"/>
            <a:ext cx="7556221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4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9" y="1556792"/>
            <a:ext cx="4531252" cy="323984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716016" y="1052736"/>
            <a:ext cx="44667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Транспортный пилотируемый корабль «Союз ТМА-04М» </a:t>
            </a:r>
          </a:p>
          <a:p>
            <a:pPr algn="ctr"/>
            <a:r>
              <a:rPr lang="ru-RU" sz="2400" dirty="0" smtClean="0"/>
              <a:t>был </a:t>
            </a:r>
            <a:r>
              <a:rPr lang="ru-RU" sz="2400" dirty="0"/>
              <a:t>доставлен железнодорожным </a:t>
            </a:r>
            <a:r>
              <a:rPr lang="ru-RU" sz="2400" dirty="0" smtClean="0"/>
              <a:t>составом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на станцию </a:t>
            </a:r>
            <a:r>
              <a:rPr lang="ru-RU" sz="2400" dirty="0" err="1"/>
              <a:t>Тюра</a:t>
            </a:r>
            <a:r>
              <a:rPr lang="ru-RU" sz="2400" dirty="0"/>
              <a:t>-Там </a:t>
            </a:r>
            <a:r>
              <a:rPr lang="ru-RU" sz="2400" dirty="0" smtClean="0"/>
              <a:t>Республики Казахстан </a:t>
            </a:r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после выполнения необходимых таможенных процедур </a:t>
            </a:r>
            <a:endParaRPr lang="ru-RU" sz="2400" dirty="0" smtClean="0"/>
          </a:p>
          <a:p>
            <a:pPr algn="ctr"/>
            <a:r>
              <a:rPr lang="ru-RU" sz="2400" dirty="0" smtClean="0"/>
              <a:t>вместе </a:t>
            </a:r>
            <a:r>
              <a:rPr lang="ru-RU" sz="2400" dirty="0"/>
              <a:t>с вспомогательным оборудованием </a:t>
            </a:r>
            <a:endParaRPr lang="ru-RU" sz="2400" dirty="0" smtClean="0"/>
          </a:p>
          <a:p>
            <a:pPr algn="ctr"/>
            <a:r>
              <a:rPr lang="ru-RU" sz="2400" dirty="0" smtClean="0"/>
              <a:t>был </a:t>
            </a:r>
            <a:r>
              <a:rPr lang="ru-RU" sz="2400" dirty="0"/>
              <a:t>перевезен на площадку </a:t>
            </a:r>
            <a:endParaRPr lang="ru-RU" sz="2400" dirty="0" smtClean="0"/>
          </a:p>
          <a:p>
            <a:pPr algn="ctr"/>
            <a:r>
              <a:rPr lang="ru-RU" sz="2400" dirty="0" smtClean="0"/>
              <a:t>254 космодрома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624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3" y="1556792"/>
            <a:ext cx="4594594" cy="306000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931499" y="836712"/>
            <a:ext cx="42125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/>
              <a:t>Утром 27 </a:t>
            </a:r>
            <a:r>
              <a:rPr lang="ru-RU" sz="2400" dirty="0" smtClean="0"/>
              <a:t>февраля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монтажно-испытательном корпусе площадки 254 космодрома Байконур </a:t>
            </a:r>
            <a:endParaRPr lang="ru-RU" sz="2400" dirty="0" smtClean="0"/>
          </a:p>
          <a:p>
            <a:pPr algn="ctr"/>
            <a:r>
              <a:rPr lang="ru-RU" sz="2400" dirty="0" smtClean="0"/>
              <a:t>прошла </a:t>
            </a:r>
            <a:r>
              <a:rPr lang="ru-RU" sz="2400" dirty="0"/>
              <a:t>выгрузка транспортного пилотируемого корабля (ТПК)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Союз ТМА-04М</a:t>
            </a:r>
            <a:r>
              <a:rPr lang="ru-RU" sz="2400" dirty="0" smtClean="0"/>
              <a:t>»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из вагона и установка </a:t>
            </a:r>
            <a:r>
              <a:rPr lang="ru-RU" sz="2400" dirty="0" smtClean="0"/>
              <a:t>его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стенд. </a:t>
            </a:r>
            <a:endParaRPr lang="ru-RU" sz="2400" dirty="0" smtClean="0"/>
          </a:p>
          <a:p>
            <a:pPr algn="ctr"/>
            <a:r>
              <a:rPr lang="ru-RU" sz="2400" dirty="0" smtClean="0"/>
              <a:t>После </a:t>
            </a:r>
            <a:r>
              <a:rPr lang="ru-RU" sz="2400" dirty="0"/>
              <a:t>завершения динамических операций начата </a:t>
            </a:r>
            <a:r>
              <a:rPr lang="ru-RU" sz="2400" dirty="0" smtClean="0"/>
              <a:t>подготовка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к проведению электрических испытаний систем </a:t>
            </a:r>
            <a:r>
              <a:rPr lang="ru-RU" sz="2400" dirty="0" smtClean="0"/>
              <a:t>ТПК.</a:t>
            </a:r>
            <a:endParaRPr lang="ru-RU" sz="2400" dirty="0"/>
          </a:p>
          <a:p>
            <a:endParaRPr lang="ru-RU" dirty="0"/>
          </a:p>
          <a:p>
            <a:r>
              <a:rPr lang="ru-RU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6629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24902"/>
            <a:ext cx="9182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Корабль </a:t>
            </a:r>
            <a:r>
              <a:rPr lang="ru-RU" sz="2800" dirty="0" smtClean="0"/>
              <a:t>«</a:t>
            </a:r>
            <a:r>
              <a:rPr lang="ru-RU" sz="2800" dirty="0"/>
              <a:t>Союз ТМА-04М» устанавливают </a:t>
            </a:r>
          </a:p>
          <a:p>
            <a:pPr algn="ctr"/>
            <a:r>
              <a:rPr lang="ru-RU" sz="2800" dirty="0"/>
              <a:t>на стартовую площадку космодрома </a:t>
            </a:r>
            <a:r>
              <a:rPr lang="ru-RU" sz="2800" dirty="0" smtClean="0"/>
              <a:t>Байконур 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9" y="1311889"/>
            <a:ext cx="7544902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4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8" y="1098739"/>
            <a:ext cx="7743763" cy="5040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24000" y="116632"/>
            <a:ext cx="9206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ТК </a:t>
            </a:r>
            <a:r>
              <a:rPr lang="ru-RU" sz="2800" dirty="0"/>
              <a:t>«Союз ТМА-04М» </a:t>
            </a:r>
          </a:p>
        </p:txBody>
      </p:sp>
    </p:spTree>
    <p:extLst>
      <p:ext uri="{BB962C8B-B14F-4D97-AF65-F5344CB8AC3E}">
        <p14:creationId xmlns:p14="http://schemas.microsoft.com/office/powerpoint/2010/main" val="41030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0" y="551098"/>
            <a:ext cx="3840000" cy="57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3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4"/>
          <a:stretch/>
        </p:blipFill>
        <p:spPr>
          <a:xfrm>
            <a:off x="850190" y="980728"/>
            <a:ext cx="7478196" cy="46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6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34894"/>
            <a:ext cx="9206760" cy="691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4000" y="0"/>
            <a:ext cx="9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Одна из </a:t>
            </a:r>
            <a:r>
              <a:rPr lang="ru-RU" sz="2800" dirty="0" smtClean="0"/>
              <a:t>удивительных космических традиций </a:t>
            </a:r>
            <a:r>
              <a:rPr lang="ru-RU" sz="2800" dirty="0"/>
              <a:t>Байконура </a:t>
            </a:r>
            <a:endParaRPr lang="ru-RU" sz="2800" dirty="0" smtClean="0"/>
          </a:p>
          <a:p>
            <a:pPr algn="ctr"/>
            <a:r>
              <a:rPr lang="ru-RU" sz="2800" dirty="0" smtClean="0"/>
              <a:t>последнего времени – освящение ракеты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0" y="1226791"/>
            <a:ext cx="3471300" cy="52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2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0" y="0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-36806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052737"/>
            <a:ext cx="47880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После </a:t>
            </a:r>
            <a:r>
              <a:rPr lang="ru-RU" sz="2400" dirty="0"/>
              <a:t>медикаментозного </a:t>
            </a:r>
            <a:r>
              <a:rPr lang="ru-RU" sz="2400" dirty="0" smtClean="0"/>
              <a:t>воздействия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курса </a:t>
            </a:r>
            <a:r>
              <a:rPr lang="ru-RU" sz="2400" dirty="0" smtClean="0"/>
              <a:t>спец тренировок,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апреле 1998 года он выполнил необходимые полеты и тем самым </a:t>
            </a:r>
            <a:endParaRPr lang="ru-RU" sz="2400" dirty="0" smtClean="0"/>
          </a:p>
          <a:p>
            <a:pPr algn="ctr"/>
            <a:r>
              <a:rPr lang="ru-RU" sz="2400" dirty="0" smtClean="0"/>
              <a:t>полностью завершил </a:t>
            </a:r>
            <a:r>
              <a:rPr lang="ru-RU" sz="2400" dirty="0"/>
              <a:t>курс ОКП. </a:t>
            </a:r>
            <a:endParaRPr lang="ru-RU" sz="2400" dirty="0" smtClean="0"/>
          </a:p>
          <a:p>
            <a:pPr algn="ctr"/>
            <a:r>
              <a:rPr lang="ru-RU" sz="2400" dirty="0" smtClean="0"/>
              <a:t>После </a:t>
            </a:r>
            <a:r>
              <a:rPr lang="ru-RU" sz="2400" dirty="0"/>
              <a:t>этого он успешно прошел ежегодное медицинское освидетельствование в </a:t>
            </a:r>
            <a:r>
              <a:rPr lang="ru-RU" sz="2400" dirty="0" smtClean="0"/>
              <a:t>ИМБП,</a:t>
            </a:r>
          </a:p>
          <a:p>
            <a:pPr algn="ctr"/>
            <a:r>
              <a:rPr lang="ru-RU" sz="2400" dirty="0" smtClean="0"/>
              <a:t> 20 </a:t>
            </a:r>
            <a:r>
              <a:rPr lang="ru-RU" sz="2400" dirty="0"/>
              <a:t>мая 1998 года решением ГМК признан годным к специальным тренировкам в ЦПК </a:t>
            </a:r>
            <a:endParaRPr lang="ru-RU" sz="2400" dirty="0" smtClean="0"/>
          </a:p>
          <a:p>
            <a:pPr algn="ctr"/>
            <a:r>
              <a:rPr lang="ru-RU" sz="2400" dirty="0" smtClean="0"/>
              <a:t>без </a:t>
            </a:r>
            <a:r>
              <a:rPr lang="ru-RU" sz="2400" dirty="0"/>
              <a:t>ограничений.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0" y="1317653"/>
            <a:ext cx="3661017" cy="36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3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3489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"/>
          <a:stretch/>
        </p:blipFill>
        <p:spPr>
          <a:xfrm>
            <a:off x="827584" y="1268760"/>
            <a:ext cx="7280098" cy="4320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2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0" y="917032"/>
            <a:ext cx="756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0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7" y="845024"/>
            <a:ext cx="7436065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1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20" y="380002"/>
            <a:ext cx="3600000" cy="28800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57" y="3645024"/>
            <a:ext cx="3600000" cy="28800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"/>
          <a:stretch/>
        </p:blipFill>
        <p:spPr>
          <a:xfrm>
            <a:off x="683568" y="764704"/>
            <a:ext cx="3411355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5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93" y="564637"/>
            <a:ext cx="3600000" cy="270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7" y="3717032"/>
            <a:ext cx="4066946" cy="2700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6" y="548680"/>
            <a:ext cx="4050000" cy="2700000"/>
          </a:xfrm>
          <a:prstGeom prst="rect">
            <a:avLst/>
          </a:prstGeom>
          <a:ln>
            <a:noFill/>
          </a:ln>
        </p:spPr>
      </p:pic>
      <p:pic>
        <p:nvPicPr>
          <p:cNvPr id="8" name="Picture 14" descr="http://files.netall.ru/content/gnn/image/nnews/675230_nor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3793" y="3717032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60" y="-34894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7" y="901106"/>
            <a:ext cx="7593213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0" y="911098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7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7522" y="188640"/>
            <a:ext cx="468647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 космодрома Байконур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06:58 </a:t>
            </a:r>
            <a:endParaRPr lang="ru-RU" sz="2400" dirty="0" smtClean="0"/>
          </a:p>
          <a:p>
            <a:pPr algn="ctr"/>
            <a:r>
              <a:rPr lang="ru-RU" sz="2400" dirty="0" smtClean="0"/>
              <a:t>к Международной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космической станции </a:t>
            </a:r>
            <a:endParaRPr lang="ru-RU" sz="2400" dirty="0" smtClean="0"/>
          </a:p>
          <a:p>
            <a:pPr algn="ctr"/>
            <a:r>
              <a:rPr lang="ru-RU" sz="2400" dirty="0" smtClean="0"/>
              <a:t>стартовала </a:t>
            </a:r>
            <a:r>
              <a:rPr lang="ru-RU" sz="2400" dirty="0"/>
              <a:t>ракета </a:t>
            </a:r>
            <a:r>
              <a:rPr lang="ru-RU" sz="2400" dirty="0" smtClean="0"/>
              <a:t>«Союз-ФГ»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 транспортным пилотируемым кораблем </a:t>
            </a:r>
            <a:r>
              <a:rPr lang="ru-RU" sz="2400" dirty="0" smtClean="0"/>
              <a:t>«Союз ТМА-04М».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Старт прошел штатно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в расчетное время. </a:t>
            </a:r>
          </a:p>
          <a:p>
            <a:pPr algn="ctr"/>
            <a:r>
              <a:rPr lang="ru-RU" sz="2400" dirty="0"/>
              <a:t>Экипаж </a:t>
            </a:r>
            <a:r>
              <a:rPr lang="ru-RU" sz="2400" dirty="0" smtClean="0"/>
              <a:t>31/32 </a:t>
            </a:r>
          </a:p>
          <a:p>
            <a:pPr algn="ctr"/>
            <a:r>
              <a:rPr lang="ru-RU" sz="2400" dirty="0" smtClean="0"/>
              <a:t>длительной экспедиции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составе российских космонавтов Геннадия </a:t>
            </a:r>
            <a:r>
              <a:rPr lang="ru-RU" sz="2400" dirty="0" smtClean="0"/>
              <a:t>Падалки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Сергея </a:t>
            </a:r>
            <a:r>
              <a:rPr lang="ru-RU" sz="2400" dirty="0" smtClean="0"/>
              <a:t>Ревина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американского астронавта Джозефа Акабы </a:t>
            </a:r>
            <a:endParaRPr lang="ru-RU" sz="2400" dirty="0" smtClean="0"/>
          </a:p>
          <a:p>
            <a:pPr algn="ctr"/>
            <a:r>
              <a:rPr lang="ru-RU" sz="2400" dirty="0" smtClean="0"/>
              <a:t>Прибыла на </a:t>
            </a:r>
            <a:r>
              <a:rPr lang="ru-RU" sz="2400" dirty="0"/>
              <a:t>МКС </a:t>
            </a:r>
            <a:endParaRPr lang="ru-RU" sz="2400" dirty="0" smtClean="0"/>
          </a:p>
          <a:p>
            <a:pPr algn="ctr"/>
            <a:r>
              <a:rPr lang="ru-RU" sz="2400" dirty="0" smtClean="0"/>
              <a:t>17 </a:t>
            </a:r>
            <a:r>
              <a:rPr lang="ru-RU" sz="2400" dirty="0"/>
              <a:t>мая в </a:t>
            </a:r>
            <a:r>
              <a:rPr lang="ru-RU" sz="2400" dirty="0" smtClean="0"/>
              <a:t>08:38.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>
          <a:xfrm>
            <a:off x="605591" y="731098"/>
            <a:ext cx="3768211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2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"/>
          <a:stretch/>
        </p:blipFill>
        <p:spPr>
          <a:xfrm>
            <a:off x="611560" y="730064"/>
            <a:ext cx="3628249" cy="540000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546328" y="620688"/>
            <a:ext cx="4597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</a:t>
            </a:r>
            <a:r>
              <a:rPr lang="ru-RU" sz="2000" dirty="0" smtClean="0"/>
              <a:t>родолжительность </a:t>
            </a:r>
            <a:r>
              <a:rPr lang="ru-RU" sz="2000" dirty="0"/>
              <a:t>полета </a:t>
            </a:r>
            <a:endParaRPr lang="ru-RU" sz="2000" dirty="0" smtClean="0"/>
          </a:p>
          <a:p>
            <a:pPr algn="ctr"/>
            <a:r>
              <a:rPr lang="ru-RU" sz="2000" dirty="0" smtClean="0"/>
              <a:t>от </a:t>
            </a:r>
            <a:r>
              <a:rPr lang="ru-RU" sz="2000" dirty="0"/>
              <a:t>старта до посадки </a:t>
            </a:r>
            <a:r>
              <a:rPr lang="ru-RU" sz="2000" dirty="0" smtClean="0"/>
              <a:t>– </a:t>
            </a:r>
          </a:p>
          <a:p>
            <a:pPr algn="ctr"/>
            <a:r>
              <a:rPr lang="ru-RU" sz="2000" dirty="0" smtClean="0"/>
              <a:t>125 </a:t>
            </a:r>
            <a:r>
              <a:rPr lang="ru-RU" sz="2000" dirty="0"/>
              <a:t>суток (4 </a:t>
            </a:r>
            <a:r>
              <a:rPr lang="ru-RU" sz="2000" dirty="0" smtClean="0"/>
              <a:t>месяца).</a:t>
            </a:r>
          </a:p>
          <a:p>
            <a:pPr algn="ctr"/>
            <a:r>
              <a:rPr lang="ru-RU" sz="2000" dirty="0" smtClean="0"/>
              <a:t>После </a:t>
            </a:r>
            <a:r>
              <a:rPr lang="ru-RU" sz="2000" dirty="0"/>
              <a:t>стыковки корабля с </a:t>
            </a:r>
            <a:r>
              <a:rPr lang="ru-RU" sz="2000" dirty="0" smtClean="0"/>
              <a:t>МКС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и перехода экипажа на </a:t>
            </a:r>
            <a:r>
              <a:rPr lang="ru-RU" sz="2000" dirty="0" smtClean="0"/>
              <a:t>станцию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на ее борту </a:t>
            </a:r>
            <a:r>
              <a:rPr lang="ru-RU" sz="2000" dirty="0" smtClean="0"/>
              <a:t>находились шесть </a:t>
            </a:r>
            <a:r>
              <a:rPr lang="ru-RU" sz="2000" dirty="0"/>
              <a:t>человек. </a:t>
            </a:r>
          </a:p>
          <a:p>
            <a:pPr algn="ctr"/>
            <a:r>
              <a:rPr lang="ru-RU" sz="2000" dirty="0"/>
              <a:t>На МКС космонавты </a:t>
            </a:r>
            <a:r>
              <a:rPr lang="ru-RU" sz="2000" dirty="0" smtClean="0"/>
              <a:t>провели эксперименты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в медико-биологической, технической, геофизической областях, </a:t>
            </a:r>
            <a:r>
              <a:rPr lang="ru-RU" sz="2000" dirty="0" smtClean="0"/>
              <a:t>занимались </a:t>
            </a:r>
            <a:r>
              <a:rPr lang="ru-RU" sz="2000" dirty="0"/>
              <a:t>исследованиями природных </a:t>
            </a:r>
            <a:r>
              <a:rPr lang="ru-RU" sz="2000" dirty="0" smtClean="0"/>
              <a:t>ресурсов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и космических биотехнологий, </a:t>
            </a:r>
            <a:r>
              <a:rPr lang="ru-RU" sz="2000" dirty="0" smtClean="0"/>
              <a:t>осуществили </a:t>
            </a:r>
            <a:r>
              <a:rPr lang="ru-RU" sz="2000" dirty="0"/>
              <a:t>экологический мониторинг, </a:t>
            </a:r>
            <a:endParaRPr lang="ru-RU" sz="2000" dirty="0" smtClean="0"/>
          </a:p>
          <a:p>
            <a:pPr algn="ctr"/>
            <a:r>
              <a:rPr lang="ru-RU" sz="2000" dirty="0" smtClean="0"/>
              <a:t>а </a:t>
            </a:r>
            <a:r>
              <a:rPr lang="ru-RU" sz="2000" dirty="0"/>
              <a:t>также исследования </a:t>
            </a:r>
            <a:endParaRPr lang="ru-RU" sz="2000" dirty="0" smtClean="0"/>
          </a:p>
          <a:p>
            <a:pPr algn="ctr"/>
            <a:r>
              <a:rPr lang="ru-RU" sz="2000" dirty="0" smtClean="0"/>
              <a:t>космических </a:t>
            </a:r>
            <a:r>
              <a:rPr lang="ru-RU" sz="2000" dirty="0"/>
              <a:t>лучей, </a:t>
            </a:r>
            <a:endParaRPr lang="ru-RU" sz="2000" dirty="0" smtClean="0"/>
          </a:p>
          <a:p>
            <a:pPr algn="ctr"/>
            <a:r>
              <a:rPr lang="ru-RU" sz="2000" dirty="0" smtClean="0"/>
              <a:t>образовательные </a:t>
            </a:r>
            <a:r>
              <a:rPr lang="ru-RU" sz="2000" dirty="0"/>
              <a:t>и гуманитарные проекты. </a:t>
            </a:r>
          </a:p>
        </p:txBody>
      </p:sp>
    </p:spTree>
    <p:extLst>
      <p:ext uri="{BB962C8B-B14F-4D97-AF65-F5344CB8AC3E}">
        <p14:creationId xmlns:p14="http://schemas.microsoft.com/office/powerpoint/2010/main" val="31412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6016" y="836712"/>
            <a:ext cx="44667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качестве индикатора невесомости, </a:t>
            </a:r>
            <a:endParaRPr lang="ru-RU" sz="2400" dirty="0" smtClean="0"/>
          </a:p>
          <a:p>
            <a:pPr algn="ctr"/>
            <a:r>
              <a:rPr lang="ru-RU" sz="2400" dirty="0" smtClean="0"/>
              <a:t>а </a:t>
            </a:r>
            <a:r>
              <a:rPr lang="ru-RU" sz="2400" dirty="0"/>
              <a:t>также талисмана экспедиции космонавты взяли с собой медвежонка. </a:t>
            </a:r>
            <a:endParaRPr lang="ru-RU" sz="2400" dirty="0" smtClean="0"/>
          </a:p>
          <a:p>
            <a:pPr algn="ctr"/>
            <a:r>
              <a:rPr lang="ru-RU" sz="2400" dirty="0" smtClean="0"/>
              <a:t>Как </a:t>
            </a:r>
            <a:r>
              <a:rPr lang="ru-RU" sz="2400" dirty="0"/>
              <a:t>пояснил ранее американский астронавт,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США это животное </a:t>
            </a:r>
            <a:endParaRPr lang="ru-RU" sz="2400" dirty="0" smtClean="0"/>
          </a:p>
          <a:p>
            <a:pPr algn="ctr"/>
            <a:r>
              <a:rPr lang="ru-RU" sz="2400" dirty="0" smtClean="0"/>
              <a:t>считается </a:t>
            </a:r>
            <a:r>
              <a:rPr lang="ru-RU" sz="2400" dirty="0"/>
              <a:t>символом защиты окружающей среды</a:t>
            </a:r>
            <a:r>
              <a:rPr lang="ru-RU" sz="2400" dirty="0" smtClean="0"/>
              <a:t>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поэтому новая экспедиция </a:t>
            </a:r>
            <a:endParaRPr lang="ru-RU" sz="2400" dirty="0" smtClean="0"/>
          </a:p>
          <a:p>
            <a:pPr algn="ctr"/>
            <a:r>
              <a:rPr lang="ru-RU" sz="2400" dirty="0" smtClean="0"/>
              <a:t>сделала </a:t>
            </a:r>
            <a:r>
              <a:rPr lang="ru-RU" sz="2400" dirty="0"/>
              <a:t>акцент </a:t>
            </a:r>
            <a:endParaRPr lang="ru-RU" sz="2400" dirty="0" smtClean="0"/>
          </a:p>
          <a:p>
            <a:pPr algn="ctr"/>
            <a:r>
              <a:rPr lang="ru-RU" sz="2400" dirty="0" smtClean="0"/>
              <a:t>на </a:t>
            </a:r>
            <a:r>
              <a:rPr lang="ru-RU" sz="2400" dirty="0"/>
              <a:t>изучении природы. </a:t>
            </a:r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61" y="676905"/>
            <a:ext cx="3616070" cy="54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95980" y="476672"/>
            <a:ext cx="504802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17 июня 1998 года </a:t>
            </a:r>
            <a:endParaRPr lang="ru-RU" sz="2400" dirty="0" smtClean="0"/>
          </a:p>
          <a:p>
            <a:pPr algn="ctr"/>
            <a:r>
              <a:rPr lang="ru-RU" sz="2400" dirty="0" smtClean="0"/>
              <a:t>решением </a:t>
            </a:r>
            <a:r>
              <a:rPr lang="ru-RU" sz="2400" dirty="0"/>
              <a:t>Межведомственной квалификационной </a:t>
            </a:r>
            <a:r>
              <a:rPr lang="ru-RU" sz="2400" dirty="0" smtClean="0"/>
              <a:t>комиссии</a:t>
            </a:r>
          </a:p>
          <a:p>
            <a:pPr algn="ctr"/>
            <a:r>
              <a:rPr lang="ru-RU" sz="2400" dirty="0" smtClean="0"/>
              <a:t>  Ревину С.Н. была </a:t>
            </a:r>
            <a:r>
              <a:rPr lang="ru-RU" sz="2400" dirty="0"/>
              <a:t>присвоена квалификация </a:t>
            </a:r>
            <a:endParaRPr lang="ru-RU" sz="2400" dirty="0" smtClean="0"/>
          </a:p>
          <a:p>
            <a:pPr algn="ctr"/>
            <a:r>
              <a:rPr lang="ru-RU" sz="2400" dirty="0" smtClean="0"/>
              <a:t>«космонавт-испытатель» </a:t>
            </a:r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выдано удостоверение </a:t>
            </a:r>
            <a:endParaRPr lang="ru-RU" sz="2400" dirty="0" smtClean="0"/>
          </a:p>
          <a:p>
            <a:pPr algn="ctr"/>
            <a:r>
              <a:rPr lang="ru-RU" sz="2400" dirty="0" smtClean="0"/>
              <a:t>космонавта </a:t>
            </a:r>
            <a:r>
              <a:rPr lang="ru-RU" sz="2400" dirty="0"/>
              <a:t>№</a:t>
            </a:r>
            <a:r>
              <a:rPr lang="ru-RU" sz="2400" dirty="0" smtClean="0"/>
              <a:t>175</a:t>
            </a:r>
            <a:r>
              <a:rPr lang="ru-RU" sz="2400" dirty="0"/>
              <a:t>. </a:t>
            </a:r>
            <a:endParaRPr lang="ru-RU" sz="2400" dirty="0" smtClean="0"/>
          </a:p>
          <a:p>
            <a:pPr algn="ctr"/>
            <a:r>
              <a:rPr lang="ru-RU" sz="2400" dirty="0" smtClean="0"/>
              <a:t>9 </a:t>
            </a:r>
            <a:r>
              <a:rPr lang="ru-RU" sz="2400" dirty="0"/>
              <a:t>июля 1998 года был </a:t>
            </a:r>
            <a:r>
              <a:rPr lang="ru-RU" sz="2400" dirty="0" smtClean="0"/>
              <a:t>зачислен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на должность </a:t>
            </a:r>
            <a:endParaRPr lang="ru-RU" sz="2400" dirty="0" smtClean="0"/>
          </a:p>
          <a:p>
            <a:pPr algn="ctr"/>
            <a:r>
              <a:rPr lang="ru-RU" sz="2400" dirty="0" smtClean="0"/>
              <a:t>космонавта-испытателя 291 </a:t>
            </a:r>
            <a:r>
              <a:rPr lang="ru-RU" sz="2400" dirty="0"/>
              <a:t>отдела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С октября 1998 </a:t>
            </a:r>
            <a:endParaRPr lang="ru-RU" sz="2400" dirty="0" smtClean="0"/>
          </a:p>
          <a:p>
            <a:pPr algn="ctr"/>
            <a:r>
              <a:rPr lang="ru-RU" sz="2400" dirty="0" smtClean="0"/>
              <a:t>по </a:t>
            </a:r>
            <a:r>
              <a:rPr lang="ru-RU" sz="2400" dirty="0"/>
              <a:t>октябрь 1999 </a:t>
            </a:r>
            <a:r>
              <a:rPr lang="ru-RU" sz="2400" dirty="0" smtClean="0"/>
              <a:t>года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проходил подготовку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составе группы </a:t>
            </a:r>
            <a:r>
              <a:rPr lang="ru-RU" sz="2400" dirty="0" smtClean="0"/>
              <a:t>космонавтов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 программе МКС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41912" cy="27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3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3" y="911098"/>
            <a:ext cx="756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9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1" y="-54000"/>
            <a:ext cx="9206760" cy="69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6016" y="980728"/>
            <a:ext cx="446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задачи экипажа </a:t>
            </a:r>
            <a:r>
              <a:rPr lang="ru-RU" sz="2400" dirty="0" smtClean="0"/>
              <a:t>входила </a:t>
            </a:r>
            <a:r>
              <a:rPr lang="ru-RU" sz="2400" dirty="0"/>
              <a:t>стыковка корабля </a:t>
            </a:r>
            <a:endParaRPr lang="ru-RU" sz="2400" dirty="0" smtClean="0"/>
          </a:p>
          <a:p>
            <a:pPr algn="ctr"/>
            <a:r>
              <a:rPr lang="ru-RU" sz="2400" dirty="0" smtClean="0"/>
              <a:t>«Союз ТМА-04М» </a:t>
            </a:r>
          </a:p>
          <a:p>
            <a:pPr algn="ctr"/>
            <a:r>
              <a:rPr lang="ru-RU" sz="2400" dirty="0" smtClean="0"/>
              <a:t>с </a:t>
            </a:r>
            <a:r>
              <a:rPr lang="ru-RU" sz="2400" dirty="0"/>
              <a:t>малым </a:t>
            </a:r>
            <a:r>
              <a:rPr lang="ru-RU" sz="2400" dirty="0" smtClean="0"/>
              <a:t>исследовательским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модулем </a:t>
            </a:r>
            <a:r>
              <a:rPr lang="ru-RU" sz="2400" dirty="0" smtClean="0"/>
              <a:t>«Поиск», </a:t>
            </a:r>
          </a:p>
          <a:p>
            <a:pPr algn="ctr"/>
            <a:r>
              <a:rPr lang="ru-RU" sz="2400" dirty="0" smtClean="0"/>
              <a:t>обслуживание операций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 </a:t>
            </a:r>
            <a:r>
              <a:rPr lang="ru-RU" sz="2400" dirty="0" smtClean="0"/>
              <a:t>загрузке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расстыковке грузового корабля </a:t>
            </a:r>
            <a:r>
              <a:rPr lang="ru-RU" sz="2400" dirty="0" smtClean="0"/>
              <a:t>SpX-D3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от модуля Node2-Nadir, </a:t>
            </a:r>
            <a:endParaRPr lang="ru-RU" sz="2400" dirty="0" smtClean="0"/>
          </a:p>
          <a:p>
            <a:pPr algn="ctr"/>
            <a:r>
              <a:rPr lang="ru-RU" sz="2400" dirty="0" smtClean="0"/>
              <a:t>частичная </a:t>
            </a:r>
            <a:r>
              <a:rPr lang="ru-RU" sz="2400" dirty="0"/>
              <a:t>разгрузка </a:t>
            </a:r>
            <a:endParaRPr lang="ru-RU" sz="2400" dirty="0" smtClean="0"/>
          </a:p>
          <a:p>
            <a:pPr algn="ctr"/>
            <a:r>
              <a:rPr lang="ru-RU" sz="2400" dirty="0" smtClean="0"/>
              <a:t>корабля «Прогресс М-15М».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6570"/>
            <a:ext cx="4598044" cy="30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1" y="-54000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1" y="882000"/>
            <a:ext cx="7573255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9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5" y="980728"/>
            <a:ext cx="737561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7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5976" y="476672"/>
            <a:ext cx="478802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«Мы </a:t>
            </a:r>
            <a:r>
              <a:rPr lang="ru-RU" sz="2400" dirty="0"/>
              <a:t>н</a:t>
            </a:r>
            <a:r>
              <a:rPr lang="en-US" sz="2400" dirty="0"/>
              <a:t>a c</a:t>
            </a:r>
            <a:r>
              <a:rPr lang="ru-RU" sz="2400" dirty="0"/>
              <a:t>т</a:t>
            </a:r>
            <a:r>
              <a:rPr lang="en-US" sz="2400" dirty="0" smtClean="0"/>
              <a:t>a</a:t>
            </a:r>
            <a:r>
              <a:rPr lang="ru-RU" sz="2400" dirty="0" smtClean="0"/>
              <a:t>нации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буд</a:t>
            </a:r>
            <a:r>
              <a:rPr lang="en-US" sz="2400" dirty="0"/>
              <a:t>e</a:t>
            </a:r>
            <a:r>
              <a:rPr lang="ru-RU" sz="2400" dirty="0"/>
              <a:t>м пр</a:t>
            </a:r>
            <a:r>
              <a:rPr lang="en-US" sz="2400" dirty="0"/>
              <a:t>o</a:t>
            </a:r>
            <a:r>
              <a:rPr lang="ru-RU" sz="2400" dirty="0"/>
              <a:t>в</a:t>
            </a:r>
            <a:r>
              <a:rPr lang="en-US" sz="2400" dirty="0"/>
              <a:t>o</a:t>
            </a:r>
            <a:r>
              <a:rPr lang="ru-RU" sz="2400" dirty="0"/>
              <a:t>дить </a:t>
            </a:r>
            <a:r>
              <a:rPr lang="en-US" sz="2400" dirty="0"/>
              <a:t>o</a:t>
            </a:r>
            <a:r>
              <a:rPr lang="ru-RU" sz="2400" dirty="0"/>
              <a:t>бр</a:t>
            </a:r>
            <a:r>
              <a:rPr lang="en-US" sz="2400" dirty="0"/>
              <a:t>a</a:t>
            </a:r>
            <a:r>
              <a:rPr lang="ru-RU" sz="2400" dirty="0"/>
              <a:t>з</a:t>
            </a:r>
            <a:r>
              <a:rPr lang="en-US" sz="2400" dirty="0"/>
              <a:t>o</a:t>
            </a:r>
            <a:r>
              <a:rPr lang="ru-RU" sz="2400" dirty="0"/>
              <a:t>в</a:t>
            </a:r>
            <a:r>
              <a:rPr lang="en-US" sz="2400" dirty="0"/>
              <a:t>a</a:t>
            </a:r>
            <a:r>
              <a:rPr lang="ru-RU" sz="2400" dirty="0"/>
              <a:t>т</a:t>
            </a:r>
            <a:r>
              <a:rPr lang="en-US" sz="2400" dirty="0"/>
              <a:t>e</a:t>
            </a:r>
            <a:r>
              <a:rPr lang="ru-RU" sz="2400" dirty="0"/>
              <a:t>льную р</a:t>
            </a:r>
            <a:r>
              <a:rPr lang="en-US" sz="2400" dirty="0"/>
              <a:t>a</a:t>
            </a:r>
            <a:r>
              <a:rPr lang="ru-RU" sz="2400" dirty="0"/>
              <a:t>б</a:t>
            </a:r>
            <a:r>
              <a:rPr lang="en-US" sz="2400" dirty="0"/>
              <a:t>o</a:t>
            </a:r>
            <a:r>
              <a:rPr lang="ru-RU" sz="2400" dirty="0" smtClean="0"/>
              <a:t>ту</a:t>
            </a:r>
          </a:p>
          <a:p>
            <a:pPr algn="ctr"/>
            <a:r>
              <a:rPr lang="ru-RU" sz="2400" dirty="0" smtClean="0"/>
              <a:t> «Ур</a:t>
            </a:r>
            <a:r>
              <a:rPr lang="en-US" sz="2400" dirty="0"/>
              <a:t>o</a:t>
            </a:r>
            <a:r>
              <a:rPr lang="ru-RU" sz="2400" dirty="0"/>
              <a:t>ки из к</a:t>
            </a:r>
            <a:r>
              <a:rPr lang="en-US" sz="2400" dirty="0"/>
              <a:t>oc</a:t>
            </a:r>
            <a:r>
              <a:rPr lang="ru-RU" sz="2400" dirty="0"/>
              <a:t>м</a:t>
            </a:r>
            <a:r>
              <a:rPr lang="en-US" sz="2400" dirty="0" smtClean="0"/>
              <a:t>oca</a:t>
            </a:r>
            <a:r>
              <a:rPr lang="ru-RU" sz="2400" dirty="0" smtClean="0"/>
              <a:t>»</a:t>
            </a:r>
            <a:r>
              <a:rPr lang="en-US" sz="2400" dirty="0" smtClean="0"/>
              <a:t>. </a:t>
            </a:r>
            <a:endParaRPr lang="ru-RU" sz="2400" dirty="0" smtClean="0"/>
          </a:p>
          <a:p>
            <a:pPr algn="ctr"/>
            <a:r>
              <a:rPr lang="ru-RU" sz="2400" dirty="0" smtClean="0"/>
              <a:t>Эти </a:t>
            </a:r>
            <a:r>
              <a:rPr lang="ru-RU" sz="2400" dirty="0"/>
              <a:t>ур</a:t>
            </a:r>
            <a:r>
              <a:rPr lang="en-US" sz="2400" dirty="0"/>
              <a:t>o</a:t>
            </a:r>
            <a:r>
              <a:rPr lang="ru-RU" sz="2400" dirty="0"/>
              <a:t>ки будут им</a:t>
            </a:r>
            <a:r>
              <a:rPr lang="en-US" sz="2400" dirty="0"/>
              <a:t>e</a:t>
            </a:r>
            <a:r>
              <a:rPr lang="ru-RU" sz="2400" dirty="0"/>
              <a:t>ть </a:t>
            </a:r>
            <a:endParaRPr lang="ru-RU" sz="2400" dirty="0" smtClean="0"/>
          </a:p>
          <a:p>
            <a:pPr algn="ctr"/>
            <a:r>
              <a:rPr lang="ru-RU" sz="2400" dirty="0" smtClean="0"/>
              <a:t>эк</a:t>
            </a:r>
            <a:r>
              <a:rPr lang="en-US" sz="2400" dirty="0"/>
              <a:t>o</a:t>
            </a:r>
            <a:r>
              <a:rPr lang="ru-RU" sz="2400" dirty="0"/>
              <a:t>л</a:t>
            </a:r>
            <a:r>
              <a:rPr lang="en-US" sz="2400" dirty="0"/>
              <a:t>o</a:t>
            </a:r>
            <a:r>
              <a:rPr lang="ru-RU" sz="2400" dirty="0"/>
              <a:t>гич</a:t>
            </a:r>
            <a:r>
              <a:rPr lang="en-US" sz="2400" dirty="0"/>
              <a:t>ec</a:t>
            </a:r>
            <a:r>
              <a:rPr lang="ru-RU" sz="2400" dirty="0"/>
              <a:t>кую н</a:t>
            </a:r>
            <a:r>
              <a:rPr lang="en-US" sz="2400" dirty="0"/>
              <a:t>a</a:t>
            </a:r>
            <a:r>
              <a:rPr lang="ru-RU" sz="2400" dirty="0"/>
              <a:t>пр</a:t>
            </a:r>
            <a:r>
              <a:rPr lang="en-US" sz="2400" dirty="0"/>
              <a:t>a</a:t>
            </a:r>
            <a:r>
              <a:rPr lang="ru-RU" sz="2400" dirty="0"/>
              <a:t>вл</a:t>
            </a:r>
            <a:r>
              <a:rPr lang="en-US" sz="2400" dirty="0"/>
              <a:t>e</a:t>
            </a:r>
            <a:r>
              <a:rPr lang="ru-RU" sz="2400" dirty="0"/>
              <a:t>нн</a:t>
            </a:r>
            <a:r>
              <a:rPr lang="en-US" sz="2400" dirty="0"/>
              <a:t>oc</a:t>
            </a:r>
            <a:r>
              <a:rPr lang="ru-RU" sz="2400" dirty="0" smtClean="0"/>
              <a:t>ть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и будут </a:t>
            </a:r>
            <a:r>
              <a:rPr lang="en-US" sz="2400" dirty="0"/>
              <a:t>o</a:t>
            </a:r>
            <a:r>
              <a:rPr lang="ru-RU" sz="2400" dirty="0"/>
              <a:t>ри</a:t>
            </a:r>
            <a:r>
              <a:rPr lang="en-US" sz="2400" dirty="0"/>
              <a:t>e</a:t>
            </a:r>
            <a:r>
              <a:rPr lang="ru-RU" sz="2400" dirty="0"/>
              <a:t>нтир</a:t>
            </a:r>
            <a:r>
              <a:rPr lang="en-US" sz="2400" dirty="0"/>
              <a:t>o</a:t>
            </a:r>
            <a:r>
              <a:rPr lang="ru-RU" sz="2400" dirty="0"/>
              <a:t>в</a:t>
            </a:r>
            <a:r>
              <a:rPr lang="en-US" sz="2400" dirty="0"/>
              <a:t>a</a:t>
            </a:r>
            <a:r>
              <a:rPr lang="ru-RU" sz="2400" dirty="0" smtClean="0"/>
              <a:t>ны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н</a:t>
            </a:r>
            <a:r>
              <a:rPr lang="en-US" sz="2400" dirty="0"/>
              <a:t>a </a:t>
            </a:r>
            <a:r>
              <a:rPr lang="ru-RU" sz="2400" dirty="0"/>
              <a:t>шк</a:t>
            </a:r>
            <a:r>
              <a:rPr lang="en-US" sz="2400" dirty="0"/>
              <a:t>o</a:t>
            </a:r>
            <a:r>
              <a:rPr lang="ru-RU" sz="2400" dirty="0"/>
              <a:t>льник</a:t>
            </a:r>
            <a:r>
              <a:rPr lang="en-US" sz="2400" dirty="0"/>
              <a:t>o</a:t>
            </a:r>
            <a:r>
              <a:rPr lang="ru-RU" sz="2400" dirty="0" smtClean="0"/>
              <a:t>в 5-7-х </a:t>
            </a:r>
            <a:r>
              <a:rPr lang="ru-RU" sz="2400" dirty="0"/>
              <a:t>кл</a:t>
            </a:r>
            <a:r>
              <a:rPr lang="en-US" sz="2400" dirty="0"/>
              <a:t>acco</a:t>
            </a:r>
            <a:r>
              <a:rPr lang="ru-RU" sz="2400" dirty="0"/>
              <a:t>в. </a:t>
            </a:r>
            <a:endParaRPr lang="ru-RU" sz="2400" dirty="0" smtClean="0"/>
          </a:p>
          <a:p>
            <a:pPr algn="ctr"/>
            <a:r>
              <a:rPr lang="ru-RU" sz="2400" dirty="0" smtClean="0"/>
              <a:t>Мы </a:t>
            </a:r>
            <a:r>
              <a:rPr lang="ru-RU" sz="2400" dirty="0"/>
              <a:t>д</a:t>
            </a:r>
            <a:r>
              <a:rPr lang="en-US" sz="2400" dirty="0"/>
              <a:t>o</a:t>
            </a:r>
            <a:r>
              <a:rPr lang="ru-RU" sz="2400" dirty="0"/>
              <a:t>лжны п</a:t>
            </a:r>
            <a:r>
              <a:rPr lang="en-US" sz="2400" dirty="0"/>
              <a:t>o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/>
              <a:t>з</a:t>
            </a:r>
            <a:r>
              <a:rPr lang="en-US" sz="2400" dirty="0"/>
              <a:t>a</a:t>
            </a:r>
            <a:r>
              <a:rPr lang="ru-RU" sz="2400" dirty="0"/>
              <a:t>ть д</a:t>
            </a:r>
            <a:r>
              <a:rPr lang="en-US" sz="2400" dirty="0"/>
              <a:t>e</a:t>
            </a:r>
            <a:r>
              <a:rPr lang="ru-RU" sz="2400" dirty="0"/>
              <a:t>тям, </a:t>
            </a:r>
            <a:endParaRPr lang="ru-RU" sz="2400" dirty="0" smtClean="0"/>
          </a:p>
          <a:p>
            <a:pPr algn="ctr"/>
            <a:r>
              <a:rPr lang="ru-RU" sz="2400" dirty="0" smtClean="0"/>
              <a:t>н</a:t>
            </a:r>
            <a:r>
              <a:rPr lang="en-US" sz="2400" dirty="0"/>
              <a:t>ac</a:t>
            </a:r>
            <a:r>
              <a:rPr lang="ru-RU" sz="2400" dirty="0"/>
              <a:t>к</a:t>
            </a:r>
            <a:r>
              <a:rPr lang="en-US" sz="2400" dirty="0"/>
              <a:t>o</a:t>
            </a:r>
            <a:r>
              <a:rPr lang="ru-RU" sz="2400" dirty="0"/>
              <a:t>льк</a:t>
            </a:r>
            <a:r>
              <a:rPr lang="en-US" sz="2400" dirty="0"/>
              <a:t>o </a:t>
            </a:r>
            <a:r>
              <a:rPr lang="ru-RU" sz="2400" dirty="0"/>
              <a:t>н</a:t>
            </a:r>
            <a:r>
              <a:rPr lang="en-US" sz="2400" dirty="0"/>
              <a:t>a</a:t>
            </a:r>
            <a:r>
              <a:rPr lang="ru-RU" sz="2400" dirty="0"/>
              <a:t>ш</a:t>
            </a:r>
            <a:r>
              <a:rPr lang="en-US" sz="2400" dirty="0"/>
              <a:t>a </a:t>
            </a:r>
            <a:r>
              <a:rPr lang="ru-RU" sz="2400" dirty="0"/>
              <a:t>З</a:t>
            </a:r>
            <a:r>
              <a:rPr lang="en-US" sz="2400" dirty="0"/>
              <a:t>e</a:t>
            </a:r>
            <a:r>
              <a:rPr lang="ru-RU" sz="2400" dirty="0"/>
              <a:t>мля инт</a:t>
            </a:r>
            <a:r>
              <a:rPr lang="en-US" sz="2400" dirty="0"/>
              <a:t>e</a:t>
            </a:r>
            <a:r>
              <a:rPr lang="ru-RU" sz="2400" dirty="0"/>
              <a:t>р</a:t>
            </a:r>
            <a:r>
              <a:rPr lang="en-US" sz="2400" dirty="0"/>
              <a:t>ec</a:t>
            </a:r>
            <a:r>
              <a:rPr lang="ru-RU" sz="2400" dirty="0"/>
              <a:t>н</a:t>
            </a:r>
            <a:r>
              <a:rPr lang="en-US" sz="2400" dirty="0"/>
              <a:t>a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/>
              <a:t>к </a:t>
            </a:r>
            <a:r>
              <a:rPr lang="en-US" sz="2400" dirty="0"/>
              <a:t>ee </a:t>
            </a:r>
            <a:r>
              <a:rPr lang="ru-RU" sz="2400" dirty="0"/>
              <a:t>н</a:t>
            </a:r>
            <a:r>
              <a:rPr lang="en-US" sz="2400" dirty="0"/>
              <a:t>a</a:t>
            </a:r>
            <a:r>
              <a:rPr lang="ru-RU" sz="2400" dirty="0"/>
              <a:t>д</a:t>
            </a:r>
            <a:r>
              <a:rPr lang="en-US" sz="2400" dirty="0"/>
              <a:t>o </a:t>
            </a:r>
            <a:r>
              <a:rPr lang="ru-RU" sz="2400" dirty="0"/>
              <a:t>б</a:t>
            </a:r>
            <a:r>
              <a:rPr lang="en-US" sz="2400" dirty="0"/>
              <a:t>e</a:t>
            </a:r>
            <a:r>
              <a:rPr lang="ru-RU" sz="2400" dirty="0"/>
              <a:t>р</a:t>
            </a:r>
            <a:r>
              <a:rPr lang="en-US" sz="2400" dirty="0"/>
              <a:t>e</a:t>
            </a:r>
            <a:r>
              <a:rPr lang="ru-RU" sz="2400" dirty="0" smtClean="0"/>
              <a:t>чь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Н</a:t>
            </a:r>
            <a:r>
              <a:rPr lang="en-US" sz="2400" dirty="0" smtClean="0"/>
              <a:t>a </a:t>
            </a:r>
            <a:r>
              <a:rPr lang="ru-RU" sz="2400" dirty="0"/>
              <a:t>этих ур</a:t>
            </a:r>
            <a:r>
              <a:rPr lang="en-US" sz="2400" dirty="0"/>
              <a:t>o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/>
              <a:t>х буд</a:t>
            </a:r>
            <a:r>
              <a:rPr lang="en-US" sz="2400" dirty="0"/>
              <a:t>e</a:t>
            </a:r>
            <a:r>
              <a:rPr lang="ru-RU" sz="2400" dirty="0" smtClean="0"/>
              <a:t>т</a:t>
            </a:r>
            <a:r>
              <a:rPr lang="ru-RU" sz="2400" dirty="0"/>
              <a:t> </a:t>
            </a:r>
            <a:r>
              <a:rPr lang="ru-RU" sz="2400" dirty="0" smtClean="0"/>
              <a:t>р</a:t>
            </a:r>
            <a:r>
              <a:rPr lang="en-US" sz="2400" dirty="0"/>
              <a:t>acc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/>
              <a:t>зыв</a:t>
            </a:r>
            <a:r>
              <a:rPr lang="en-US" sz="2400" dirty="0"/>
              <a:t>a</a:t>
            </a:r>
            <a:r>
              <a:rPr lang="ru-RU" sz="2400" dirty="0"/>
              <a:t>ть</a:t>
            </a:r>
            <a:r>
              <a:rPr lang="en-US" sz="2400" dirty="0"/>
              <a:t>c</a:t>
            </a:r>
            <a:r>
              <a:rPr lang="ru-RU" sz="2400" dirty="0" smtClean="0"/>
              <a:t>я</a:t>
            </a:r>
          </a:p>
          <a:p>
            <a:pPr algn="ctr"/>
            <a:r>
              <a:rPr lang="ru-RU" sz="2400" dirty="0" smtClean="0"/>
              <a:t> </a:t>
            </a:r>
            <a:r>
              <a:rPr lang="en-US" sz="2400" dirty="0" smtClean="0"/>
              <a:t>o</a:t>
            </a:r>
            <a:r>
              <a:rPr lang="ru-RU" sz="2400" dirty="0" smtClean="0"/>
              <a:t>б</a:t>
            </a:r>
            <a:r>
              <a:rPr lang="en-US" sz="2400" dirty="0" smtClean="0"/>
              <a:t> </a:t>
            </a:r>
            <a:r>
              <a:rPr lang="ru-RU" sz="2400" dirty="0" smtClean="0"/>
              <a:t>у</a:t>
            </a:r>
            <a:r>
              <a:rPr lang="en-US" sz="2400" dirty="0"/>
              <a:t>c</a:t>
            </a:r>
            <a:r>
              <a:rPr lang="ru-RU" sz="2400" dirty="0"/>
              <a:t>тр</a:t>
            </a:r>
            <a:r>
              <a:rPr lang="en-US" sz="2400" dirty="0" smtClean="0"/>
              <a:t>o</a:t>
            </a:r>
            <a:r>
              <a:rPr lang="ru-RU" sz="2400" dirty="0" smtClean="0"/>
              <a:t>йстве</a:t>
            </a:r>
            <a:r>
              <a:rPr lang="en-US" sz="2400" dirty="0" smtClean="0"/>
              <a:t> </a:t>
            </a:r>
            <a:r>
              <a:rPr lang="ru-RU" sz="2400" dirty="0"/>
              <a:t>эк</a:t>
            </a:r>
            <a:r>
              <a:rPr lang="en-US" sz="2400" dirty="0"/>
              <a:t>oc</a:t>
            </a:r>
            <a:r>
              <a:rPr lang="ru-RU" sz="2400" dirty="0"/>
              <a:t>и</a:t>
            </a:r>
            <a:r>
              <a:rPr lang="en-US" sz="2400" dirty="0"/>
              <a:t>c</a:t>
            </a:r>
            <a:r>
              <a:rPr lang="ru-RU" sz="2400" dirty="0"/>
              <a:t>т</a:t>
            </a:r>
            <a:r>
              <a:rPr lang="en-US" sz="2400" dirty="0"/>
              <a:t>e</a:t>
            </a:r>
            <a:r>
              <a:rPr lang="ru-RU" sz="2400" dirty="0" smtClean="0"/>
              <a:t>мы МК</a:t>
            </a:r>
            <a:r>
              <a:rPr lang="en-US" sz="2400" dirty="0" smtClean="0"/>
              <a:t>C</a:t>
            </a:r>
            <a:r>
              <a:rPr lang="ru-RU" sz="2400" dirty="0" smtClean="0"/>
              <a:t>».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Космонавт-испытатель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 err="1" smtClean="0"/>
              <a:t>Ревин</a:t>
            </a:r>
            <a:r>
              <a:rPr lang="ru-RU" sz="2400" dirty="0" smtClean="0"/>
              <a:t> С.Н.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520807"/>
            <a:ext cx="3798993" cy="2520000"/>
          </a:xfrm>
          <a:prstGeom prst="rect">
            <a:avLst/>
          </a:prstGeom>
          <a:ln>
            <a:noFill/>
          </a:ln>
        </p:spPr>
      </p:pic>
      <p:pic>
        <p:nvPicPr>
          <p:cNvPr id="7" name="Picture 12" descr="http://abiturient.ru/upload/iblock/1ea/Revin533%20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09" y="3789040"/>
            <a:ext cx="379581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4" y="911098"/>
            <a:ext cx="756188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3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0" y="980728"/>
            <a:ext cx="7528659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-24902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Вид из обзорного модуля «Купола»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964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50635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2" y="978012"/>
            <a:ext cx="7588307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1704" y="0"/>
            <a:ext cx="916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Лабораторный модуль «</a:t>
            </a:r>
            <a:r>
              <a:rPr lang="ru-RU" sz="2800" dirty="0" err="1"/>
              <a:t>Д</a:t>
            </a:r>
            <a:r>
              <a:rPr lang="ru-RU" sz="2800" dirty="0" err="1" smtClean="0"/>
              <a:t>естини</a:t>
            </a:r>
            <a:r>
              <a:rPr lang="ru-RU" sz="2800" dirty="0" smtClean="0"/>
              <a:t>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48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11098"/>
            <a:ext cx="672000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2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6" y="911098"/>
            <a:ext cx="7590366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-2490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Люк космического корабля «Дракон»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870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2649" y="1037610"/>
            <a:ext cx="5460112" cy="50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Еще до окончания ОКП, </a:t>
            </a:r>
            <a:endParaRPr lang="ru-RU" sz="2400" dirty="0" smtClean="0"/>
          </a:p>
          <a:p>
            <a:pPr algn="ctr"/>
            <a:r>
              <a:rPr lang="ru-RU" sz="2400" dirty="0" smtClean="0"/>
              <a:t>28 </a:t>
            </a:r>
            <a:r>
              <a:rPr lang="ru-RU" sz="2400" dirty="0"/>
              <a:t>июля 1997 года решением </a:t>
            </a:r>
            <a:r>
              <a:rPr lang="ru-RU" sz="2400" dirty="0" smtClean="0"/>
              <a:t>ГМВК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был назначен бортинженером </a:t>
            </a:r>
            <a:endParaRPr lang="ru-RU" sz="2400" dirty="0" smtClean="0"/>
          </a:p>
          <a:p>
            <a:pPr algn="ctr"/>
            <a:r>
              <a:rPr lang="ru-RU" sz="2400" dirty="0" smtClean="0"/>
              <a:t>второго </a:t>
            </a:r>
            <a:r>
              <a:rPr lang="ru-RU" sz="2400" dirty="0"/>
              <a:t>(дублирующего) экипажа </a:t>
            </a:r>
            <a:endParaRPr lang="ru-RU" sz="2400" dirty="0" smtClean="0"/>
          </a:p>
          <a:p>
            <a:pPr algn="ctr"/>
            <a:r>
              <a:rPr lang="ru-RU" sz="2400" dirty="0" smtClean="0"/>
              <a:t>первой </a:t>
            </a:r>
            <a:r>
              <a:rPr lang="ru-RU" sz="2400" dirty="0"/>
              <a:t>российской </a:t>
            </a:r>
            <a:r>
              <a:rPr lang="ru-RU" sz="2400" dirty="0" smtClean="0"/>
              <a:t>экспедиции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посещения МКС (программа МКС-Т1),</a:t>
            </a:r>
          </a:p>
          <a:p>
            <a:pPr algn="ctr"/>
            <a:r>
              <a:rPr lang="ru-RU" sz="2400" dirty="0"/>
              <a:t> в экипаже с В.Дежуровым </a:t>
            </a:r>
          </a:p>
          <a:p>
            <a:pPr algn="ctr"/>
            <a:r>
              <a:rPr lang="ru-RU" sz="2400" dirty="0"/>
              <a:t>(с 27 октября 1997 года </a:t>
            </a:r>
            <a:r>
              <a:rPr lang="ru-RU" sz="2400" dirty="0" smtClean="0"/>
              <a:t>– </a:t>
            </a:r>
          </a:p>
          <a:p>
            <a:pPr algn="ctr"/>
            <a:r>
              <a:rPr lang="ru-RU" sz="2400" dirty="0" smtClean="0"/>
              <a:t>вместе </a:t>
            </a:r>
            <a:r>
              <a:rPr lang="ru-RU" sz="2400" dirty="0"/>
              <a:t>с В.Токаревым). </a:t>
            </a:r>
          </a:p>
          <a:p>
            <a:pPr algn="ctr"/>
            <a:r>
              <a:rPr lang="ru-RU" sz="2400" dirty="0"/>
              <a:t>Решением коллегии РКА </a:t>
            </a:r>
            <a:endParaRPr lang="ru-RU" sz="2400" dirty="0" smtClean="0"/>
          </a:p>
          <a:p>
            <a:pPr algn="ctr"/>
            <a:r>
              <a:rPr lang="ru-RU" sz="2400" dirty="0" smtClean="0"/>
              <a:t>от </a:t>
            </a:r>
            <a:r>
              <a:rPr lang="ru-RU" sz="2400" dirty="0"/>
              <a:t>24 февраля 1998 года </a:t>
            </a:r>
            <a:endParaRPr lang="ru-RU" sz="2400" dirty="0" smtClean="0"/>
          </a:p>
          <a:p>
            <a:pPr algn="ctr"/>
            <a:r>
              <a:rPr lang="ru-RU" sz="2400" dirty="0" smtClean="0"/>
              <a:t>подтвержден </a:t>
            </a:r>
            <a:r>
              <a:rPr lang="ru-RU" sz="2400" dirty="0"/>
              <a:t>в должности </a:t>
            </a:r>
            <a:endParaRPr lang="ru-RU" sz="2400" dirty="0" smtClean="0"/>
          </a:p>
          <a:p>
            <a:pPr algn="ctr"/>
            <a:r>
              <a:rPr lang="ru-RU" sz="2400" dirty="0" smtClean="0"/>
              <a:t>бортинженера </a:t>
            </a:r>
            <a:r>
              <a:rPr lang="ru-RU" sz="2400" dirty="0"/>
              <a:t>второго экипажа.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7" y="1223583"/>
            <a:ext cx="3340202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7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8" y="980728"/>
            <a:ext cx="7573263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0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432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задачи экипажа входило  обслуживание </a:t>
            </a:r>
            <a:r>
              <a:rPr lang="ru-RU" sz="2400" dirty="0"/>
              <a:t>операций </a:t>
            </a:r>
          </a:p>
          <a:p>
            <a:pPr algn="ctr"/>
            <a:r>
              <a:rPr lang="ru-RU" sz="2400" dirty="0"/>
              <a:t>по загрузке и расстыковке </a:t>
            </a:r>
          </a:p>
          <a:p>
            <a:pPr algn="ctr"/>
            <a:r>
              <a:rPr lang="ru-RU" sz="2400" dirty="0"/>
              <a:t>корабля «Союз ТМА-03М» </a:t>
            </a:r>
          </a:p>
          <a:p>
            <a:pPr algn="ctr"/>
            <a:r>
              <a:rPr lang="ru-RU" sz="2400" dirty="0"/>
              <a:t>от малого исследовательского </a:t>
            </a:r>
          </a:p>
          <a:p>
            <a:pPr algn="ctr"/>
            <a:r>
              <a:rPr lang="ru-RU" sz="2400" dirty="0"/>
              <a:t>модуля «Рассвет»</a:t>
            </a:r>
          </a:p>
          <a:p>
            <a:pPr algn="ctr"/>
            <a:r>
              <a:rPr lang="ru-RU" sz="2400" dirty="0"/>
              <a:t> (возвращение трех членов экипажа экспедиции </a:t>
            </a:r>
            <a:endParaRPr lang="ru-RU" sz="2400" dirty="0" smtClean="0"/>
          </a:p>
          <a:p>
            <a:pPr algn="ctr"/>
            <a:r>
              <a:rPr lang="ru-RU" sz="2400" dirty="0" smtClean="0"/>
              <a:t>МКС-30/31</a:t>
            </a:r>
            <a:r>
              <a:rPr lang="ru-RU" sz="2400" dirty="0"/>
              <a:t>) </a:t>
            </a:r>
          </a:p>
          <a:p>
            <a:pPr algn="ctr"/>
            <a:r>
              <a:rPr lang="ru-RU" sz="2400" dirty="0"/>
              <a:t>и поддержание работоспособности </a:t>
            </a:r>
            <a:endParaRPr lang="ru-RU" sz="2400" dirty="0" smtClean="0"/>
          </a:p>
          <a:p>
            <a:pPr algn="ctr"/>
            <a:r>
              <a:rPr lang="ru-RU" sz="2400" dirty="0" smtClean="0"/>
              <a:t>станции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>
          <a:xfrm>
            <a:off x="233606" y="1700808"/>
            <a:ext cx="4628131" cy="30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2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4" y="1340768"/>
            <a:ext cx="7588311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-24902"/>
            <a:ext cx="92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Экипаж длительной экспедиции Олег Кононенко,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 err="1" smtClean="0"/>
              <a:t>Андрэ</a:t>
            </a:r>
            <a:r>
              <a:rPr lang="ru-RU" sz="2400" dirty="0" smtClean="0"/>
              <a:t> </a:t>
            </a:r>
            <a:r>
              <a:rPr lang="ru-RU" sz="2400" dirty="0" err="1" smtClean="0"/>
              <a:t>Кауперс</a:t>
            </a:r>
            <a:r>
              <a:rPr lang="ru-RU" sz="2400" dirty="0" smtClean="0"/>
              <a:t> и </a:t>
            </a:r>
            <a:r>
              <a:rPr lang="ru-RU" sz="2400" dirty="0"/>
              <a:t>Д</a:t>
            </a:r>
            <a:r>
              <a:rPr lang="ru-RU" sz="2400" dirty="0" smtClean="0"/>
              <a:t>ональд </a:t>
            </a:r>
            <a:r>
              <a:rPr lang="ru-RU" sz="2400" dirty="0" err="1" smtClean="0"/>
              <a:t>Петтит</a:t>
            </a:r>
            <a:r>
              <a:rPr lang="ru-RU" sz="2400" dirty="0" smtClean="0"/>
              <a:t> в соединительном модуле «Гармония»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71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2" y="1073586"/>
            <a:ext cx="7573256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Космический корабль «Дракон» на подлете к МКС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50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0" y="911098"/>
            <a:ext cx="7573260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4" y="1112131"/>
            <a:ext cx="7588311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88640"/>
            <a:ext cx="920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Модуль «</a:t>
            </a:r>
            <a:r>
              <a:rPr lang="ru-RU" sz="2800" dirty="0" err="1" smtClean="0"/>
              <a:t>Транквилити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79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" y="911098"/>
            <a:ext cx="7561896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0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37004"/>
            <a:ext cx="3104400" cy="4680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104400" cy="46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6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3" y="1196752"/>
            <a:ext cx="7588314" cy="5040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4000" y="116632"/>
            <a:ext cx="920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Японский экспериментальный модуль «</a:t>
            </a:r>
            <a:r>
              <a:rPr lang="ru-RU" sz="2800" dirty="0" err="1" smtClean="0"/>
              <a:t>Кибо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3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24902"/>
            <a:ext cx="9206760" cy="69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2" y="980728"/>
            <a:ext cx="7544898" cy="50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1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2808</TotalTime>
  <Words>4068</Words>
  <Application>Microsoft Office PowerPoint</Application>
  <PresentationFormat>Экран (4:3)</PresentationFormat>
  <Paragraphs>807</Paragraphs>
  <Slides>240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240</vt:i4>
      </vt:variant>
    </vt:vector>
  </HeadingPairs>
  <TitlesOfParts>
    <vt:vector size="24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256</cp:revision>
  <dcterms:created xsi:type="dcterms:W3CDTF">2013-10-06T15:47:19Z</dcterms:created>
  <dcterms:modified xsi:type="dcterms:W3CDTF">2014-12-28T16:35:41Z</dcterms:modified>
</cp:coreProperties>
</file>