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47"/>
  </p:notesMasterIdLst>
  <p:handoutMasterIdLst>
    <p:handoutMasterId r:id="rId48"/>
  </p:handoutMasterIdLst>
  <p:sldIdLst>
    <p:sldId id="317" r:id="rId2"/>
    <p:sldId id="256" r:id="rId3"/>
    <p:sldId id="323" r:id="rId4"/>
    <p:sldId id="298" r:id="rId5"/>
    <p:sldId id="258" r:id="rId6"/>
    <p:sldId id="30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72" r:id="rId17"/>
    <p:sldId id="301" r:id="rId18"/>
    <p:sldId id="273" r:id="rId19"/>
    <p:sldId id="274" r:id="rId20"/>
    <p:sldId id="275" r:id="rId21"/>
    <p:sldId id="308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12" r:id="rId33"/>
    <p:sldId id="315" r:id="rId34"/>
    <p:sldId id="286" r:id="rId35"/>
    <p:sldId id="287" r:id="rId36"/>
    <p:sldId id="316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18" r:id="rId4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285B"/>
    <a:srgbClr val="AA3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51" autoAdjust="0"/>
    <p:restoredTop sz="86482" autoAdjust="0"/>
  </p:normalViewPr>
  <p:slideViewPr>
    <p:cSldViewPr>
      <p:cViewPr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8E28-C907-4271-9B51-6311394A8885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1709A-9ADA-4247-9164-BDD3FF3A4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64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FE3C4-AA62-44D0-BF14-CEE2258F6324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44959-DF00-4352-BE11-269C00494E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4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44959-DF00-4352-BE11-269C00494E0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62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44959-DF00-4352-BE11-269C00494E0F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44959-DF00-4352-BE11-269C00494E0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44959-DF00-4352-BE11-269C00494E0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44959-DF00-4352-BE11-269C00494E0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44959-DF00-4352-BE11-269C00494E0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C62F574-00C2-461D-98F8-D67AADF987C2}" type="datetimeFigureOut">
              <a:rPr lang="ru-RU" smtClean="0"/>
              <a:pPr/>
              <a:t>10.12.2014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A65763-FBA4-4B63-A4A3-B9AA14A37AB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3" y="612076"/>
            <a:ext cx="7560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cap="small" dirty="0" smtClean="0">
              <a:solidFill>
                <a:schemeClr val="accent4"/>
              </a:solidFill>
            </a:endParaRPr>
          </a:p>
          <a:p>
            <a:pPr algn="ctr"/>
            <a:r>
              <a:rPr lang="ru-RU" sz="2000" b="1" cap="small" dirty="0" smtClean="0">
                <a:solidFill>
                  <a:schemeClr val="accent4"/>
                </a:solidFill>
              </a:rPr>
              <a:t>Государственное бюджетное образовательное учреждение</a:t>
            </a:r>
            <a:r>
              <a:rPr lang="ru-RU" sz="2000" b="1" cap="small" dirty="0">
                <a:solidFill>
                  <a:schemeClr val="accent4"/>
                </a:solidFill>
              </a:rPr>
              <a:t> </a:t>
            </a:r>
            <a:r>
              <a:rPr lang="ru-RU" sz="2000" b="1" cap="small" dirty="0" smtClean="0">
                <a:solidFill>
                  <a:schemeClr val="accent4"/>
                </a:solidFill>
              </a:rPr>
              <a:t>города Москвы средняя общеобразовательная школа №668 имени Героя Советского Союза  </a:t>
            </a:r>
            <a:r>
              <a:rPr lang="ru-RU" sz="2000" b="1" cap="small" dirty="0" err="1" smtClean="0">
                <a:solidFill>
                  <a:schemeClr val="accent4"/>
                </a:solidFill>
              </a:rPr>
              <a:t>В.П.Кислякова</a:t>
            </a:r>
            <a:endParaRPr lang="ru-RU" sz="2000" b="1" cap="small" dirty="0" smtClean="0">
              <a:solidFill>
                <a:schemeClr val="accent4"/>
              </a:solidFill>
            </a:endParaRPr>
          </a:p>
          <a:p>
            <a:pPr algn="ctr"/>
            <a:r>
              <a:rPr lang="ru-RU" sz="2000" b="1" cap="small" dirty="0">
                <a:solidFill>
                  <a:schemeClr val="accent4"/>
                </a:solidFill>
              </a:rPr>
              <a:t>С</a:t>
            </a:r>
            <a:r>
              <a:rPr lang="ru-RU" sz="2000" b="1" cap="small" dirty="0" smtClean="0">
                <a:solidFill>
                  <a:schemeClr val="accent4"/>
                </a:solidFill>
              </a:rPr>
              <a:t>труктурное </a:t>
            </a:r>
            <a:r>
              <a:rPr lang="ru-RU" sz="2000" b="1" cap="small" dirty="0" smtClean="0">
                <a:solidFill>
                  <a:schemeClr val="accent4"/>
                </a:solidFill>
              </a:rPr>
              <a:t>подразделение – детский сад №656</a:t>
            </a:r>
          </a:p>
        </p:txBody>
      </p:sp>
      <p:pic>
        <p:nvPicPr>
          <p:cNvPr id="1026" name="Picture 2" descr="F:\детский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721432"/>
            <a:ext cx="6840760" cy="37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8358246" cy="100013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</a:rPr>
              <a:t>Катание деревянных шариков, грецких орехов, шишек, желудей</a:t>
            </a:r>
            <a:endParaRPr lang="ru-RU" sz="4400" dirty="0">
              <a:solidFill>
                <a:schemeClr val="accent3"/>
              </a:solidFill>
            </a:endParaRPr>
          </a:p>
        </p:txBody>
      </p:sp>
      <p:pic>
        <p:nvPicPr>
          <p:cNvPr id="4" name="Рисунок 3" descr="сканирование0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2285992"/>
            <a:ext cx="5321808" cy="3410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358246" cy="145327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</a:rPr>
              <a:t>Конструирование из кубиков, выкладывание из мозаики, </a:t>
            </a:r>
            <a:br>
              <a:rPr lang="ru-RU" sz="3200" dirty="0" smtClean="0">
                <a:solidFill>
                  <a:schemeClr val="accent3"/>
                </a:solidFill>
              </a:rPr>
            </a:br>
            <a:r>
              <a:rPr lang="ru-RU" sz="3200" dirty="0" smtClean="0">
                <a:solidFill>
                  <a:schemeClr val="accent3"/>
                </a:solidFill>
              </a:rPr>
              <a:t>нанизывание колец пирамидок</a:t>
            </a:r>
            <a:endParaRPr lang="ru-RU" sz="4400" dirty="0">
              <a:solidFill>
                <a:schemeClr val="accent3"/>
              </a:solidFill>
            </a:endParaRPr>
          </a:p>
        </p:txBody>
      </p:sp>
      <p:pic>
        <p:nvPicPr>
          <p:cNvPr id="5" name="Рисунок 4" descr="изм сканирование0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80" y="2564904"/>
            <a:ext cx="5180076" cy="3465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8358246" cy="100013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3"/>
                </a:solidFill>
              </a:rPr>
              <a:t>Выкладывание счетных палочек, </a:t>
            </a:r>
            <a:br>
              <a:rPr lang="ru-RU" sz="3200" dirty="0">
                <a:solidFill>
                  <a:schemeClr val="accent3"/>
                </a:solidFill>
              </a:rPr>
            </a:br>
            <a:r>
              <a:rPr lang="ru-RU" sz="3200" dirty="0">
                <a:solidFill>
                  <a:schemeClr val="accent3"/>
                </a:solidFill>
              </a:rPr>
              <a:t>карандашей, пуговиц </a:t>
            </a:r>
          </a:p>
        </p:txBody>
      </p:sp>
      <p:pic>
        <p:nvPicPr>
          <p:cNvPr id="6" name="Рисунок 5" descr="P1040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2285991"/>
            <a:ext cx="4831840" cy="3855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857232"/>
            <a:ext cx="8358246" cy="5715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</a:rPr>
              <a:t>Перекладывание бусинок пинцетом</a:t>
            </a:r>
            <a:endParaRPr lang="ru-RU" sz="4400" dirty="0">
              <a:solidFill>
                <a:schemeClr val="accent3"/>
              </a:solidFill>
            </a:endParaRPr>
          </a:p>
        </p:txBody>
      </p:sp>
      <p:pic>
        <p:nvPicPr>
          <p:cNvPr id="4" name="Рисунок 3" descr="сканирование00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000240"/>
            <a:ext cx="3374140" cy="4232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8358246" cy="5715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</a:rPr>
              <a:t>Игры с пуговицами и прищепками </a:t>
            </a:r>
            <a:endParaRPr lang="ru-RU" sz="4400" dirty="0">
              <a:solidFill>
                <a:schemeClr val="accent3"/>
              </a:solidFill>
            </a:endParaRPr>
          </a:p>
        </p:txBody>
      </p:sp>
      <p:pic>
        <p:nvPicPr>
          <p:cNvPr id="5" name="Рисунок 4" descr="1 сканирование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8168" y="1190926"/>
            <a:ext cx="3853622" cy="2480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 сканирование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431" y="1213766"/>
            <a:ext cx="3782239" cy="2498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P1040343.JPG"/>
          <p:cNvPicPr>
            <a:picLocks noChangeAspect="1"/>
          </p:cNvPicPr>
          <p:nvPr/>
        </p:nvPicPr>
        <p:blipFill>
          <a:blip r:embed="rId4" cstate="print"/>
          <a:srcRect r="7407"/>
          <a:stretch>
            <a:fillRect/>
          </a:stretch>
        </p:blipFill>
        <p:spPr>
          <a:xfrm>
            <a:off x="2857488" y="3857628"/>
            <a:ext cx="343963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785794"/>
            <a:ext cx="8358246" cy="135732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</a:rPr>
              <a:t>Застегивание и расстегивание пуговиц, завязывание и развязывание узелков, различные шнуровки</a:t>
            </a:r>
            <a:endParaRPr lang="ru-RU" sz="3200" dirty="0">
              <a:solidFill>
                <a:schemeClr val="accent3"/>
              </a:solidFill>
            </a:endParaRPr>
          </a:p>
        </p:txBody>
      </p:sp>
      <p:pic>
        <p:nvPicPr>
          <p:cNvPr id="5" name="Содержимое 5" descr="P1040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242886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:\Урок\P1040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Народные игры-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потешки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Содержимое 13" descr="15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224" y="1357298"/>
            <a:ext cx="3252648" cy="4433888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Содержимое 11" descr="15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00628" y="1357298"/>
            <a:ext cx="3213787" cy="4433888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714348" y="6143644"/>
            <a:ext cx="7715272" cy="35719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Т.А. Ткаченко  «Мелкая моторика»</a:t>
            </a:r>
            <a:endParaRPr kumimoji="0" lang="ru-RU" sz="2800" b="1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305800" cy="459312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Кисти рук приобретают хорошую подвижность, гибкость, исчезает скованность движений, что в дальнейшем облегчает приобретение навыков письма. 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Выкладывание различных фигур </a:t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 счетных палочек и спичек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Содержимое 4" descr="P10403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сканирование00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71975">
            <a:off x="5047878" y="1928801"/>
            <a:ext cx="3233454" cy="442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Выкладывание из гороха и фасоли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Содержимое 4" descr="сканирование0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53097"/>
          <a:stretch>
            <a:fillRect/>
          </a:stretch>
        </p:blipFill>
        <p:spPr>
          <a:xfrm>
            <a:off x="428596" y="1785926"/>
            <a:ext cx="47187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P10608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6364" t="4717" b="5660"/>
          <a:stretch>
            <a:fillRect/>
          </a:stretch>
        </p:blipFill>
        <p:spPr>
          <a:xfrm rot="16200000">
            <a:off x="5500694" y="3143248"/>
            <a:ext cx="328614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5" descr="P1060867.JPG"/>
          <p:cNvPicPr>
            <a:picLocks noChangeAspect="1"/>
          </p:cNvPicPr>
          <p:nvPr/>
        </p:nvPicPr>
        <p:blipFill>
          <a:blip r:embed="rId3" cstate="print"/>
          <a:srcRect l="16364" t="4717" b="5660"/>
          <a:stretch>
            <a:fillRect/>
          </a:stretch>
        </p:blipFill>
        <p:spPr>
          <a:xfrm rot="16200000">
            <a:off x="5510384" y="3138688"/>
            <a:ext cx="328614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4047" y="908720"/>
            <a:ext cx="3347635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4" y="1628799"/>
            <a:ext cx="3633116" cy="4926259"/>
          </a:xfrm>
          <a:prstGeom prst="rect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32776" y="1829769"/>
            <a:ext cx="42484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Я, учитель-логопед </a:t>
            </a:r>
          </a:p>
          <a:p>
            <a:pPr algn="just"/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ысшей квалификационной</a:t>
            </a:r>
          </a:p>
          <a:p>
            <a:pPr algn="just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категории, педагогический стаж – </a:t>
            </a:r>
          </a:p>
          <a:p>
            <a:pPr algn="just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года, работаю с детьми с общим</a:t>
            </a:r>
          </a:p>
          <a:p>
            <a:pPr algn="just"/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едоразвитием речи.</a:t>
            </a:r>
          </a:p>
          <a:p>
            <a:pPr algn="just"/>
            <a:endParaRPr lang="ru-RU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Мое педагогическое кредо:</a:t>
            </a:r>
          </a:p>
          <a:p>
            <a:pPr algn="just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«Уважение к ребенку –</a:t>
            </a:r>
          </a:p>
          <a:p>
            <a:pPr algn="just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прежде всего.</a:t>
            </a:r>
          </a:p>
          <a:p>
            <a:pPr algn="just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каждом ребенке солнце,</a:t>
            </a:r>
          </a:p>
          <a:p>
            <a:pPr algn="just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олько надо заставить его </a:t>
            </a:r>
          </a:p>
          <a:p>
            <a:pPr algn="just"/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СВЕТИТЬ!»</a:t>
            </a:r>
          </a:p>
          <a:p>
            <a:pPr algn="just"/>
            <a:endParaRPr lang="ru-RU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Представляю вашему вниманию </a:t>
            </a:r>
          </a:p>
          <a:p>
            <a:pPr algn="just"/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резентацию опыта моей работы</a:t>
            </a:r>
          </a:p>
          <a:p>
            <a:pPr algn="just"/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развитию мелкой моторики</a:t>
            </a:r>
          </a:p>
          <a:p>
            <a:pPr algn="ctr"/>
            <a:endParaRPr lang="ru-RU" sz="16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114" y="879275"/>
            <a:ext cx="8024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СИМОНОВА  ЛЮДМИЛА БОРИСОВНА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57150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Выкладывание из ниток и пряжи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сканирование00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050" t="1518"/>
          <a:stretch>
            <a:fillRect/>
          </a:stretch>
        </p:blipFill>
        <p:spPr>
          <a:xfrm>
            <a:off x="2267744" y="1772816"/>
            <a:ext cx="4541722" cy="4635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29618" cy="4662280"/>
          </a:xfrm>
        </p:spPr>
        <p:txBody>
          <a:bodyPr>
            <a:noAutofit/>
          </a:bodyPr>
          <a:lstStyle/>
          <a:p>
            <a:pPr algn="ctr"/>
            <a:r>
              <a:rPr lang="ru-RU" sz="3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Эта работа является профилактикой </a:t>
            </a:r>
            <a:r>
              <a:rPr lang="ru-RU" sz="37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дисграфии</a:t>
            </a:r>
            <a:r>
              <a:rPr lang="ru-RU" sz="3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br>
              <a:rPr lang="ru-RU" sz="3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 как развивает пространственную ориентировку, ориентировку на листе – определение верха-низа, </a:t>
            </a:r>
            <a:br>
              <a:rPr lang="ru-RU" sz="3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левой-правой сторон, помогает чувствовать строку, клетку .</a:t>
            </a:r>
            <a:endParaRPr lang="ru-RU" sz="3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64" y="692696"/>
            <a:ext cx="8229600" cy="13926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Хорошо использовать для массажа шестигранные карандаши, массажные шарики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P10608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501008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4" descr="сканирование0032.jpg"/>
          <p:cNvPicPr>
            <a:picLocks noChangeAspect="1"/>
          </p:cNvPicPr>
          <p:nvPr/>
        </p:nvPicPr>
        <p:blipFill>
          <a:blip r:embed="rId4" cstate="print"/>
          <a:srcRect l="11894" t="52080" r="12420" b="10487"/>
          <a:stretch>
            <a:fillRect/>
          </a:stretch>
        </p:blipFill>
        <p:spPr>
          <a:xfrm>
            <a:off x="364662" y="2074623"/>
            <a:ext cx="3931093" cy="2872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0104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Рекомендую использовать массажные шарики с металлическими колечками Су-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Джок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Содержимое 4" descr="P10608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420888"/>
            <a:ext cx="4224469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P10403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420888"/>
            <a:ext cx="403860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928670"/>
            <a:ext cx="4095779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1040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00438"/>
            <a:ext cx="4071934" cy="3053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115328" cy="45365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Для лучшего запоминания букв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рекомендую использовать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следующие приемы: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Выкладывание из счетных палочек и спичек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P10608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285992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1060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033374" y="2816200"/>
            <a:ext cx="3738557" cy="2803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Выкладывание из фасоли, гороха или другой крупы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Содержимое 4" descr="P1060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602" r="5680" b="7332"/>
          <a:stretch>
            <a:fillRect/>
          </a:stretch>
        </p:blipFill>
        <p:spPr>
          <a:xfrm rot="16200000">
            <a:off x="597359" y="2544095"/>
            <a:ext cx="3714776" cy="3198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1060854.JPG"/>
          <p:cNvPicPr>
            <a:picLocks noChangeAspect="1"/>
          </p:cNvPicPr>
          <p:nvPr/>
        </p:nvPicPr>
        <p:blipFill>
          <a:blip r:embed="rId3" cstate="print"/>
          <a:srcRect l="33088" t="13992" r="9158" b="26648"/>
          <a:stretch>
            <a:fillRect/>
          </a:stretch>
        </p:blipFill>
        <p:spPr>
          <a:xfrm rot="5400000" flipH="1" flipV="1">
            <a:off x="4933051" y="2567883"/>
            <a:ext cx="37070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58177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Рисование на песке, манке ...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P10608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143116"/>
            <a:ext cx="5286412" cy="3964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Содержимое 3" descr="P1060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132856"/>
            <a:ext cx="5286412" cy="3964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817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Лепка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P1060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72816"/>
            <a:ext cx="5852160" cy="438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65290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 на кончиках пальцев</a:t>
            </a:r>
            <a:endParaRPr lang="ru-RU" sz="6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мелкой моторики</a:t>
            </a:r>
            <a:endParaRPr lang="ru-RU" sz="6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7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817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Конструирование</a:t>
            </a:r>
            <a:endParaRPr lang="ru-RU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P1060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110" b="12260"/>
          <a:stretch>
            <a:fillRect/>
          </a:stretch>
        </p:blipFill>
        <p:spPr>
          <a:xfrm>
            <a:off x="1547664" y="1916832"/>
            <a:ext cx="6096541" cy="3869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1033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букв руками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сканирование00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3601685" cy="4881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Содержимое 8" descr="сканирование00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361896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65373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игровой ситуации мы запоминаем буквы, развиваем мелкую моторику, вызываем интерес и дальнейшую мотивацию к обучению.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905776" cy="52966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выполнении этих упражнений нужно помнить два важных правила:</a:t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пальцы левой и правой рук следует нагружать равномерно;</a:t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2 - после каждого упражнения нужно расслабить пальцы.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приобретении навыков письма очень помогают книжки-раскраски, </a:t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штриховки, трафареты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Содержимое 6" descr="P10608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333" t="1611" r="4157" b="11385"/>
          <a:stretch>
            <a:fillRect/>
          </a:stretch>
        </p:blipFill>
        <p:spPr>
          <a:xfrm>
            <a:off x="827584" y="2132856"/>
            <a:ext cx="352839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P10608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455" r="7738" b="3150"/>
          <a:stretch>
            <a:fillRect/>
          </a:stretch>
        </p:blipFill>
        <p:spPr>
          <a:xfrm>
            <a:off x="5148064" y="2132856"/>
            <a:ext cx="338437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980728"/>
            <a:ext cx="4573519" cy="3430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P1040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56992"/>
            <a:ext cx="404641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305800" cy="47251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Нужно следить, чтобы во время раскрашивания или штриховки кисть двигалась в нужном направлении, а тетрадь лежала неподвижно.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305800" cy="157162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Рекомендуемая литература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829.JPG"/>
          <p:cNvPicPr>
            <a:picLocks noChangeAspect="1"/>
          </p:cNvPicPr>
          <p:nvPr/>
        </p:nvPicPr>
        <p:blipFill>
          <a:blip r:embed="rId2" cstate="print"/>
          <a:srcRect l="8163" r="11224" b="2040"/>
          <a:stretch>
            <a:fillRect/>
          </a:stretch>
        </p:blipFill>
        <p:spPr>
          <a:xfrm>
            <a:off x="467544" y="945924"/>
            <a:ext cx="8280920" cy="5732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845.JPG"/>
          <p:cNvPicPr>
            <a:picLocks noChangeAspect="1"/>
          </p:cNvPicPr>
          <p:nvPr/>
        </p:nvPicPr>
        <p:blipFill>
          <a:blip r:embed="rId2" cstate="print"/>
          <a:srcRect l="18095" t="3810" r="11428" b="2221"/>
          <a:stretch>
            <a:fillRect/>
          </a:stretch>
        </p:blipFill>
        <p:spPr>
          <a:xfrm>
            <a:off x="503947" y="908720"/>
            <a:ext cx="8250243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7385" y="116632"/>
            <a:ext cx="5765842" cy="74614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«Формирование речевых областей мозга совершается 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 влиянием 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кинестетических импульсов от рук, а          точнее от пальцев»		М.М. Кольцова	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								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24744"/>
            <a:ext cx="3156577" cy="501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823.JPG"/>
          <p:cNvPicPr>
            <a:picLocks noChangeAspect="1"/>
          </p:cNvPicPr>
          <p:nvPr/>
        </p:nvPicPr>
        <p:blipFill>
          <a:blip r:embed="rId2" cstate="print"/>
          <a:srcRect l="6494" r="7792"/>
          <a:stretch>
            <a:fillRect/>
          </a:stretch>
        </p:blipFill>
        <p:spPr>
          <a:xfrm>
            <a:off x="467544" y="888909"/>
            <a:ext cx="8377625" cy="5783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91727"/>
            <a:ext cx="8208912" cy="5829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817111"/>
            <a:ext cx="8280920" cy="5793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88263"/>
            <a:ext cx="8424936" cy="5637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60820.JPG"/>
          <p:cNvPicPr>
            <a:picLocks noChangeAspect="1"/>
          </p:cNvPicPr>
          <p:nvPr/>
        </p:nvPicPr>
        <p:blipFill>
          <a:blip r:embed="rId2" cstate="print"/>
          <a:srcRect t="4687" r="5078" b="3124"/>
          <a:stretch>
            <a:fillRect/>
          </a:stretch>
        </p:blipFill>
        <p:spPr>
          <a:xfrm>
            <a:off x="395537" y="908720"/>
            <a:ext cx="8424936" cy="5656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412776"/>
            <a:ext cx="7265096" cy="492442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Надеюсь, что презентация</a:t>
            </a:r>
          </a:p>
          <a:p>
            <a:pPr algn="ct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моего опыта по развитию мелкой моторики пригодится вам в работе!</a:t>
            </a:r>
          </a:p>
          <a:p>
            <a:pPr algn="ctr"/>
            <a:endParaRPr lang="ru-RU" sz="4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Желаю успехов!!!</a:t>
            </a:r>
            <a:endParaRPr lang="ru-RU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1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5969" y="3050958"/>
            <a:ext cx="4575808" cy="14761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accent3"/>
                </a:solidFill>
              </a:rPr>
              <a:t>«...кончики пальцев рук — это второй мозг</a:t>
            </a:r>
            <a:r>
              <a:rPr lang="ru-RU" sz="2400" dirty="0" smtClean="0">
                <a:solidFill>
                  <a:schemeClr val="accent3"/>
                </a:solidFill>
              </a:rPr>
              <a:t>»</a:t>
            </a:r>
            <a:r>
              <a:rPr lang="en-US" sz="2400" dirty="0">
                <a:solidFill>
                  <a:schemeClr val="accent3"/>
                </a:solidFill>
              </a:rPr>
              <a:t/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ru-RU" sz="2400" dirty="0" err="1">
                <a:solidFill>
                  <a:schemeClr val="accent3"/>
                </a:solidFill>
              </a:rPr>
              <a:t>Йосиро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Цуцуми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688" y="836712"/>
            <a:ext cx="4756336" cy="1296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solidFill>
                  <a:schemeClr val="accent3"/>
                </a:solidFill>
              </a:rPr>
              <a:t>«</a:t>
            </a:r>
            <a:r>
              <a:rPr lang="ru-RU" sz="2400" dirty="0">
                <a:solidFill>
                  <a:schemeClr val="accent3"/>
                </a:solidFill>
              </a:rPr>
              <a:t>Рука является вышедшим наружу головным мозгом</a:t>
            </a:r>
            <a:r>
              <a:rPr lang="ru-RU" sz="2400" dirty="0" smtClean="0">
                <a:solidFill>
                  <a:schemeClr val="accent3"/>
                </a:solidFill>
              </a:rPr>
              <a:t>» </a:t>
            </a:r>
            <a:r>
              <a:rPr lang="ru-RU" sz="2400" dirty="0">
                <a:solidFill>
                  <a:schemeClr val="accent3"/>
                </a:solidFill>
              </a:rPr>
              <a:t/>
            </a:r>
            <a:br>
              <a:rPr lang="ru-RU" sz="2400" dirty="0">
                <a:solidFill>
                  <a:schemeClr val="accent3"/>
                </a:solidFill>
              </a:rPr>
            </a:br>
            <a:r>
              <a:rPr lang="ru-RU" sz="2400" dirty="0">
                <a:solidFill>
                  <a:schemeClr val="accent3"/>
                </a:solidFill>
              </a:rPr>
              <a:t>И. Кант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34780" y="1988840"/>
            <a:ext cx="4370286" cy="180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dirty="0" smtClean="0">
              <a:solidFill>
                <a:schemeClr val="accent3"/>
              </a:solidFill>
            </a:endParaRPr>
          </a:p>
          <a:p>
            <a:pPr algn="r"/>
            <a:r>
              <a:rPr lang="ru-RU" sz="2400" dirty="0" smtClean="0">
                <a:solidFill>
                  <a:schemeClr val="accent3"/>
                </a:solidFill>
              </a:rPr>
              <a:t>«…</a:t>
            </a:r>
            <a:r>
              <a:rPr lang="ru-RU" sz="2400" dirty="0">
                <a:solidFill>
                  <a:schemeClr val="accent3"/>
                </a:solidFill>
              </a:rPr>
              <a:t>речевые области формируются под влиянием импульсов, поступающих от пальцев рук</a:t>
            </a:r>
            <a:r>
              <a:rPr lang="ru-RU" sz="2400" dirty="0" smtClean="0">
                <a:solidFill>
                  <a:schemeClr val="accent3"/>
                </a:solidFill>
              </a:rPr>
              <a:t>»</a:t>
            </a:r>
            <a:r>
              <a:rPr lang="ru-RU" sz="2400" dirty="0">
                <a:solidFill>
                  <a:schemeClr val="accent3"/>
                </a:solidFill>
              </a:rPr>
              <a:t/>
            </a:r>
            <a:br>
              <a:rPr lang="ru-RU" sz="2400" dirty="0">
                <a:solidFill>
                  <a:schemeClr val="accent3"/>
                </a:solidFill>
              </a:rPr>
            </a:br>
            <a:r>
              <a:rPr lang="ru-RU" sz="2400" dirty="0">
                <a:solidFill>
                  <a:schemeClr val="accent3"/>
                </a:solidFill>
              </a:rPr>
              <a:t> </a:t>
            </a:r>
            <a:r>
              <a:rPr lang="ru-RU" sz="2400" dirty="0" err="1">
                <a:solidFill>
                  <a:schemeClr val="accent3"/>
                </a:solidFill>
              </a:rPr>
              <a:t>Д.Селли</a:t>
            </a:r>
            <a:r>
              <a:rPr lang="ru-RU" sz="2400" dirty="0">
                <a:solidFill>
                  <a:schemeClr val="accent3"/>
                </a:solidFill>
              </a:rPr>
              <a:t/>
            </a:r>
            <a:br>
              <a:rPr lang="ru-RU" sz="2400" dirty="0">
                <a:solidFill>
                  <a:schemeClr val="accent3"/>
                </a:solidFill>
              </a:rPr>
            </a:b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3" y="5273824"/>
            <a:ext cx="4505075" cy="14675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dirty="0" smtClean="0">
              <a:solidFill>
                <a:schemeClr val="accent3"/>
              </a:solidFill>
            </a:endParaRPr>
          </a:p>
          <a:p>
            <a:pPr algn="r"/>
            <a:r>
              <a:rPr lang="ru-RU" sz="2400" dirty="0" smtClean="0">
                <a:solidFill>
                  <a:schemeClr val="accent3"/>
                </a:solidFill>
              </a:rPr>
              <a:t>«...</a:t>
            </a:r>
            <a:r>
              <a:rPr lang="ru-RU" sz="2400" dirty="0">
                <a:solidFill>
                  <a:schemeClr val="accent3"/>
                </a:solidFill>
              </a:rPr>
              <a:t>движения руки всегда были тесно связаны с речью и способствовали ее развитию</a:t>
            </a:r>
            <a:r>
              <a:rPr lang="ru-RU" sz="2400" dirty="0" smtClean="0">
                <a:solidFill>
                  <a:schemeClr val="accent3"/>
                </a:solidFill>
              </a:rPr>
              <a:t>» </a:t>
            </a:r>
            <a:r>
              <a:rPr lang="ru-RU" sz="2400" dirty="0">
                <a:solidFill>
                  <a:schemeClr val="accent3"/>
                </a:solidFill>
              </a:rPr>
              <a:t/>
            </a:r>
            <a:br>
              <a:rPr lang="ru-RU" sz="2400" dirty="0">
                <a:solidFill>
                  <a:schemeClr val="accent3"/>
                </a:solidFill>
              </a:rPr>
            </a:br>
            <a:r>
              <a:rPr lang="ru-RU" sz="2400" dirty="0">
                <a:solidFill>
                  <a:schemeClr val="accent3"/>
                </a:solidFill>
              </a:rPr>
              <a:t>В.М. Бехтерев</a:t>
            </a:r>
            <a:br>
              <a:rPr lang="ru-RU" sz="2400" dirty="0">
                <a:solidFill>
                  <a:schemeClr val="accent3"/>
                </a:solidFill>
              </a:rPr>
            </a:b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00873" y="4221088"/>
            <a:ext cx="4392488" cy="1562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accent3"/>
                </a:solidFill>
              </a:rPr>
              <a:t>«При любом двигательном тренинге упражняются не мышцы, а мозг</a:t>
            </a:r>
            <a:r>
              <a:rPr lang="ru-RU" sz="2400" dirty="0" smtClean="0">
                <a:solidFill>
                  <a:schemeClr val="accent3"/>
                </a:solidFill>
              </a:rPr>
              <a:t>»</a:t>
            </a:r>
            <a:r>
              <a:rPr lang="ru-RU" sz="2400" dirty="0">
                <a:solidFill>
                  <a:schemeClr val="accent3"/>
                </a:solidFill>
              </a:rPr>
              <a:t/>
            </a:r>
            <a:br>
              <a:rPr lang="ru-RU" sz="2400" dirty="0">
                <a:solidFill>
                  <a:schemeClr val="accent3"/>
                </a:solidFill>
              </a:rPr>
            </a:br>
            <a:r>
              <a:rPr lang="ru-RU" sz="2400" dirty="0" err="1">
                <a:solidFill>
                  <a:schemeClr val="accent3"/>
                </a:solidFill>
              </a:rPr>
              <a:t>Н.А.Бернштейн</a:t>
            </a:r>
            <a:r>
              <a:rPr lang="ru-RU" sz="2400" dirty="0">
                <a:solidFill>
                  <a:schemeClr val="accent3"/>
                </a:solidFill>
              </a:rPr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476672"/>
            <a:ext cx="8496944" cy="5832648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Речь - это,</a:t>
            </a:r>
            <a:r>
              <a:rPr kumimoji="0" lang="ru-RU" sz="50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прежде всего, результат согласованной деятельности мозга.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1" i="0" u="none" strike="noStrike" kern="1200" normalizeH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Рекомендуется стимулировать речевое развитие детей путем тренировки движений пальцев рук – мелкой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моторики.</a:t>
            </a:r>
            <a:endParaRPr kumimoji="0" lang="ru-RU" sz="50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08118"/>
            <a:ext cx="4896544" cy="4809716"/>
          </a:xfrm>
        </p:spPr>
        <p:txBody>
          <a:bodyPr>
            <a:noAutofit/>
          </a:bodyPr>
          <a:lstStyle/>
          <a:p>
            <a:pPr algn="ctr"/>
            <a:r>
              <a:rPr lang="ru-RU" sz="4600" dirty="0" smtClean="0">
                <a:solidFill>
                  <a:schemeClr val="accent3"/>
                </a:solidFill>
              </a:rPr>
              <a:t>Специальные упражнения</a:t>
            </a:r>
            <a:br>
              <a:rPr lang="ru-RU" sz="4600" dirty="0" smtClean="0">
                <a:solidFill>
                  <a:schemeClr val="accent3"/>
                </a:solidFill>
              </a:rPr>
            </a:br>
            <a:r>
              <a:rPr lang="ru-RU" sz="4600" dirty="0" smtClean="0">
                <a:solidFill>
                  <a:schemeClr val="accent3"/>
                </a:solidFill>
              </a:rPr>
              <a:t> для массажа рук младенца Елены Анатольевны </a:t>
            </a:r>
            <a:r>
              <a:rPr lang="ru-RU" sz="4600" dirty="0" err="1" smtClean="0">
                <a:solidFill>
                  <a:schemeClr val="accent3"/>
                </a:solidFill>
              </a:rPr>
              <a:t>Екжановой</a:t>
            </a:r>
            <a:endParaRPr lang="ru-RU" sz="4600" dirty="0"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348880"/>
            <a:ext cx="2088232" cy="316835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7" y="5154"/>
            <a:ext cx="8568153" cy="6525344"/>
          </a:xfrm>
        </p:spPr>
        <p:txBody>
          <a:bodyPr>
            <a:noAutofit/>
          </a:bodyPr>
          <a:lstStyle/>
          <a:p>
            <a:pPr algn="l">
              <a:lnSpc>
                <a:spcPts val="2400"/>
              </a:lnSpc>
            </a:pPr>
            <a:r>
              <a:rPr lang="ru-RU" sz="2400" dirty="0" smtClean="0">
                <a:solidFill>
                  <a:schemeClr val="accent3"/>
                </a:solidFill>
              </a:rPr>
              <a:t>1.Поглаживание взрослым обеих поверхностей рук 6-8 раз по каждой руке от периферии к центру</a:t>
            </a:r>
            <a:r>
              <a:rPr lang="ru-RU" sz="1600" dirty="0">
                <a:solidFill>
                  <a:schemeClr val="accent3"/>
                </a:solidFill>
              </a:rPr>
              <a:t/>
            </a:r>
            <a:br>
              <a:rPr lang="ru-RU" sz="1600" dirty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>2.Сгибание и разгибание взрослым всех пальцев ребенка одновременно (без большого) 4-8 раз</a:t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>3.Спиралевидные движения пальцем взрослого по ладошке ребенка с внешней, внутренней стороны</a:t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>4.Точечные нажатия большим и указательным пальцами взрослого на середину каждого фаланга пальца ребенка, от периферии к центру</a:t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>5.Отведение и приведение взрослым большого пальца ребенка вперед, назад, в сторону и по кругу</a:t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>6. Ласковое поглаживание взрослым каждой ручки ребенка от периферии к центру 5-6 раз</a:t>
            </a:r>
            <a:endParaRPr lang="ru-RU" sz="2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64704"/>
            <a:ext cx="8358246" cy="54006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3"/>
                </a:solidFill>
              </a:rPr>
              <a:t>В  дальнейшем</a:t>
            </a:r>
            <a:br>
              <a:rPr lang="ru-RU" sz="5400" dirty="0" smtClean="0">
                <a:solidFill>
                  <a:schemeClr val="accent3"/>
                </a:solidFill>
              </a:rPr>
            </a:br>
            <a:r>
              <a:rPr lang="ru-RU" sz="5400" dirty="0" smtClean="0">
                <a:solidFill>
                  <a:schemeClr val="accent3"/>
                </a:solidFill>
              </a:rPr>
              <a:t> упражнения</a:t>
            </a:r>
            <a:br>
              <a:rPr lang="ru-RU" sz="5400" dirty="0" smtClean="0">
                <a:solidFill>
                  <a:schemeClr val="accent3"/>
                </a:solidFill>
              </a:rPr>
            </a:br>
            <a:r>
              <a:rPr lang="ru-RU" sz="5400" dirty="0" smtClean="0">
                <a:solidFill>
                  <a:schemeClr val="accent3"/>
                </a:solidFill>
              </a:rPr>
              <a:t> подбираются  с  учетом возрастных особенностей.</a:t>
            </a:r>
            <a:r>
              <a:rPr lang="ru-RU" sz="4800" dirty="0" smtClean="0">
                <a:solidFill>
                  <a:schemeClr val="accent3"/>
                </a:solidFill>
              </a:rPr>
              <a:t/>
            </a:r>
            <a:br>
              <a:rPr lang="ru-RU" sz="4800" dirty="0" smtClean="0">
                <a:solidFill>
                  <a:schemeClr val="accent3"/>
                </a:solidFill>
              </a:rPr>
            </a:br>
            <a:endParaRPr lang="ru-RU" sz="4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</TotalTime>
  <Words>403</Words>
  <Application>Microsoft Office PowerPoint</Application>
  <PresentationFormat>Экран (4:3)</PresentationFormat>
  <Paragraphs>77</Paragraphs>
  <Slides>45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            </vt:lpstr>
      <vt:lpstr>  </vt:lpstr>
      <vt:lpstr>           Ум на кончиках пальцев</vt:lpstr>
      <vt:lpstr>                          «Формирование речевых областей мозга совершается  под влиянием  кинестетических импульсов от рук, а          точнее от пальцев»  М.М. Кольцова               </vt:lpstr>
      <vt:lpstr>Презентация PowerPoint</vt:lpstr>
      <vt:lpstr>Презентация PowerPoint</vt:lpstr>
      <vt:lpstr>Специальные упражнения  для массажа рук младенца Елены Анатольевны Екжановой</vt:lpstr>
      <vt:lpstr>1.Поглаживание взрослым обеих поверхностей рук 6-8 раз по каждой руке от периферии к центру  2.Сгибание и разгибание взрослым всех пальцев ребенка одновременно (без большого) 4-8 раз  3.Спиралевидные движения пальцем взрослого по ладошке ребенка с внешней, внутренней стороны  4.Точечные нажатия большим и указательным пальцами взрослого на середину каждого фаланга пальца ребенка, от периферии к центру  5.Отведение и приведение взрослым большого пальца ребенка вперед, назад, в сторону и по кругу  6. Ласковое поглаживание взрослым каждой ручки ребенка от периферии к центру 5-6 раз</vt:lpstr>
      <vt:lpstr>В  дальнейшем  упражнения  подбираются  с  учетом возрастных особенностей. </vt:lpstr>
      <vt:lpstr>Катание деревянных шариков, грецких орехов, шишек, желудей</vt:lpstr>
      <vt:lpstr>Конструирование из кубиков, выкладывание из мозаики,  нанизывание колец пирамидок</vt:lpstr>
      <vt:lpstr>Выкладывание счетных палочек,  карандашей, пуговиц </vt:lpstr>
      <vt:lpstr>Перекладывание бусинок пинцетом</vt:lpstr>
      <vt:lpstr>Игры с пуговицами и прищепками </vt:lpstr>
      <vt:lpstr>Застегивание и расстегивание пуговиц, завязывание и развязывание узелков, различные шнуровки</vt:lpstr>
      <vt:lpstr>Народные игры-потешки</vt:lpstr>
      <vt:lpstr>Кисти рук приобретают хорошую подвижность, гибкость, исчезает скованность движений, что в дальнейшем облегчает приобретение навыков письма. </vt:lpstr>
      <vt:lpstr>Выкладывание различных фигур  из счетных палочек и спичек</vt:lpstr>
      <vt:lpstr>Выкладывание из гороха и фасоли</vt:lpstr>
      <vt:lpstr>  Выкладывание из ниток и пряжи</vt:lpstr>
      <vt:lpstr>Эта работа является профилактикой дисграфии,  так как развивает пространственную ориентировку, ориентировку на листе – определение верха-низа,  левой-правой сторон, помогает чувствовать строку, клетку .</vt:lpstr>
      <vt:lpstr>Хорошо использовать для массажа шестигранные карандаши, массажные шарики </vt:lpstr>
      <vt:lpstr>Рекомендую использовать массажные шарики с металлическими колечками Су-Джок</vt:lpstr>
      <vt:lpstr>Презентация PowerPoint</vt:lpstr>
      <vt:lpstr> Для лучшего запоминания букв рекомендую использовать следующие приемы:</vt:lpstr>
      <vt:lpstr>Выкладывание из счетных палочек и спичек</vt:lpstr>
      <vt:lpstr>Выкладывание из фасоли, гороха или другой крупы</vt:lpstr>
      <vt:lpstr>Рисование на песке, манке ...</vt:lpstr>
      <vt:lpstr>Лепка</vt:lpstr>
      <vt:lpstr>Конструирование</vt:lpstr>
      <vt:lpstr>Изображение букв руками</vt:lpstr>
      <vt:lpstr>В игровой ситуации мы запоминаем буквы, развиваем мелкую моторику, вызываем интерес и дальнейшую мотивацию к обучению.</vt:lpstr>
      <vt:lpstr>При выполнении этих упражнений нужно помнить два важных правила:  1 - пальцы левой и правой рук следует нагружать равномерно;  2 - после каждого упражнения нужно расслабить пальцы.</vt:lpstr>
      <vt:lpstr>В приобретении навыков письма очень помогают книжки-раскраски,  штриховки, трафареты</vt:lpstr>
      <vt:lpstr>Презентация PowerPoint</vt:lpstr>
      <vt:lpstr>Нужно следить, чтобы во время раскрашивания или штриховки кисть двигалась в нужном направлении, а тетрадь лежала неподвижно.</vt:lpstr>
      <vt:lpstr>Рекомендуемая литература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Детский сад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Людмила</cp:lastModifiedBy>
  <cp:revision>139</cp:revision>
  <dcterms:created xsi:type="dcterms:W3CDTF">2010-12-13T11:35:11Z</dcterms:created>
  <dcterms:modified xsi:type="dcterms:W3CDTF">2014-12-10T15:21:37Z</dcterms:modified>
</cp:coreProperties>
</file>