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043" autoAdjust="0"/>
  </p:normalViewPr>
  <p:slideViewPr>
    <p:cSldViewPr>
      <p:cViewPr varScale="1">
        <p:scale>
          <a:sx n="73" d="100"/>
          <a:sy n="73" d="100"/>
        </p:scale>
        <p:origin x="-122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2AC48-2F80-498B-922D-438F41450CF9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121A5-7BB0-403F-A2BA-DFE50AF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Сегодняшняя викторина будет посвящена казачьим  традициям, с которыми тесно связан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Аксайский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Данилы Ефремова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казачий кадетский корпус.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 викторина  призвана проверить эрудицию кадет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данному вопросу.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этнокультуре казаков процесс взросления мальчиков – казачат и  приобретения ими мужских качеств предусмотрен  жизненными переживаниями определенных традиционных ситуаций и явлений, которые способствовали развитию нравственного облика сына, внука, брата, отца, дяди, дедушки.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21A5-7BB0-403F-A2BA-DFE50AF5AD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rnoe-kazachestvo.org.ua/content/view/1526/103/" TargetMode="External"/><Relationship Id="rId13" Type="http://schemas.openxmlformats.org/officeDocument/2006/relationships/hyperlink" Target="http://vk.com/elanchanin" TargetMode="External"/><Relationship Id="rId18" Type="http://schemas.openxmlformats.org/officeDocument/2006/relationships/hyperlink" Target="http://foto.mail.ru/mail/126916/_myphoto/" TargetMode="External"/><Relationship Id="rId26" Type="http://schemas.openxmlformats.org/officeDocument/2006/relationships/hyperlink" Target="http://www.taringa.net/posts/info/12890568/Uniformes-de-la-2-Guerra-Mundial.html" TargetMode="External"/><Relationship Id="rId39" Type="http://schemas.openxmlformats.org/officeDocument/2006/relationships/hyperlink" Target="http://zaz.gendocs.ru/docs/2800/index-2123932.html" TargetMode="External"/><Relationship Id="rId3" Type="http://schemas.openxmlformats.org/officeDocument/2006/relationships/hyperlink" Target="http://stanica.lg.ua/index.php?option=com_content&amp;view=category&amp;layout=blog&amp;id=8&amp;Itemid=16&amp;limit=9&amp;month=5&amp;year=2012" TargetMode="External"/><Relationship Id="rId21" Type="http://schemas.openxmlformats.org/officeDocument/2006/relationships/hyperlink" Target="http://rostov-dom.info/2010/10/igornyjj-biznes-vstupil-v-bojj-za-rodinu/" TargetMode="External"/><Relationship Id="rId34" Type="http://schemas.openxmlformats.org/officeDocument/2006/relationships/hyperlink" Target="http://ljrate.ru/post/190/135845" TargetMode="External"/><Relationship Id="rId42" Type="http://schemas.openxmlformats.org/officeDocument/2006/relationships/hyperlink" Target="http://rostov-region.ru/news/item/f00/s05/n0000549/index.shtml" TargetMode="External"/><Relationship Id="rId7" Type="http://schemas.openxmlformats.org/officeDocument/2006/relationships/hyperlink" Target="http://sh-kuren.narod.ru/fk.html" TargetMode="External"/><Relationship Id="rId12" Type="http://schemas.openxmlformats.org/officeDocument/2006/relationships/hyperlink" Target="http://www.1tv.ru/cinema/fi=4282" TargetMode="External"/><Relationship Id="rId17" Type="http://schemas.openxmlformats.org/officeDocument/2006/relationships/hyperlink" Target="http://lori.ru/529080" TargetMode="External"/><Relationship Id="rId25" Type="http://schemas.openxmlformats.org/officeDocument/2006/relationships/hyperlink" Target="http://magazinserebro.ru/serebro_iz_indii/serebryannye_koltsa_indya/?id=6541" TargetMode="External"/><Relationship Id="rId33" Type="http://schemas.openxmlformats.org/officeDocument/2006/relationships/hyperlink" Target="http://pecyqa.yourfreewebhost.us/2014-7-14/123/" TargetMode="External"/><Relationship Id="rId38" Type="http://schemas.openxmlformats.org/officeDocument/2006/relationships/hyperlink" Target="http://www.slavbazar.org/forum/thread38121.html" TargetMode="External"/><Relationship Id="rId2" Type="http://schemas.openxmlformats.org/officeDocument/2006/relationships/hyperlink" Target="http://www.proshkolu.ru/user/walentin1/file/2435467/" TargetMode="External"/><Relationship Id="rId16" Type="http://schemas.openxmlformats.org/officeDocument/2006/relationships/hyperlink" Target="http://geophoto.ru/?action=show&amp;id=170920" TargetMode="External"/><Relationship Id="rId20" Type="http://schemas.openxmlformats.org/officeDocument/2006/relationships/hyperlink" Target="http://www.nokiazone.ru/filedetailed?rid=31&amp;file_id=1411652" TargetMode="External"/><Relationship Id="rId29" Type="http://schemas.openxmlformats.org/officeDocument/2006/relationships/hyperlink" Target="http://fstanitsa.ru/category/avtory/wwwdikoepolecom" TargetMode="External"/><Relationship Id="rId41" Type="http://schemas.openxmlformats.org/officeDocument/2006/relationships/hyperlink" Target="http://&#1088;&#1091;&#1089;&#1090;&#1088;&#1072;&#1085;&#1072;.&#1088;&#1092;/article.php?nid=103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to.meta.ua/3412982.image" TargetMode="External"/><Relationship Id="rId11" Type="http://schemas.openxmlformats.org/officeDocument/2006/relationships/hyperlink" Target="http://www.kino-teatr.ru/kino/movie/sov/7157/foto/96790/" TargetMode="External"/><Relationship Id="rId24" Type="http://schemas.openxmlformats.org/officeDocument/2006/relationships/hyperlink" Target="http://novocherkassk.blizko.ru/products/zhenski_kazachi_kostyum_5506663" TargetMode="External"/><Relationship Id="rId32" Type="http://schemas.openxmlformats.org/officeDocument/2006/relationships/hyperlink" Target="http://zateevo.ru/?section=page&amp;alias=kazaki" TargetMode="External"/><Relationship Id="rId37" Type="http://schemas.openxmlformats.org/officeDocument/2006/relationships/hyperlink" Target="http://klin-demianovo.ru/http:/klin-demianovo.ru/analitika/16601/pravoslavnaya-vera-osnova-glubinnyih-traditsiy-kazachestva/" TargetMode="External"/><Relationship Id="rId40" Type="http://schemas.openxmlformats.org/officeDocument/2006/relationships/hyperlink" Target="http://www.maminuklubs.lv/" TargetMode="External"/><Relationship Id="rId5" Type="http://schemas.openxmlformats.org/officeDocument/2006/relationships/hyperlink" Target="http://tonkosti.ru/%D0%A4%D0%BE%D1%82%D0%BE_%D0%A2%D0%B0%D0%BC%D0%B0%D0%BD%D1%8C" TargetMode="External"/><Relationship Id="rId15" Type="http://schemas.openxmlformats.org/officeDocument/2006/relationships/hyperlink" Target="http://funlol.ru/8552-hempionat_po_djigitovke.html" TargetMode="External"/><Relationship Id="rId23" Type="http://schemas.openxmlformats.org/officeDocument/2006/relationships/hyperlink" Target="http://muzmix.com/user/martin/songs/30508" TargetMode="External"/><Relationship Id="rId28" Type="http://schemas.openxmlformats.org/officeDocument/2006/relationships/hyperlink" Target="http://novocherkassk.net/viewtopic.php?f=166&amp;t=5631&amp;start=75" TargetMode="External"/><Relationship Id="rId36" Type="http://schemas.openxmlformats.org/officeDocument/2006/relationships/hyperlink" Target="http://ptah57.livejournal.com/345019.html" TargetMode="External"/><Relationship Id="rId10" Type="http://schemas.openxmlformats.org/officeDocument/2006/relationships/hyperlink" Target="http://www.cosstil.narod.ru/spas.htm" TargetMode="External"/><Relationship Id="rId19" Type="http://schemas.openxmlformats.org/officeDocument/2006/relationships/hyperlink" Target="http://www.kazaks.net/" TargetMode="External"/><Relationship Id="rId31" Type="http://schemas.openxmlformats.org/officeDocument/2006/relationships/hyperlink" Target="http://uralcossaks.ucoz.ru/index/tradicii/0-18" TargetMode="External"/><Relationship Id="rId4" Type="http://schemas.openxmlformats.org/officeDocument/2006/relationships/hyperlink" Target="http://www.playcast.ru/view/2174365/fef8e4afc1c56c93949feed2dc07c83e6cadea05pl" TargetMode="External"/><Relationship Id="rId9" Type="http://schemas.openxmlformats.org/officeDocument/2006/relationships/hyperlink" Target="http://www.antimir.com/forums/politics/t5085964/p5" TargetMode="External"/><Relationship Id="rId14" Type="http://schemas.openxmlformats.org/officeDocument/2006/relationships/hyperlink" Target="http://www.dailymotion.com/video/xxhany_%D0%BA%D0%B0%D0%B7%D0%B0%D0%BA%D0%B8-%D1%81%D1%82%D0%B0%D1%80%D0%BE%D0%BE%D1%81%D0%BA%D0%BE%D0%BB%D1%8C%D1%81%D0%BA%D0%BE%D0%B9-%D1%81%D1%82%D0%B0%D0%BD%D0%B8%D1%86%D1%8B-%D0%B8-%D0%B3%D1%80%D1%83%D0%BF%D0%BF%D0%B0-%D1%81%D1%82%D0%B0%D0%BD%D0%B8%D1%87%D1%8A%D0%BD%D0%B8%D0%BA%D0%B8_news" TargetMode="External"/><Relationship Id="rId22" Type="http://schemas.openxmlformats.org/officeDocument/2006/relationships/hyperlink" Target="http://club.season.ru/index.php?s=9c3dba0aa72c840f04f01385c174fef6&amp;showtopic=25830&amp;mode=threaded&amp;pid=689057" TargetMode="External"/><Relationship Id="rId27" Type="http://schemas.openxmlformats.org/officeDocument/2006/relationships/hyperlink" Target="http://antikmall.com/store/element.php?SECTION_ID=2951&amp;ELEMENT_ID=66575" TargetMode="External"/><Relationship Id="rId30" Type="http://schemas.openxmlformats.org/officeDocument/2006/relationships/hyperlink" Target="http://www.mgutm.ru/kazachestvo/history.php" TargetMode="External"/><Relationship Id="rId35" Type="http://schemas.openxmlformats.org/officeDocument/2006/relationships/hyperlink" Target="http://www.shaonline.ru/forum/viewtopic.php?p=44056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2285992"/>
            <a:ext cx="1428760" cy="2525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Викторина «Обычаи донских казаков»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9459" name="Picture 3" descr="D:\Мои документы\Биология\викторины\для викторины по казакам\138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88358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8" name="Picture 2" descr="D:\Мои документы\Биология\викторины\для викторины по казакам\b46d4b55532d77df2e7d3c1dfd153f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563995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33612" cy="2014534"/>
          </a:xfrm>
        </p:spPr>
        <p:txBody>
          <a:bodyPr/>
          <a:lstStyle/>
          <a:p>
            <a:r>
              <a:rPr lang="ru-RU" i="1" dirty="0" smtClean="0"/>
              <a:t>Как должен был поступить муж, если провинилась жена?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214686"/>
            <a:ext cx="2362200" cy="29114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Пожурить наедине без свидетелей, а потом приласкать и пожалеть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D:\Мои документы\Биология\викторины\для викторины по казакам\7644333555363118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5023" y="685800"/>
            <a:ext cx="4017154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Почему иногда у выстиранных рубашек на бельевой веревке завязаны рукава?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Завязывала рукава на рубахах мужа жена, чтобы он больше никогда не поднимал на нее руку</a:t>
            </a:r>
            <a:endParaRPr lang="ru-RU" sz="2800" dirty="0"/>
          </a:p>
        </p:txBody>
      </p:sp>
      <p:pic>
        <p:nvPicPr>
          <p:cNvPr id="7171" name="Picture 3" descr="D:\Мои документы\Биология\викторины\для викторины по казакам\7c28a1dd6033e4022e3c9de53e4a3fa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 bwMode="auto">
          <a:xfrm>
            <a:off x="3071803" y="928670"/>
            <a:ext cx="5143536" cy="3740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4875" y="5029200"/>
            <a:ext cx="4152899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Какой сын является кормильцем родителей?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8194" name="Picture 2" descr="D:\Мои документы\Биология\викторины\для викторины по казакам\0d05641131bd4bb4604d36bb2f70e0f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545" b="4545"/>
          <a:stretch>
            <a:fillRect/>
          </a:stretch>
        </p:blipFill>
        <p:spPr bwMode="auto"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>
          <a:xfrm>
            <a:off x="381000" y="785794"/>
            <a:ext cx="2833678" cy="178595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Кормильцем родителей был самый младший сын, он не отделялся от родителей</a:t>
            </a:r>
            <a:endParaRPr lang="ru-RU" sz="2800" dirty="0"/>
          </a:p>
        </p:txBody>
      </p:sp>
      <p:pic>
        <p:nvPicPr>
          <p:cNvPr id="1026" name="Picture 2" descr="D:\Мои документы\Биология\викторины\для викторины по казакам\Vosp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4380870" cy="364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75" y="5572140"/>
            <a:ext cx="5867400" cy="676260"/>
          </a:xfrm>
        </p:spPr>
        <p:txBody>
          <a:bodyPr/>
          <a:lstStyle/>
          <a:p>
            <a:r>
              <a:rPr lang="ru-RU" b="1" i="1" dirty="0" smtClean="0"/>
              <a:t>Дарили ли мальчикам подарки?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Совсем не дарили,  как напоминание о том, что мужчина не должен ждать подарков, а ему необходимо зарабатывать своим трудом.  Девочек же с младенчества задаривали подарками</a:t>
            </a:r>
            <a:endParaRPr lang="ru-RU" dirty="0"/>
          </a:p>
        </p:txBody>
      </p:sp>
      <p:pic>
        <p:nvPicPr>
          <p:cNvPr id="8" name="Picture 4" descr="D:\Мои документы\Биология\викторины\для викторины по казакам\967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" b="1607"/>
          <a:stretch>
            <a:fillRect/>
          </a:stretch>
        </p:blipFill>
        <p:spPr bwMode="auto">
          <a:xfrm>
            <a:off x="3000375" y="609600"/>
            <a:ext cx="4171357" cy="3033714"/>
          </a:xfrm>
          <a:prstGeom prst="rect">
            <a:avLst/>
          </a:prstGeom>
          <a:noFill/>
        </p:spPr>
      </p:pic>
      <p:pic>
        <p:nvPicPr>
          <p:cNvPr id="9219" name="Picture 3" descr="D:\Мои документы\Биология\викторины\для викторины по казакам\18129077776656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930" y="1357298"/>
            <a:ext cx="2809350" cy="416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Сколько лет служил казак в войске?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Служба начиналась с 18 лет. Служил 20 лет</a:t>
            </a:r>
            <a:r>
              <a:rPr lang="ru-RU" dirty="0" smtClean="0"/>
              <a:t>, из них: 4 года в приготовительном отряде готовятся к военной службе в своей станице. Следующие 4 года была действительная военная служба на охране рубежей России. В течение следующих лет казаки ежегодно были на месячных военных сборах, потом в течение 4 лет один раз был на сборах. И последние 4 года был в запасном отряде. </a:t>
            </a:r>
            <a:r>
              <a:rPr lang="ru-RU" b="1" dirty="0" smtClean="0"/>
              <a:t>Казак отсутствовал всего 4 года</a:t>
            </a:r>
            <a:endParaRPr lang="ru-RU" b="1" dirty="0"/>
          </a:p>
        </p:txBody>
      </p:sp>
      <p:pic>
        <p:nvPicPr>
          <p:cNvPr id="10242" name="Picture 2" descr="D:\Мои документы\Биология\викторины\для викторины по казакам\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3" y="1571612"/>
            <a:ext cx="4410077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Какое кольцо носила девушка казака, отбывающего срочную службу?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Она носила серебряное кольцо с бирюзой. Это камень тоски</a:t>
            </a:r>
          </a:p>
          <a:p>
            <a:endParaRPr lang="ru-RU" sz="2800" dirty="0"/>
          </a:p>
        </p:txBody>
      </p:sp>
      <p:pic>
        <p:nvPicPr>
          <p:cNvPr id="11271" name="Picture 7" descr="D:\Мои документы\Биология\викторины\для викторины по казакам\25UL4CANOKXGHCAQP9Q2XCAB52XJFCAUQ3DXNCA8U76NKCAUO0PN4CABQ72F8CAJ1JSAMCAS0CTN3CAQE53SKCA6W095PCAMQ355CCAQEM1MTCAVPILH7CAZAXWV0CAPGBR9DCAQ4FCIMCAJAW767CA090W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214314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D:\Мои документы\Биология\викторины\для викторины по казакам\582a79c9-90ff-4f04-b2f1-2fd73598ff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698" b="269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Почему в церкви казак обнажал шашку и в какой момент службы?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371600"/>
            <a:ext cx="3338506" cy="468172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церкви, в момент слушания Евангелия, шашка обнажалась наполовину, что означало готовность казака встать на защиту христианства</a:t>
            </a:r>
            <a:endParaRPr lang="ru-RU" sz="2800" dirty="0"/>
          </a:p>
        </p:txBody>
      </p:sp>
      <p:pic>
        <p:nvPicPr>
          <p:cNvPr id="13318" name="Picture 6" descr="D:\Мои документы\Биология\викторины\для викторины по казакам\4488681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5308284" cy="42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Какое символическое значение имел для казака башлык?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зависимости от того, как завязывался башлык, можно было узнать возраст казака.  Если завязан на груди, значит, казак отслужил срочную службу, перекрещенный на груди – следует по делу, заброшенный за спину – свободен, отдыхает</a:t>
            </a:r>
            <a:endParaRPr lang="ru-RU" sz="2000" dirty="0"/>
          </a:p>
        </p:txBody>
      </p:sp>
      <p:pic>
        <p:nvPicPr>
          <p:cNvPr id="14338" name="Picture 2" descr="D:\Мои документы\Биология\викторины\для викторины по казакам\feb13_9999_7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Считается, что прилюдно казак снимал шапку в трех случаях? В каких?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Шапка снималась во время молитвы, присяги и выступления на Казачьем Кругу. Шапка, сбитая с головы, была вызовом на поединок.</a:t>
            </a:r>
          </a:p>
          <a:p>
            <a:r>
              <a:rPr lang="ru-RU" dirty="0" smtClean="0"/>
              <a:t> Шашку и шапку казак мог потерять только с головой</a:t>
            </a:r>
            <a:endParaRPr lang="ru-RU" dirty="0"/>
          </a:p>
        </p:txBody>
      </p:sp>
      <p:pic>
        <p:nvPicPr>
          <p:cNvPr id="2050" name="Picture 2" descr="D:\Мои документы\Биология\викторины\для викторины по казакам\4C11D08C-8764-41F8-B931-69F32798E8F1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5214942" cy="4000528"/>
          </a:xfrm>
          <a:prstGeom prst="rect">
            <a:avLst/>
          </a:prstGeom>
          <a:noFill/>
        </p:spPr>
      </p:pic>
      <p:pic>
        <p:nvPicPr>
          <p:cNvPr id="12290" name="Picture 2" descr="D:\Мои документы\Биология\викторины\для викторины по казакам\245704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4038600" cy="4604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Почему казаки носили серьги?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Серьги у мужчин означали его роль и место в роду. Так, один сын у матери носил одну серьгу в левом ухе. Последний в роду, где нет, кроме него, наследников по мужской линии, - серьгу в правом ухе. Две серьги – единственный ребенок у родителей. Командир при равнении налево и направо видел, кого следует в бою беречь</a:t>
            </a:r>
            <a:endParaRPr lang="ru-RU" dirty="0"/>
          </a:p>
        </p:txBody>
      </p:sp>
      <p:pic>
        <p:nvPicPr>
          <p:cNvPr id="2050" name="Picture 2" descr="D:\Мои документы\Биология\викторины\для викторины по казакам\968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655" y="1906429"/>
            <a:ext cx="3558540" cy="361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Условия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Викторина проводится в форме </a:t>
            </a:r>
            <a:r>
              <a:rPr lang="ru-RU" dirty="0" err="1" smtClean="0"/>
              <a:t>брейн-ринга</a:t>
            </a:r>
            <a:r>
              <a:rPr lang="ru-RU" dirty="0" smtClean="0"/>
              <a:t> между несколькими командами.</a:t>
            </a:r>
          </a:p>
          <a:p>
            <a:r>
              <a:rPr lang="ru-RU" dirty="0" smtClean="0"/>
              <a:t>Вопросы задаются по очереди каждой из команд, если ответа нет, дополнительный балл может взять команда, у которой есть правильный ответ</a:t>
            </a:r>
          </a:p>
          <a:p>
            <a:r>
              <a:rPr lang="ru-RU" dirty="0" smtClean="0"/>
              <a:t>Победитель определяется по сумме набранных баллов</a:t>
            </a:r>
          </a:p>
          <a:p>
            <a:r>
              <a:rPr lang="ru-RU" dirty="0" smtClean="0"/>
              <a:t>Мероприятие приурочено ко Дню </a:t>
            </a:r>
            <a:r>
              <a:rPr lang="ru-RU" dirty="0" err="1" smtClean="0"/>
              <a:t>Аксайского</a:t>
            </a:r>
            <a:r>
              <a:rPr lang="ru-RU" dirty="0" smtClean="0"/>
              <a:t> Данилы Ефремова казачьего кадетского корпуса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144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Что и когда обязан был подарить дед своей внучке?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D:\Мои документы\Биология\викторины\для викторины по казакам\1043708-7c46c887e99b575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03225" y="1674019"/>
            <a:ext cx="3835400" cy="40767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Когда внучка сделает своими руками не менее 200 предметов приданного и созреет физиологически, дед дарил серебряное колечко, она становилась </a:t>
            </a:r>
            <a:r>
              <a:rPr lang="ru-RU" sz="2400" i="1" dirty="0" err="1" smtClean="0"/>
              <a:t>выданкой</a:t>
            </a:r>
            <a:r>
              <a:rPr lang="ru-RU" sz="2400" i="1" dirty="0" smtClean="0"/>
              <a:t>. </a:t>
            </a:r>
            <a:r>
              <a:rPr lang="ru-RU" sz="2400" dirty="0" smtClean="0"/>
              <a:t>Дед брал на себя ответственность перед станицей за готовность внучки быть хозяйкой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5643570" y="1857364"/>
            <a:ext cx="3286148" cy="1071570"/>
          </a:xfrm>
        </p:spPr>
        <p:txBody>
          <a:bodyPr>
            <a:normAutofit fontScale="77500" lnSpcReduction="20000"/>
          </a:bodyPr>
          <a:lstStyle/>
          <a:p>
            <a:endParaRPr lang="ru-RU" sz="2800" i="1" dirty="0" smtClean="0"/>
          </a:p>
          <a:p>
            <a:endParaRPr lang="ru-RU" sz="2800" i="1" dirty="0" smtClean="0"/>
          </a:p>
          <a:p>
            <a:r>
              <a:rPr lang="ru-RU" sz="2800" i="1" dirty="0" smtClean="0"/>
              <a:t>На посох</a:t>
            </a:r>
          </a:p>
          <a:p>
            <a:endParaRPr lang="ru-RU" sz="28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11930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Когда дед начинал терять свою воинскую доблесть, на что он менял свою шашку?</a:t>
            </a:r>
            <a:br>
              <a:rPr lang="ru-RU" sz="3200" i="1" dirty="0" smtClean="0"/>
            </a:br>
            <a:endParaRPr lang="ru-RU" sz="3200" dirty="0"/>
          </a:p>
        </p:txBody>
      </p:sp>
      <p:pic>
        <p:nvPicPr>
          <p:cNvPr id="17413" name="Picture 5" descr="D:\Мои документы\Биология\викторины\для викторины по казакам\l_a991f9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048285" cy="3786214"/>
          </a:xfrm>
          <a:prstGeom prst="rect">
            <a:avLst/>
          </a:prstGeom>
          <a:noFill/>
        </p:spPr>
      </p:pic>
      <p:pic>
        <p:nvPicPr>
          <p:cNvPr id="1026" name="Picture 2" descr="D:\Мои документы\Биология\викторины\для викторины по казакам\kaz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48000"/>
            <a:ext cx="2781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Кому дарил свою шашку дед?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833678" cy="5257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Старшему внуку. Шашка становилась фамильной. Если в роду не оставалось наследников, ее ломали и укладывали в гроб умершего</a:t>
            </a:r>
            <a:endParaRPr lang="ru-RU" sz="2800" dirty="0"/>
          </a:p>
        </p:txBody>
      </p:sp>
      <p:pic>
        <p:nvPicPr>
          <p:cNvPr id="5" name="Picture 2" descr="D:\Мои документы\Биология\викторины\для викторины по казакам\shas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646" b="126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Биология\викторины\для викторины по казакам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786346" cy="559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57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 информации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38" y="928670"/>
            <a:ext cx="8215342" cy="5500725"/>
          </a:xfrm>
          <a:solidFill>
            <a:schemeClr val="tx2">
              <a:lumMod val="20000"/>
              <a:lumOff val="80000"/>
            </a:schemeClr>
          </a:solidFill>
        </p:spPr>
        <p:txBody>
          <a:bodyPr numCol="2">
            <a:normAutofit fontScale="40000" lnSpcReduction="20000"/>
          </a:bodyPr>
          <a:lstStyle/>
          <a:p>
            <a:pPr algn="l"/>
            <a:r>
              <a:rPr lang="ru-RU" sz="3400" dirty="0" smtClean="0"/>
              <a:t>Журнал «Спутник классного руководителя», 2001</a:t>
            </a:r>
          </a:p>
          <a:p>
            <a:pPr algn="l"/>
            <a:r>
              <a:rPr lang="ru-RU" sz="3400" dirty="0" smtClean="0"/>
              <a:t>Интернет-ресурсы:</a:t>
            </a:r>
          </a:p>
          <a:p>
            <a:pPr lvl="0"/>
            <a:r>
              <a:rPr lang="ru-RU" sz="3400" u="sng" dirty="0" err="1" smtClean="0">
                <a:hlinkClick r:id="rId2"/>
              </a:rPr>
              <a:t>proshkolu.ru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3"/>
              </a:rPr>
              <a:t>stanica.lg.ua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4"/>
              </a:rPr>
              <a:t>playcast.ru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5"/>
              </a:rPr>
              <a:t>tonkosti.ru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6"/>
              </a:rPr>
              <a:t>foto.meta.ua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7"/>
              </a:rPr>
              <a:t>sh-kuren.narod.ru</a:t>
            </a:r>
            <a:endParaRPr lang="ru-RU" sz="3400" dirty="0" smtClean="0"/>
          </a:p>
          <a:p>
            <a:pPr lvl="0"/>
            <a:r>
              <a:rPr lang="en-US" sz="3500" dirty="0" err="1" smtClean="0">
                <a:hlinkClick r:id="rId8"/>
              </a:rPr>
              <a:t>vernoe-kazachestvo</a:t>
            </a:r>
            <a:endParaRPr lang="ru-RU" sz="3500" dirty="0" smtClean="0"/>
          </a:p>
          <a:p>
            <a:pPr lvl="0"/>
            <a:r>
              <a:rPr lang="ru-RU" sz="3400" u="sng" dirty="0" err="1" smtClean="0">
                <a:hlinkClick r:id="rId9"/>
              </a:rPr>
              <a:t>antimir.com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0"/>
              </a:rPr>
              <a:t>cosstil.narod.ru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1"/>
              </a:rPr>
              <a:t>kino-teatr.ru</a:t>
            </a:r>
            <a:endParaRPr lang="ru-RU" sz="3400" dirty="0" smtClean="0"/>
          </a:p>
          <a:p>
            <a:pPr lvl="0"/>
            <a:r>
              <a:rPr lang="ru-RU" sz="3400" u="sng" dirty="0" smtClean="0">
                <a:hlinkClick r:id="rId12"/>
              </a:rPr>
              <a:t>1tv.ru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3"/>
              </a:rPr>
              <a:t>vk.com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4"/>
              </a:rPr>
              <a:t>dailymotion.com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5"/>
              </a:rPr>
              <a:t>funlol.ru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6"/>
              </a:rPr>
              <a:t>geophoto.ru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7"/>
              </a:rPr>
              <a:t>lori.ru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8"/>
              </a:rPr>
              <a:t>foto.mail.ru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19"/>
              </a:rPr>
              <a:t>kazaks.net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0"/>
              </a:rPr>
              <a:t>nokiazone.ru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1"/>
              </a:rPr>
              <a:t>rostov-dom.info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2"/>
              </a:rPr>
              <a:t>club.season.ru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3"/>
              </a:rPr>
              <a:t>muzmix.com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4"/>
              </a:rPr>
              <a:t>novocherkassk.bliz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5"/>
              </a:rPr>
              <a:t>magazinserebro.ru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6"/>
              </a:rPr>
              <a:t>taringa.net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7"/>
              </a:rPr>
              <a:t>antikmall.com</a:t>
            </a:r>
            <a:endParaRPr lang="ru-RU" sz="3400" dirty="0" smtClean="0"/>
          </a:p>
          <a:p>
            <a:pPr lvl="0"/>
            <a:r>
              <a:rPr lang="ru-RU" sz="3400" u="sng" dirty="0" err="1" smtClean="0">
                <a:hlinkClick r:id="rId28"/>
              </a:rPr>
              <a:t>novocherkassk.net</a:t>
            </a:r>
            <a:endParaRPr lang="ru-RU" sz="3400" dirty="0" smtClean="0"/>
          </a:p>
          <a:p>
            <a:r>
              <a:rPr lang="ru-RU" sz="3400" dirty="0" smtClean="0"/>
              <a:t> </a:t>
            </a:r>
            <a:r>
              <a:rPr lang="en-US" sz="3500" u="sng" dirty="0" smtClean="0">
                <a:hlinkClick r:id="rId29"/>
              </a:rPr>
              <a:t>fstanitsa.ru</a:t>
            </a:r>
            <a:r>
              <a:rPr lang="en-US" sz="3500" dirty="0" smtClean="0"/>
              <a:t>               </a:t>
            </a:r>
            <a:endParaRPr lang="ru-RU" sz="3500" dirty="0" smtClean="0"/>
          </a:p>
          <a:p>
            <a:r>
              <a:rPr lang="en-US" sz="3500" u="sng" dirty="0" smtClean="0">
                <a:hlinkClick r:id="rId30"/>
              </a:rPr>
              <a:t>http://www.mgutm.ru/kazachestv</a:t>
            </a:r>
            <a:endParaRPr lang="ru-RU" sz="3500" dirty="0" smtClean="0"/>
          </a:p>
          <a:p>
            <a:r>
              <a:rPr lang="en-US" sz="3500" dirty="0" smtClean="0"/>
              <a:t> </a:t>
            </a:r>
            <a:r>
              <a:rPr lang="ru-RU" sz="3500" u="sng" dirty="0" err="1" smtClean="0">
                <a:hlinkClick r:id="rId31"/>
              </a:rPr>
              <a:t>uralcossaks.ucoz.ru</a:t>
            </a:r>
            <a:endParaRPr lang="ru-RU" sz="3500" dirty="0" smtClean="0"/>
          </a:p>
          <a:p>
            <a:r>
              <a:rPr lang="en-US" sz="3500" u="sng" dirty="0" smtClean="0">
                <a:hlinkClick r:id="rId32"/>
              </a:rPr>
              <a:t>zateevo.ru</a:t>
            </a:r>
            <a:endParaRPr lang="ru-RU" sz="3500" dirty="0" smtClean="0"/>
          </a:p>
          <a:p>
            <a:r>
              <a:rPr lang="en-US" sz="3500" u="sng" dirty="0" smtClean="0">
                <a:hlinkClick r:id="rId33"/>
              </a:rPr>
              <a:t>pecyqa.yourfreewebhost.us</a:t>
            </a:r>
            <a:endParaRPr lang="ru-RU" sz="3500" dirty="0" smtClean="0"/>
          </a:p>
          <a:p>
            <a:r>
              <a:rPr lang="en-US" sz="3400" u="sng" dirty="0" smtClean="0">
                <a:hlinkClick r:id="rId34"/>
              </a:rPr>
              <a:t>ljrate.ru</a:t>
            </a:r>
            <a:endParaRPr lang="ru-RU" sz="3400" dirty="0" smtClean="0"/>
          </a:p>
          <a:p>
            <a:r>
              <a:rPr lang="ru-RU" sz="3400" u="sng" dirty="0" err="1" smtClean="0">
                <a:hlinkClick r:id="rId35"/>
              </a:rPr>
              <a:t>shaonline.ru</a:t>
            </a:r>
            <a:endParaRPr lang="ru-RU" sz="3400" dirty="0" smtClean="0"/>
          </a:p>
          <a:p>
            <a:r>
              <a:rPr lang="en-US" sz="3400" u="sng" dirty="0" smtClean="0">
                <a:hlinkClick r:id="rId36"/>
              </a:rPr>
              <a:t>ptah57.livejournal.com</a:t>
            </a:r>
            <a:r>
              <a:rPr lang="en-US" sz="3400" dirty="0" smtClean="0"/>
              <a:t>           </a:t>
            </a:r>
            <a:endParaRPr lang="ru-RU" sz="3400" dirty="0" smtClean="0"/>
          </a:p>
          <a:p>
            <a:r>
              <a:rPr lang="en-US" sz="3400" u="sng" dirty="0" smtClean="0">
                <a:hlinkClick r:id="rId37"/>
              </a:rPr>
              <a:t>klin-demianovo.ru</a:t>
            </a:r>
            <a:r>
              <a:rPr lang="en-US" sz="3400" dirty="0" smtClean="0"/>
              <a:t>                        </a:t>
            </a:r>
            <a:endParaRPr lang="ru-RU" sz="3400" dirty="0" smtClean="0"/>
          </a:p>
          <a:p>
            <a:r>
              <a:rPr lang="en-US" sz="3400" u="sng" dirty="0" smtClean="0">
                <a:hlinkClick r:id="rId38"/>
              </a:rPr>
              <a:t>slavbazar.org</a:t>
            </a:r>
            <a:endParaRPr lang="ru-RU" sz="3400" dirty="0" smtClean="0"/>
          </a:p>
          <a:p>
            <a:pPr lvl="0"/>
            <a:r>
              <a:rPr lang="en-US" sz="3400" u="sng" dirty="0" smtClean="0">
                <a:hlinkClick r:id="rId39"/>
              </a:rPr>
              <a:t>zaz.gendocs.ru</a:t>
            </a:r>
            <a:r>
              <a:rPr lang="ru-RU" sz="3400" dirty="0" smtClean="0"/>
              <a:t> </a:t>
            </a:r>
          </a:p>
          <a:p>
            <a:r>
              <a:rPr lang="ru-RU" sz="3400" u="sng" dirty="0" smtClean="0">
                <a:hlinkClick r:id="rId40"/>
              </a:rPr>
              <a:t>http://www.maminuklubs.lv</a:t>
            </a:r>
            <a:endParaRPr lang="en-US" sz="3400" u="sng" dirty="0" smtClean="0"/>
          </a:p>
          <a:p>
            <a:r>
              <a:rPr lang="ru-RU" sz="3000" dirty="0" err="1" smtClean="0">
                <a:hlinkClick r:id="rId41"/>
              </a:rPr>
              <a:t>рустрана.рф</a:t>
            </a:r>
            <a:endParaRPr lang="en-US" sz="3000" dirty="0" smtClean="0"/>
          </a:p>
          <a:p>
            <a:r>
              <a:rPr lang="en-US" sz="3000" dirty="0" smtClean="0">
                <a:hlinkClick r:id="rId42"/>
              </a:rPr>
              <a:t>rostov-region.ru</a:t>
            </a:r>
            <a:endParaRPr lang="en-US" sz="3000" dirty="0" smtClean="0"/>
          </a:p>
          <a:p>
            <a:endParaRPr lang="ru-RU" sz="3000" dirty="0" smtClean="0"/>
          </a:p>
          <a:p>
            <a:endParaRPr lang="ru-RU" sz="3400" u="sng" dirty="0" smtClean="0"/>
          </a:p>
          <a:p>
            <a:endParaRPr lang="ru-RU" sz="3400" dirty="0" smtClean="0"/>
          </a:p>
          <a:p>
            <a:pPr algn="r"/>
            <a:r>
              <a:rPr lang="ru-RU" sz="3400" dirty="0" smtClean="0"/>
              <a:t>Разработала преподаватель</a:t>
            </a:r>
          </a:p>
          <a:p>
            <a:pPr algn="r">
              <a:buNone/>
            </a:pPr>
            <a:r>
              <a:rPr lang="ru-RU" sz="3400" dirty="0" smtClean="0"/>
              <a:t>	АДЕККК Осипова Т.А.</a:t>
            </a:r>
          </a:p>
          <a:p>
            <a:pPr lvl="0"/>
            <a:endParaRPr lang="ru-RU" sz="34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Если рождался мальчик, то это считалось  прибытком, наделяли земельный участок, а рождение девочки считали убытком, т.к. со временем она уходила из дома и за нее необходимо было дать приданное.</a:t>
            </a:r>
            <a:endParaRPr lang="ru-RU" sz="2000" i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928926" y="4500570"/>
            <a:ext cx="6215074" cy="1792280"/>
          </a:xfrm>
        </p:spPr>
        <p:txBody>
          <a:bodyPr>
            <a:normAutofit lnSpcReduction="10000"/>
          </a:bodyPr>
          <a:lstStyle/>
          <a:p>
            <a:endParaRPr lang="ru-RU" b="1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Почему рождение мальчика в казачьей семье было особой радостью?</a:t>
            </a:r>
          </a:p>
          <a:p>
            <a:endParaRPr lang="ru-RU" i="1" dirty="0"/>
          </a:p>
        </p:txBody>
      </p:sp>
      <p:pic>
        <p:nvPicPr>
          <p:cNvPr id="2" name="Picture 2" descr="D:\Мои документы\Биология\викторины\для викторины по казакам\gallery_16506_2252_1402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Что было первыми пеленками для ребенка? 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Первыми пеленками для ребенка были отцовские рубахи, они  имели </a:t>
            </a:r>
            <a:r>
              <a:rPr lang="ru-RU" sz="2800" dirty="0" err="1" smtClean="0"/>
              <a:t>обереговое</a:t>
            </a:r>
            <a:r>
              <a:rPr lang="ru-RU" sz="2800" dirty="0" smtClean="0"/>
              <a:t> значение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3074" name="Picture 2" descr="D:\Мои документы\Биология\викторины\для викторины по казакам\PR20061031164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71475"/>
            <a:ext cx="5357850" cy="400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2000" dirty="0" smtClean="0"/>
              <a:t>Это значит, быть ему убитым в бою. Эти приметы крестный держал в тайне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9058" y="714356"/>
            <a:ext cx="4286280" cy="54102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 один годик крестный сажал мальчика на коня и возил вокруг церкви три раза. Если ребенок хватался за гриву, быть ему казаком, расплачется – казака не будет, а что означала примета, если он падал с лошади?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D:\Мои документы\Биология\викторины\для викторины по казакам\15624590_433d2a32a07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792537" cy="38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 какого времени женщинам запрещалось ругать казачонка?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ru-RU" sz="2800" dirty="0" smtClean="0"/>
              <a:t>С семи лет, когда он переходил на мужскую половину дома и </a:t>
            </a:r>
            <a:r>
              <a:rPr lang="ru-RU" sz="2800" dirty="0" err="1" smtClean="0"/>
              <a:t>по-праву</a:t>
            </a:r>
            <a:r>
              <a:rPr lang="ru-RU" sz="2800" dirty="0" smtClean="0"/>
              <a:t> становился защитником семьи</a:t>
            </a:r>
            <a:endParaRPr lang="ru-RU" sz="2800" dirty="0"/>
          </a:p>
        </p:txBody>
      </p:sp>
      <p:pic>
        <p:nvPicPr>
          <p:cNvPr id="2050" name="Picture 2" descr="D:\Мои документы\Биология\викторины\для викторины по казакам\449414e0db6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978" y="1371600"/>
            <a:ext cx="3481894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Зачем отцу на крестинах давали есть «горькую кашу»?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Отец ел кашу и не морщился, чтобы сыну или дочке меньше в жизни досталось горечи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13" name="Picture 2" descr="D:\Мои документы\Биология\викторины\для викторины по казакам\49627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683141" cy="3512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Место для строительства нового дома выбиралось при помощи коня. Каким образом?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Биология\викторины\для викторины по казакам\79766129143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60666" y="1371600"/>
            <a:ext cx="3520517" cy="4681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Мои документы\Биология\викторины\для викторины по казакам\ataman_kub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00600" y="2366169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857752" y="5143500"/>
            <a:ext cx="4000528" cy="1214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Там, где более других конь ел траву или даже ложился отдохнуть, делали разметку и забивали колышки для дома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Носили ли казаки обручальные кольца?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371600"/>
            <a:ext cx="3695696" cy="270034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У казаков всегда были обручальные кольца, но они их не носили. Кольца хранились в ладанке или киоте именной иконы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5" name="Picture 5" descr="D:\Мои документы\Биология\викторины\для викторины по казакам\YZGRICAPEASWSCAVNIXMNCASHF1YZCA35BSOACAEQT7Z1CA4WDIUDCA8TK15YCAP8LG28CAADUII1CAWPWKW7CAYILEZGCAS65WCCCACKB2Q3CAS3W7KOCARBYRTMCARM99E3CAWBV2BQCA76F8SRCALHIK2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000504"/>
            <a:ext cx="2114557" cy="2710971"/>
          </a:xfrm>
          <a:prstGeom prst="rect">
            <a:avLst/>
          </a:prstGeom>
          <a:noFill/>
        </p:spPr>
      </p:pic>
      <p:pic>
        <p:nvPicPr>
          <p:cNvPr id="3075" name="Picture 3" descr="D:\Мои документы\Биология\викторины\для викторины по казакам\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136" y="2143116"/>
            <a:ext cx="5207243" cy="3645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885</Words>
  <PresentationFormat>Экран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Викторина «Обычаи донских казаков»</vt:lpstr>
      <vt:lpstr>Условия игры</vt:lpstr>
      <vt:lpstr> </vt:lpstr>
      <vt:lpstr>Что было первыми пеленками для ребенка?  </vt:lpstr>
      <vt:lpstr>Слайд 5</vt:lpstr>
      <vt:lpstr>С какого времени женщинам запрещалось ругать казачонка?</vt:lpstr>
      <vt:lpstr>Зачем отцу на крестинах давали есть «горькую кашу»?</vt:lpstr>
      <vt:lpstr>Место для строительства нового дома выбиралось при помощи коня. Каким образом? </vt:lpstr>
      <vt:lpstr>Носили ли казаки обручальные кольца?</vt:lpstr>
      <vt:lpstr>Как должен был поступить муж, если провинилась жена?</vt:lpstr>
      <vt:lpstr>Почему иногда у выстиранных рубашек на бельевой веревке завязаны рукава?</vt:lpstr>
      <vt:lpstr>Какой сын является кормильцем родителей? </vt:lpstr>
      <vt:lpstr>Дарили ли мальчикам подарки?</vt:lpstr>
      <vt:lpstr>Сколько лет служил казак в войске?</vt:lpstr>
      <vt:lpstr>Какое кольцо носила девушка казака, отбывающего срочную службу? </vt:lpstr>
      <vt:lpstr>Почему в церкви казак обнажал шашку и в какой момент службы?</vt:lpstr>
      <vt:lpstr>Какое символическое значение имел для казака башлык? </vt:lpstr>
      <vt:lpstr>Считается, что прилюдно казак снимал шапку в трех случаях? В каких? </vt:lpstr>
      <vt:lpstr>Почему казаки носили серьги?</vt:lpstr>
      <vt:lpstr>Что и когда обязан был подарить дед своей внучке? </vt:lpstr>
      <vt:lpstr>Когда дед начинал терять свою воинскую доблесть, на что он менял свою шашку? </vt:lpstr>
      <vt:lpstr>Кому дарил свою шашку дед?  </vt:lpstr>
      <vt:lpstr>Слайд 23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«Обычаи донских казаков»</dc:title>
  <dc:creator>Биология</dc:creator>
  <cp:lastModifiedBy>Admin</cp:lastModifiedBy>
  <cp:revision>24</cp:revision>
  <dcterms:created xsi:type="dcterms:W3CDTF">2014-10-30T10:47:13Z</dcterms:created>
  <dcterms:modified xsi:type="dcterms:W3CDTF">2014-10-30T20:53:02Z</dcterms:modified>
</cp:coreProperties>
</file>