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2"/>
  </p:notesMasterIdLst>
  <p:sldIdLst>
    <p:sldId id="256" r:id="rId3"/>
    <p:sldId id="257" r:id="rId4"/>
    <p:sldId id="259" r:id="rId5"/>
    <p:sldId id="262" r:id="rId6"/>
    <p:sldId id="261" r:id="rId7"/>
    <p:sldId id="264" r:id="rId8"/>
    <p:sldId id="265" r:id="rId9"/>
    <p:sldId id="266" r:id="rId10"/>
    <p:sldId id="268" r:id="rId11"/>
    <p:sldId id="267" r:id="rId12"/>
    <p:sldId id="270" r:id="rId13"/>
    <p:sldId id="277" r:id="rId14"/>
    <p:sldId id="274" r:id="rId15"/>
    <p:sldId id="272" r:id="rId16"/>
    <p:sldId id="273" r:id="rId17"/>
    <p:sldId id="269" r:id="rId18"/>
    <p:sldId id="275" r:id="rId19"/>
    <p:sldId id="271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  <a:srgbClr val="232C12"/>
    <a:srgbClr val="39471D"/>
    <a:srgbClr val="3E171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84" y="-768"/>
      </p:cViewPr>
      <p:guideLst>
        <p:guide orient="horz" pos="431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F31BBC-A6FE-49BC-ABFA-8CA39579DBC1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D1A6E-7C18-4071-8382-0B4DDFC3D1D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D1A6E-7C18-4071-8382-0B4DDFC3D1D1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7356" y="1428736"/>
            <a:ext cx="5429288" cy="1470025"/>
          </a:xfrm>
        </p:spPr>
        <p:txBody>
          <a:bodyPr>
            <a:scene3d>
              <a:camera prst="orthographicFront"/>
              <a:lightRig rig="threePt" dir="t"/>
            </a:scene3d>
            <a:sp3d extrusionH="44450"/>
          </a:bodyPr>
          <a:lstStyle>
            <a:lvl1pPr>
              <a:defRPr>
                <a:solidFill>
                  <a:srgbClr val="232C12"/>
                </a:solidFill>
                <a:effectLst>
                  <a:outerShdw dist="63500" dir="2700000" algn="tl" rotWithShape="0">
                    <a:schemeClr val="bg1">
                      <a:alpha val="59000"/>
                    </a:schemeClr>
                  </a:outerShdw>
                </a:effectLst>
                <a:latin typeface="Calibri (Headings)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1604" y="2928934"/>
            <a:ext cx="6000792" cy="714380"/>
          </a:xfrm>
        </p:spPr>
        <p:txBody>
          <a:bodyPr/>
          <a:lstStyle>
            <a:lvl1pPr marL="0" indent="0" algn="ctr">
              <a:buNone/>
              <a:defRPr b="0" cap="none" spc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5400000" algn="t" rotWithShape="0">
                    <a:schemeClr val="bg1"/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6BC59-6758-4E30-BB31-19818DAEEE64}" type="datetimeFigureOut">
              <a:rPr lang="ru-RU" smtClean="0"/>
              <a:pPr/>
              <a:t>15.01.2014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70E81-14DE-40AB-8A3F-EE8E8E6179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6BC59-6758-4E30-BB31-19818DAEEE64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70E81-14DE-40AB-8A3F-EE8E8E6179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6BC59-6758-4E30-BB31-19818DAEEE64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70E81-14DE-40AB-8A3F-EE8E8E6179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buFontTx/>
              <a:buBlip>
                <a:blip r:embed="rId3"/>
              </a:buBlip>
              <a:defRPr/>
            </a:lvl6pPr>
            <a:lvl7pPr>
              <a:buFontTx/>
              <a:buBlip>
                <a:blip r:embed="rId4"/>
              </a:buBlip>
              <a:defRPr/>
            </a:lvl7pPr>
            <a:lvl8pPr>
              <a:buFontTx/>
              <a:buBlip>
                <a:blip r:embed="rId5"/>
              </a:buBlip>
              <a:defRPr/>
            </a:lvl8pPr>
            <a:lvl9pPr>
              <a:buFontTx/>
              <a:buBlip>
                <a:blip r:embed="rId6"/>
              </a:buBlip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6BC59-6758-4E30-BB31-19818DAEEE64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70E81-14DE-40AB-8A3F-EE8E8E6179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6BC59-6758-4E30-BB31-19818DAEEE64}" type="datetimeFigureOut">
              <a:rPr lang="ru-RU" smtClean="0"/>
              <a:pPr/>
              <a:t>15.01.2014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70E81-14DE-40AB-8A3F-EE8E8E6179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6BC59-6758-4E30-BB31-19818DAEEE64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70E81-14DE-40AB-8A3F-EE8E8E6179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6BC59-6758-4E30-BB31-19818DAEEE64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70E81-14DE-40AB-8A3F-EE8E8E6179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6BC59-6758-4E30-BB31-19818DAEEE64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70E81-14DE-40AB-8A3F-EE8E8E6179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6BC59-6758-4E30-BB31-19818DAEEE64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70E81-14DE-40AB-8A3F-EE8E8E6179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6BC59-6758-4E30-BB31-19818DAEEE64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70E81-14DE-40AB-8A3F-EE8E8E6179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6BC59-6758-4E30-BB31-19818DAEEE64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70E81-14DE-40AB-8A3F-EE8E8E6179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  <a:sp3d extrusionH="44450"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232C12"/>
                </a:solidFill>
                <a:latin typeface="+mn-lt"/>
                <a:ea typeface="Verdana" pitchFamily="34" charset="0"/>
                <a:cs typeface="Arial" pitchFamily="34" charset="0"/>
              </a:defRPr>
            </a:lvl1pPr>
          </a:lstStyle>
          <a:p>
            <a:fld id="{40C6BC59-6758-4E30-BB31-19818DAEEE64}" type="datetimeFigureOut">
              <a:rPr lang="ru-RU" smtClean="0"/>
              <a:pPr/>
              <a:t>15.01.2014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>
                <a:solidFill>
                  <a:srgbClr val="232C12"/>
                </a:solidFill>
                <a:latin typeface="+mn-lt"/>
                <a:ea typeface="Verdana" pitchFamily="34" charset="0"/>
                <a:cs typeface="Arial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32C12"/>
                </a:solidFill>
                <a:latin typeface="+mn-lt"/>
                <a:ea typeface="Verdana" pitchFamily="34" charset="0"/>
                <a:cs typeface="Arial" pitchFamily="34" charset="0"/>
              </a:defRPr>
            </a:lvl1pPr>
          </a:lstStyle>
          <a:p>
            <a:fld id="{7F670E81-14DE-40AB-8A3F-EE8E8E61794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3E1716"/>
          </a:solidFill>
          <a:latin typeface="+mj-lt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4"/>
        </a:buBlip>
        <a:defRPr sz="3200" b="1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15"/>
        </a:buBlip>
        <a:defRPr sz="2800" b="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Tx/>
        <a:buBlip>
          <a:blip r:embed="rId16"/>
        </a:buBlip>
        <a:defRPr sz="24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Tx/>
        <a:buBlip>
          <a:blip r:embed="rId17"/>
        </a:buBlip>
        <a:defRPr sz="20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Blip>
          <a:blip r:embed="rId18"/>
        </a:buBlip>
        <a:defRPr sz="20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Tx/>
        <a:buBlip>
          <a:blip r:embed="rId16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Tx/>
        <a:buBlip>
          <a:blip r:embed="rId17"/>
        </a:buBlip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Русский язык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7584" y="2928934"/>
            <a:ext cx="7416824" cy="714380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Как работает алфавит. Освоение алфавита.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300192" y="6093296"/>
            <a:ext cx="26101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1-а класс</a:t>
            </a:r>
          </a:p>
          <a:p>
            <a:r>
              <a:rPr lang="ru-RU" b="1" cap="all" dirty="0" smtClean="0">
                <a:ln w="900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Учитель: М.А. Галаева</a:t>
            </a:r>
            <a:endParaRPr lang="ru-RU" b="1" cap="all" dirty="0">
              <a:ln w="9000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Словарная работа</a:t>
            </a:r>
            <a:endParaRPr lang="ru-RU" dirty="0"/>
          </a:p>
        </p:txBody>
      </p:sp>
      <p:pic>
        <p:nvPicPr>
          <p:cNvPr id="3" name="Рисунок 2" descr="сканирование0001.jpg"/>
          <p:cNvPicPr>
            <a:picLocks noChangeAspect="1"/>
          </p:cNvPicPr>
          <p:nvPr/>
        </p:nvPicPr>
        <p:blipFill>
          <a:blip r:embed="rId2" cstate="print"/>
          <a:srcRect l="13001" t="5901" r="5886" b="72050"/>
          <a:stretch>
            <a:fillRect/>
          </a:stretch>
        </p:blipFill>
        <p:spPr>
          <a:xfrm>
            <a:off x="683568" y="1700808"/>
            <a:ext cx="7622561" cy="28083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27784" y="3068960"/>
            <a:ext cx="4267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О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71800" y="3573016"/>
            <a:ext cx="359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Е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16016" y="3501008"/>
            <a:ext cx="4122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а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48064" y="3501008"/>
            <a:ext cx="4122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а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48064" y="2996952"/>
            <a:ext cx="4122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а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80112" y="2852936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Comic Sans MS" pitchFamily="66" charset="0"/>
              </a:rPr>
              <a:t>1</a:t>
            </a:r>
            <a:endParaRPr lang="ru-RU" sz="24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88024" y="3356992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Comic Sans MS" pitchFamily="66" charset="0"/>
              </a:rPr>
              <a:t>2</a:t>
            </a:r>
            <a:endParaRPr lang="ru-RU" sz="24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13" name="Рисунок 12" descr="MM90025450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3068960"/>
            <a:ext cx="952500" cy="952500"/>
          </a:xfrm>
          <a:prstGeom prst="rect">
            <a:avLst/>
          </a:prstGeom>
        </p:spPr>
      </p:pic>
      <p:pic>
        <p:nvPicPr>
          <p:cNvPr id="14" name="Рисунок 13" descr="Рисунок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539552" y="4797152"/>
            <a:ext cx="1479930" cy="15427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8" grpId="0"/>
      <p:bldP spid="9" grpId="0"/>
      <p:bldP spid="10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MM90025450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2348880"/>
            <a:ext cx="952500" cy="952500"/>
          </a:xfrm>
          <a:prstGeom prst="rect">
            <a:avLst/>
          </a:prstGeom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0" y="332656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  <a:scene3d>
              <a:camera prst="orthographicFront"/>
              <a:lightRig rig="threePt" dir="t"/>
            </a:scene3d>
            <a:sp3d extrusionH="4445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E1716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Как определить алфавитный порядок для двух слов на одну букву?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3E1716"/>
              </a:solidFill>
              <a:effectLst/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5576" y="2348880"/>
            <a:ext cx="29793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/>
              <a:t>портфель</a:t>
            </a:r>
            <a:endParaRPr lang="ru-RU" sz="5400" dirty="0"/>
          </a:p>
        </p:txBody>
      </p:sp>
      <p:sp>
        <p:nvSpPr>
          <p:cNvPr id="17" name="TextBox 16"/>
          <p:cNvSpPr txBox="1"/>
          <p:nvPr/>
        </p:nvSpPr>
        <p:spPr>
          <a:xfrm>
            <a:off x="5364088" y="2348880"/>
            <a:ext cx="19447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/>
              <a:t>пенал</a:t>
            </a:r>
            <a:endParaRPr lang="ru-RU" sz="5400" dirty="0"/>
          </a:p>
        </p:txBody>
      </p:sp>
      <p:pic>
        <p:nvPicPr>
          <p:cNvPr id="18" name="Рисунок 17" descr="сканирование0001.jpg"/>
          <p:cNvPicPr>
            <a:picLocks noChangeAspect="1"/>
          </p:cNvPicPr>
          <p:nvPr/>
        </p:nvPicPr>
        <p:blipFill>
          <a:blip r:embed="rId3" cstate="print"/>
          <a:srcRect l="13001" t="48950" r="6808" b="33367"/>
          <a:stretch>
            <a:fillRect/>
          </a:stretch>
        </p:blipFill>
        <p:spPr>
          <a:xfrm>
            <a:off x="1187624" y="3645024"/>
            <a:ext cx="6264696" cy="1872208"/>
          </a:xfrm>
          <a:prstGeom prst="rect">
            <a:avLst/>
          </a:prstGeom>
        </p:spPr>
      </p:pic>
      <p:cxnSp>
        <p:nvCxnSpPr>
          <p:cNvPr id="20" name="Прямая соединительная линия 19"/>
          <p:cNvCxnSpPr/>
          <p:nvPr/>
        </p:nvCxnSpPr>
        <p:spPr>
          <a:xfrm>
            <a:off x="1187624" y="3140968"/>
            <a:ext cx="3600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5796136" y="3140968"/>
            <a:ext cx="3600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Запишите слова в алфавитном порядке</a:t>
            </a:r>
            <a:endParaRPr lang="ru-RU" dirty="0"/>
          </a:p>
        </p:txBody>
      </p:sp>
      <p:pic>
        <p:nvPicPr>
          <p:cNvPr id="3" name="Рисунок 2" descr="сканирование0001.jpg"/>
          <p:cNvPicPr>
            <a:picLocks noChangeAspect="1"/>
          </p:cNvPicPr>
          <p:nvPr/>
        </p:nvPicPr>
        <p:blipFill>
          <a:blip r:embed="rId2" cstate="print"/>
          <a:srcRect l="27560" t="14381" r="20335" b="72050"/>
          <a:stretch>
            <a:fillRect/>
          </a:stretch>
        </p:blipFill>
        <p:spPr>
          <a:xfrm>
            <a:off x="1187624" y="1921068"/>
            <a:ext cx="7128792" cy="25160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23728" y="2420888"/>
            <a:ext cx="5309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</a:rPr>
              <a:t>О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95736" y="2924944"/>
            <a:ext cx="5325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0070C0"/>
                </a:solidFill>
              </a:rPr>
              <a:t>е</a:t>
            </a:r>
            <a:endParaRPr lang="ru-RU" sz="54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76056" y="2996952"/>
            <a:ext cx="5261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0070C0"/>
                </a:solidFill>
              </a:rPr>
              <a:t>а</a:t>
            </a:r>
            <a:endParaRPr lang="ru-RU" sz="5400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96136" y="2996952"/>
            <a:ext cx="5261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0070C0"/>
                </a:solidFill>
              </a:rPr>
              <a:t>а</a:t>
            </a:r>
            <a:endParaRPr lang="ru-RU" sz="5400" b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52120" y="2276872"/>
            <a:ext cx="5261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0070C0"/>
                </a:solidFill>
              </a:rPr>
              <a:t>а</a:t>
            </a:r>
            <a:endParaRPr lang="ru-RU" sz="5400" b="1" dirty="0">
              <a:solidFill>
                <a:srgbClr val="0070C0"/>
              </a:solidFill>
            </a:endParaRPr>
          </a:p>
        </p:txBody>
      </p:sp>
      <p:pic>
        <p:nvPicPr>
          <p:cNvPr id="14" name="Рисунок 13" descr="Рисунок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539552" y="4797152"/>
            <a:ext cx="1479930" cy="15427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8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C33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Физминутка</a:t>
            </a:r>
            <a:r>
              <a:rPr kumimoji="0" lang="ru-RU" sz="8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для глаз</a:t>
            </a:r>
            <a:endParaRPr kumimoji="0" lang="ru-RU" sz="8000" b="1" i="0" u="none" strike="noStrike" kern="1200" cap="none" spc="0" normalizeH="0" baseline="0" noProof="0" dirty="0">
              <a:ln>
                <a:noFill/>
              </a:ln>
              <a:solidFill>
                <a:srgbClr val="CC339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Рисунок 9" descr="0_8a518_f5723e13_XL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63888" y="2852936"/>
            <a:ext cx="2160240" cy="1080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Oval 2"/>
          <p:cNvSpPr>
            <a:spLocks noChangeArrowheads="1"/>
          </p:cNvSpPr>
          <p:nvPr/>
        </p:nvSpPr>
        <p:spPr bwMode="auto">
          <a:xfrm>
            <a:off x="1763713" y="3284538"/>
            <a:ext cx="431800" cy="4318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65896E-6 C -3.05556E-6 0.17248 0.07761 0.31445 0.17205 0.31445 C 0.28351 0.31445 0.32379 0.15699 0.3408 0.06243 L 0.35834 -0.06312 C 0.37552 -0.15769 0.41841 -0.31468 0.54427 -0.31468 C 0.625 -0.31468 0.71667 -0.17318 0.71667 2.65896E-6 C 0.71667 0.17248 0.625 0.31445 0.54427 0.31445 C 0.41841 0.31445 0.37552 0.15699 0.35834 0.06243 L 0.3408 -0.06312 C 0.32379 -0.15769 0.28351 -0.31468 0.17205 -0.31468 C 0.07761 -0.31468 -3.05556E-6 -0.17318 -3.05556E-6 2.65896E-6 Z " pathEditMode="relative" rAng="0" ptsTypes="ffFffffFfff">
                                      <p:cBhvr>
                                        <p:cTn id="6" dur="5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45663E-6 L 0.71459 -2.45663E-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0"/>
                            </p:stCondLst>
                            <p:childTnLst>
                              <p:par>
                                <p:cTn id="11" presetID="35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1458 -2.45663E-6 L 0.0059 -2.45663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000"/>
                            </p:stCondLst>
                            <p:childTnLst>
                              <p:par>
                                <p:cTn id="14" presetID="56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21536E-6 L 0.35243 -0.4302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" y="-2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7" presetID="42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243 -0.43025 L 0.35243 0.3749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3000"/>
                            </p:stCondLst>
                            <p:childTnLst>
                              <p:par>
                                <p:cTn id="20" presetID="64" presetClass="path" presetSubtype="0" accel="50000" decel="5000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243 0.37497 L 0.35052 -0.4226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3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0"/>
                            </p:stCondLst>
                            <p:childTnLst>
                              <p:par>
                                <p:cTn id="23" presetID="42" presetClass="path" presetSubtype="0" accel="50000" decel="5000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243 -0.43025 L 0.35833 0.3747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" y="4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000"/>
                            </p:stCondLst>
                            <p:childTnLst>
                              <p:par>
                                <p:cTn id="26" presetID="56" presetClass="path" presetSubtype="0" accel="50000" decel="5000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243 0.37497 L 0.71268 0.0076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" y="-1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9000"/>
                            </p:stCondLst>
                            <p:childTnLst>
                              <p:par>
                                <p:cTn id="29" presetID="0" presetClass="path" presetSubtype="0" accel="50000" decel="50000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1459 3.96253E-6 C 0.71442 -0.01712 0.71459 -0.03609 0.71338 -0.05159 C 0.71216 -0.06755 0.71095 -0.07726 0.70747 -0.09392 C 0.704 -0.11057 0.69879 -0.13347 0.6922 -0.15198 C 0.6856 -0.17048 0.67883 -0.18529 0.66754 -0.20518 C 0.65626 -0.22508 0.64046 -0.2533 0.62397 -0.27111 C 0.60747 -0.28892 0.58438 -0.30419 0.56876 -0.31182 C 0.55313 -0.31946 0.54463 -0.31807 0.52987 -0.31645 C 0.51511 -0.31483 0.49775 -0.31321 0.48039 -0.30257 C 0.46303 -0.29193 0.44185 -0.27666 0.42518 -0.25237 C 0.40851 -0.22808 0.39272 -0.19315 0.38039 -0.15661 C 0.36806 -0.12006 0.36077 -0.08374 0.35105 -0.03285 C 0.34133 0.01804 0.33803 0.09692 0.32171 0.14897 C 0.30539 0.20102 0.27917 0.25144 0.25348 0.2792 C 0.22779 0.30696 0.19706 0.31668 0.16754 0.31483 C 0.13803 0.31344 0.10244 0.29979 0.07692 0.26972 C 0.0514 0.23965 0.02779 0.17881 0.01459 0.13486 C 0.0014 0.09091 -0.0007 0.04395 -0.0019 0.00624 C -0.00312 -0.03146 -0.00017 -0.05367 0.00747 -0.09091 C 0.01511 -0.12815 0.02397 -0.18228 0.04393 -0.21791 C 0.0639 -0.25353 0.10296 -0.288 0.12761 -0.30396 C 0.15226 -0.31992 0.1698 -0.31946 0.1922 -0.31344 C 0.21459 -0.30743 0.23994 -0.2947 0.26164 -0.26787 C 0.28334 -0.24104 0.30799 -0.20009 0.32275 -0.15198 C 0.33751 -0.10386 0.34046 -0.03169 0.34983 0.02035 C 0.35921 0.0724 0.36424 0.11843 0.37935 0.15984 C 0.39445 0.20148 0.41546 0.24381 0.44046 0.26972 C 0.46529 0.29563 0.50313 0.31043 0.52987 0.31483 C 0.5566 0.31922 0.57987 0.30974 0.60053 0.29609 C 0.62119 0.28244 0.63733 0.26047 0.65348 0.2334 C 0.66963 0.2068 0.68664 0.16516 0.69688 0.13486 C 0.70713 0.10456 0.71112 0.07472 0.71459 0.05181 C 0.71806 0.02891 0.71476 0.01712 0.71459 3.96253E-6 Z " pathEditMode="relative" ptsTypes="aaaaaaaaaaaaaaaaaaaaaaaaaaaaaaaaa">
                                      <p:cBhvr>
                                        <p:cTn id="30" dur="5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animBg="1"/>
      <p:bldP spid="37890" grpId="1" animBg="1"/>
      <p:bldP spid="37890" grpId="2" animBg="1"/>
      <p:bldP spid="37890" grpId="3" animBg="1"/>
      <p:bldP spid="37890" grpId="4" animBg="1"/>
      <p:bldP spid="37890" grpId="5" animBg="1"/>
      <p:bldP spid="37890" grpId="6" animBg="1"/>
      <p:bldP spid="37890" grpId="7" animBg="1"/>
      <p:bldP spid="37890" grpId="8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Oval 2"/>
          <p:cNvSpPr>
            <a:spLocks noChangeArrowheads="1"/>
          </p:cNvSpPr>
          <p:nvPr/>
        </p:nvSpPr>
        <p:spPr bwMode="auto">
          <a:xfrm>
            <a:off x="8388350" y="3644900"/>
            <a:ext cx="431800" cy="43338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4104E-6 C 0.01493 -0.26543 -0.16528 -0.49479 -0.40625 -0.51075 C -0.63646 -0.53017 -0.85104 -0.35237 -0.86511 -0.09479 C -0.88281 0.14243 -0.73264 0.36463 -0.51684 0.38012 C -0.31997 0.3926 -0.13281 0.24532 -0.1184 0.02405 C -0.10434 -0.17803 -0.23021 -0.36832 -0.41285 -0.38381 C -0.58195 -0.39583 -0.73993 -0.27283 -0.75052 -0.0874 C -0.76111 0.07908 -0.66094 0.24162 -0.5099 0.24995 C -0.37327 0.26128 -0.24479 0.16648 -0.23299 0.01619 C -0.22604 -0.11861 -0.30156 -0.24948 -0.42014 -0.25711 C -0.52413 -0.26543 -0.62813 -0.19375 -0.63646 -0.07907 C -0.64288 0.02012 -0.58959 0.11492 -0.50261 0.12324 C -0.43073 0.13064 -0.35556 0.0874 -0.35191 0.00833 C -0.34497 -0.05572 -0.37327 -0.123 -0.42709 -0.13063 C -0.47066 -0.13063 -0.51354 -0.11468 -0.52049 -0.07144 C -0.52413 -0.04323 -0.51684 -0.01572 -0.49584 -0.00393 C -0.48507 -3.4104E-6 -0.47761 -3.4104E-6 -0.46684 -0.00393 " pathEditMode="relative" rAng="0" ptsTypes="fffffffffffffffff">
                                      <p:cBhvr>
                                        <p:cTn id="12" dur="5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4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animBg="1"/>
      <p:bldP spid="23554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1143000"/>
          </a:xfrm>
        </p:spPr>
        <p:txBody>
          <a:bodyPr>
            <a:noAutofit/>
          </a:bodyPr>
          <a:lstStyle/>
          <a:p>
            <a:r>
              <a:rPr lang="ru-RU" sz="3600" dirty="0" smtClean="0"/>
              <a:t>Вставьте пропущенные буквы и покажите цифрами алфавитный порядок слов.</a:t>
            </a:r>
            <a:endParaRPr lang="ru-RU" sz="3600" dirty="0"/>
          </a:p>
        </p:txBody>
      </p:sp>
      <p:pic>
        <p:nvPicPr>
          <p:cNvPr id="5" name="Рисунок 4" descr="сканирование0001.jpg"/>
          <p:cNvPicPr>
            <a:picLocks noChangeAspect="1"/>
          </p:cNvPicPr>
          <p:nvPr/>
        </p:nvPicPr>
        <p:blipFill>
          <a:blip r:embed="rId2" cstate="print"/>
          <a:srcRect l="14315" t="27950" r="7528" b="59450"/>
          <a:stretch>
            <a:fillRect/>
          </a:stretch>
        </p:blipFill>
        <p:spPr>
          <a:xfrm>
            <a:off x="323528" y="2132856"/>
            <a:ext cx="8568952" cy="1872208"/>
          </a:xfrm>
          <a:prstGeom prst="rect">
            <a:avLst/>
          </a:prstGeom>
        </p:spPr>
      </p:pic>
      <p:pic>
        <p:nvPicPr>
          <p:cNvPr id="6" name="Рисунок 5" descr="Рисунок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539552" y="4869160"/>
            <a:ext cx="1479930" cy="15427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15616" y="2348880"/>
            <a:ext cx="4651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002060"/>
                </a:solidFill>
              </a:rPr>
              <a:t>е</a:t>
            </a:r>
            <a:endParaRPr lang="ru-RU" sz="4400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16016" y="2348880"/>
            <a:ext cx="4892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002060"/>
                </a:solidFill>
              </a:rPr>
              <a:t>и</a:t>
            </a:r>
            <a:endParaRPr lang="ru-RU" sz="4400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08304" y="2348880"/>
            <a:ext cx="48282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002060"/>
                </a:solidFill>
              </a:rPr>
              <a:t>о</a:t>
            </a:r>
            <a:endParaRPr lang="ru-RU" sz="4400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75856" y="2924944"/>
            <a:ext cx="4651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002060"/>
                </a:solidFill>
              </a:rPr>
              <a:t>е</a:t>
            </a:r>
            <a:endParaRPr lang="ru-RU" sz="4400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08104" y="2924944"/>
            <a:ext cx="4651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002060"/>
                </a:solidFill>
              </a:rPr>
              <a:t>е</a:t>
            </a:r>
            <a:endParaRPr lang="ru-RU" sz="4400" dirty="0">
              <a:solidFill>
                <a:srgbClr val="00206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164288" y="2204864"/>
            <a:ext cx="39305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067944" y="2204864"/>
            <a:ext cx="39305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187624" y="2204864"/>
            <a:ext cx="39305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724128" y="2852936"/>
            <a:ext cx="39305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843808" y="2852936"/>
            <a:ext cx="39305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772816"/>
            <a:ext cx="3810000" cy="2123658"/>
          </a:xfrm>
          <a:prstGeom prst="rect">
            <a:avLst/>
          </a:prstGeom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Я     ТЕПЕРЬ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072034" y="1371600"/>
            <a:ext cx="4071966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ЗНАЮ …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500530" y="2819400"/>
            <a:ext cx="464347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УМЕЮ…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580112" y="4221088"/>
            <a:ext cx="3286148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СМОГУ…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3923928" y="1772816"/>
            <a:ext cx="1600200" cy="104775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3923928" y="3140968"/>
            <a:ext cx="1062038" cy="476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3923928" y="3429000"/>
            <a:ext cx="1600200" cy="10668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50" name="Номер слайда 1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7FC18E-5CE9-4E82-9A08-FD776A199238}" type="slidenum">
              <a:rPr lang="ru-RU" sz="2000" smtClean="0">
                <a:solidFill>
                  <a:schemeClr val="tx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ru-RU" sz="2000" dirty="0" smtClean="0">
              <a:solidFill>
                <a:schemeClr val="tx1"/>
              </a:solidFill>
            </a:endParaRPr>
          </a:p>
        </p:txBody>
      </p:sp>
      <p:pic>
        <p:nvPicPr>
          <p:cNvPr id="12" name="Рисунок 11" descr="76887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505200"/>
            <a:ext cx="313055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smtClean="0">
                <a:ln>
                  <a:noFill/>
                </a:ln>
                <a:solidFill>
                  <a:srgbClr val="3E1716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ИТОГ  УРОКА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3E1716"/>
              </a:solidFill>
              <a:effectLst/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  УРОКА</a:t>
            </a:r>
            <a:endParaRPr lang="ru-RU" dirty="0"/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539552" y="1772816"/>
            <a:ext cx="828092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какой группе буквы расположены по алфавиту?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514350" marR="0" lvl="0" indent="-5143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 </a:t>
            </a:r>
            <a:r>
              <a:rPr kumimoji="0" lang="ru-RU" sz="2800" b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</a:t>
            </a: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 </a:t>
            </a:r>
            <a:r>
              <a:rPr kumimoji="0" lang="ru-RU" sz="2800" b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</a:t>
            </a: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2.  </a:t>
            </a:r>
            <a:r>
              <a:rPr kumimoji="0" lang="ru-RU" sz="2800" b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</a:t>
            </a: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</a:t>
            </a: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</a:t>
            </a: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ч       3.  к м л </a:t>
            </a:r>
            <a:r>
              <a:rPr kumimoji="0" lang="ru-RU" sz="2800" b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</a:t>
            </a: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</a:p>
        </p:txBody>
      </p:sp>
      <p:sp>
        <p:nvSpPr>
          <p:cNvPr id="4" name="Овал 3"/>
          <p:cNvSpPr/>
          <p:nvPr/>
        </p:nvSpPr>
        <p:spPr>
          <a:xfrm>
            <a:off x="1475656" y="2636912"/>
            <a:ext cx="648072" cy="576064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3563888" y="2636912"/>
            <a:ext cx="648072" cy="576064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5724128" y="2636912"/>
            <a:ext cx="648072" cy="576064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539552" y="3501008"/>
            <a:ext cx="842493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Какое слово по алфавиту должно быть первым?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 Ель         2.  Ежи         3.  Енот</a:t>
            </a: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9" name="Овал 8"/>
          <p:cNvSpPr/>
          <p:nvPr/>
        </p:nvSpPr>
        <p:spPr>
          <a:xfrm>
            <a:off x="1979712" y="4365104"/>
            <a:ext cx="648072" cy="576064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851920" y="4365104"/>
            <a:ext cx="648072" cy="576064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796136" y="4365104"/>
            <a:ext cx="648072" cy="576064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 descr="MH9004347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9952" y="2276872"/>
            <a:ext cx="432048" cy="432048"/>
          </a:xfrm>
          <a:prstGeom prst="rect">
            <a:avLst/>
          </a:prstGeom>
        </p:spPr>
      </p:pic>
      <p:pic>
        <p:nvPicPr>
          <p:cNvPr id="13" name="Рисунок 12" descr="MH9004347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7984" y="4005064"/>
            <a:ext cx="432048" cy="4320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250"/>
                            </p:stCondLst>
                            <p:childTnLst>
                              <p:par>
                                <p:cTn id="2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100"/>
                            </p:stCondLst>
                            <p:childTnLst>
                              <p:par>
                                <p:cTn id="45" presetID="50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121" grpId="0"/>
      <p:bldP spid="4" grpId="0" animBg="1"/>
      <p:bldP spid="5" grpId="0" animBg="1"/>
      <p:bldP spid="6" grpId="0" animBg="1"/>
      <p:bldP spid="5122" grpId="0"/>
      <p:bldP spid="9" grpId="1" animBg="1"/>
      <p:bldP spid="10" grpId="1" animBg="1"/>
      <p:bldP spid="11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45e5426dff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58141" y="641382"/>
            <a:ext cx="6210203" cy="40211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>
                <a:latin typeface="Monotype Corsiva" pitchFamily="66" charset="0"/>
              </a:rPr>
              <a:t>19 апреля.</a:t>
            </a:r>
            <a:br>
              <a:rPr lang="ru-RU" sz="4000" dirty="0" smtClean="0">
                <a:latin typeface="Monotype Corsiva" pitchFamily="66" charset="0"/>
              </a:rPr>
            </a:br>
            <a:r>
              <a:rPr lang="ru-RU" sz="4000" dirty="0" smtClean="0">
                <a:latin typeface="Monotype Corsiva" pitchFamily="66" charset="0"/>
              </a:rPr>
              <a:t>Классная     работа.</a:t>
            </a:r>
            <a:endParaRPr lang="ru-RU" sz="4000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2188840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Осваивать алфавит мы с вами продолжаем, </a:t>
            </a:r>
          </a:p>
          <a:p>
            <a:pPr algn="ctr">
              <a:buNone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Чтобы твёрдо запомнить, его много раз повторяем,</a:t>
            </a:r>
          </a:p>
          <a:p>
            <a:pPr algn="ctr">
              <a:buNone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Слова располагать в алфавитном порядке – </a:t>
            </a:r>
          </a:p>
          <a:p>
            <a:pPr algn="ctr">
              <a:buNone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Отличная для развития речи зарядка.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4" name="Рисунок 3" descr="l004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1259632" y="3284984"/>
            <a:ext cx="6126163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556792"/>
            <a:ext cx="2195512" cy="2747962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1556792"/>
            <a:ext cx="2266950" cy="2786062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4572000" y="4581128"/>
            <a:ext cx="2520280" cy="1789972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63688" y="4581128"/>
            <a:ext cx="2592288" cy="1841114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15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7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90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3" grpId="1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/>
                </a:solidFill>
              </a:rPr>
              <a:t>АЛФАВИТ</a:t>
            </a:r>
            <a:endParaRPr lang="ru-RU" dirty="0">
              <a:solidFill>
                <a:schemeClr val="accent2"/>
              </a:solidFill>
            </a:endParaRPr>
          </a:p>
        </p:txBody>
      </p:sp>
      <p:pic>
        <p:nvPicPr>
          <p:cNvPr id="3" name="Рисунок 2" descr="Азбука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1052736"/>
            <a:ext cx="4824536" cy="4392488"/>
          </a:xfrm>
          <a:prstGeom prst="rect">
            <a:avLst/>
          </a:prstGeom>
        </p:spPr>
      </p:pic>
      <p:pic>
        <p:nvPicPr>
          <p:cNvPr id="4" name="Рисунок 3" descr="Рисунок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611560" y="4725144"/>
            <a:ext cx="1479930" cy="15427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  урока:</a:t>
            </a:r>
            <a:endParaRPr lang="ru-RU" dirty="0"/>
          </a:p>
        </p:txBody>
      </p:sp>
      <p:sp>
        <p:nvSpPr>
          <p:cNvPr id="5" name="Выноска-облако 4"/>
          <p:cNvSpPr/>
          <p:nvPr/>
        </p:nvSpPr>
        <p:spPr>
          <a:xfrm>
            <a:off x="971600" y="2204864"/>
            <a:ext cx="7344816" cy="3240360"/>
          </a:xfrm>
          <a:prstGeom prst="cloudCallout">
            <a:avLst>
              <a:gd name="adj1" fmla="val -2334"/>
              <a:gd name="adj2" fmla="val -772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 rot="21148674">
            <a:off x="653566" y="279606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omic Sans MS" pitchFamily="66" charset="0"/>
              </a:rPr>
              <a:t>Как  располагать  слова  в  алфавитном  порядке – что надо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omic Sans MS" pitchFamily="66" charset="0"/>
              </a:rPr>
              <a:t>при этом учитывать?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omic Sans MS" pitchFamily="66" charset="0"/>
            </a:endParaRPr>
          </a:p>
        </p:txBody>
      </p:sp>
      <p:pic>
        <p:nvPicPr>
          <p:cNvPr id="8" name="Рисунок 7" descr="Рисунок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251520" y="4941168"/>
            <a:ext cx="1479930" cy="15427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1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1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Какая команда лучше знает алфавит?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3429000"/>
            <a:ext cx="894604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dirty="0" smtClean="0">
                <a:ln w="18000">
                  <a:solidFill>
                    <a:schemeClr val="accent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от</a:t>
            </a:r>
            <a:endParaRPr lang="ru-RU" sz="6000" b="1" dirty="0">
              <a:ln w="18000">
                <a:solidFill>
                  <a:schemeClr val="accent2">
                    <a:lumMod val="75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67944" y="3501008"/>
            <a:ext cx="1037976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dirty="0" smtClean="0">
                <a:ln w="18000">
                  <a:solidFill>
                    <a:schemeClr val="accent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до</a:t>
            </a:r>
            <a:endParaRPr lang="ru-RU" sz="6000" b="1" dirty="0">
              <a:ln w="18000">
                <a:solidFill>
                  <a:schemeClr val="accent2">
                    <a:lumMod val="75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Рисунок 4" descr="а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1844824"/>
            <a:ext cx="3024336" cy="3369097"/>
          </a:xfrm>
          <a:prstGeom prst="rect">
            <a:avLst/>
          </a:prstGeom>
        </p:spPr>
      </p:pic>
      <p:pic>
        <p:nvPicPr>
          <p:cNvPr id="6" name="Рисунок 5" descr="я.png"/>
          <p:cNvPicPr>
            <a:picLocks noChangeAspect="1"/>
          </p:cNvPicPr>
          <p:nvPr/>
        </p:nvPicPr>
        <p:blipFill>
          <a:blip r:embed="rId3" cstate="print"/>
          <a:srcRect b="6783"/>
          <a:stretch>
            <a:fillRect/>
          </a:stretch>
        </p:blipFill>
        <p:spPr>
          <a:xfrm>
            <a:off x="5220072" y="1844824"/>
            <a:ext cx="3456384" cy="3240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Какая группа букв расположена по алфавиту?</a:t>
            </a:r>
            <a:endParaRPr lang="ru-RU" dirty="0"/>
          </a:p>
        </p:txBody>
      </p:sp>
      <p:sp>
        <p:nvSpPr>
          <p:cNvPr id="3" name="Овальная выноска 2"/>
          <p:cNvSpPr/>
          <p:nvPr/>
        </p:nvSpPr>
        <p:spPr>
          <a:xfrm>
            <a:off x="251520" y="3068960"/>
            <a:ext cx="3240360" cy="1152128"/>
          </a:xfrm>
          <a:prstGeom prst="wedgeEllipseCallout">
            <a:avLst>
              <a:gd name="adj1" fmla="val 21496"/>
              <a:gd name="adj2" fmla="val 6439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noFill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3284984"/>
            <a:ext cx="21836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  <a:latin typeface="Comic Sans MS" pitchFamily="66" charset="0"/>
              </a:rPr>
              <a:t>О Н П Р</a:t>
            </a:r>
            <a:endParaRPr lang="ru-RU" sz="40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5" name="Овальная выноска 4"/>
          <p:cNvSpPr/>
          <p:nvPr/>
        </p:nvSpPr>
        <p:spPr>
          <a:xfrm>
            <a:off x="3059832" y="1772816"/>
            <a:ext cx="3240360" cy="1152128"/>
          </a:xfrm>
          <a:prstGeom prst="wedgeEllipseCallout">
            <a:avLst>
              <a:gd name="adj1" fmla="val -3028"/>
              <a:gd name="adj2" fmla="val 8328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noFill/>
            </a:endParaRPr>
          </a:p>
        </p:txBody>
      </p:sp>
      <p:sp>
        <p:nvSpPr>
          <p:cNvPr id="6" name="Овальная выноска 5"/>
          <p:cNvSpPr/>
          <p:nvPr/>
        </p:nvSpPr>
        <p:spPr>
          <a:xfrm>
            <a:off x="5580112" y="2780928"/>
            <a:ext cx="3240360" cy="1152128"/>
          </a:xfrm>
          <a:prstGeom prst="wedgeEllipseCallout">
            <a:avLst>
              <a:gd name="adj1" fmla="val -16129"/>
              <a:gd name="adj2" fmla="val 8045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noFill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35896" y="1988840"/>
            <a:ext cx="23166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  <a:latin typeface="Comic Sans MS" pitchFamily="66" charset="0"/>
              </a:rPr>
              <a:t>Ц Ч Ш Щ</a:t>
            </a:r>
            <a:endParaRPr lang="ru-RU" sz="40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28184" y="2996952"/>
            <a:ext cx="20409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  <a:latin typeface="Comic Sans MS" pitchFamily="66" charset="0"/>
              </a:rPr>
              <a:t>Е Ё З Ж</a:t>
            </a:r>
            <a:endParaRPr lang="ru-RU" sz="40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11760" y="4221088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83968" y="3140968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372200" y="4077072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Овальная выноска 11"/>
          <p:cNvSpPr/>
          <p:nvPr/>
        </p:nvSpPr>
        <p:spPr>
          <a:xfrm>
            <a:off x="3203848" y="4581128"/>
            <a:ext cx="3240360" cy="1152128"/>
          </a:xfrm>
          <a:prstGeom prst="wedgeEllipseCallout">
            <a:avLst>
              <a:gd name="adj1" fmla="val -27215"/>
              <a:gd name="adj2" fmla="val 6911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noFill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51920" y="4797152"/>
            <a:ext cx="20393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  <a:latin typeface="Comic Sans MS" pitchFamily="66" charset="0"/>
              </a:rPr>
              <a:t>П С Р Т</a:t>
            </a:r>
            <a:endParaRPr lang="ru-RU" sz="40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491880" y="5733256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Выгнутая вверх стрелка 14"/>
          <p:cNvSpPr/>
          <p:nvPr/>
        </p:nvSpPr>
        <p:spPr>
          <a:xfrm>
            <a:off x="1043608" y="2924944"/>
            <a:ext cx="936104" cy="432048"/>
          </a:xfrm>
          <a:prstGeom prst="curved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Выгнутая вверх стрелка 15"/>
          <p:cNvSpPr/>
          <p:nvPr/>
        </p:nvSpPr>
        <p:spPr>
          <a:xfrm>
            <a:off x="4644008" y="4437112"/>
            <a:ext cx="792088" cy="432048"/>
          </a:xfrm>
          <a:prstGeom prst="curved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Выгнутая вверх стрелка 16"/>
          <p:cNvSpPr/>
          <p:nvPr/>
        </p:nvSpPr>
        <p:spPr>
          <a:xfrm flipH="1">
            <a:off x="7164288" y="2636912"/>
            <a:ext cx="792088" cy="432048"/>
          </a:xfrm>
          <a:prstGeom prst="curved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000"/>
                            </p:stCondLst>
                            <p:childTnLst>
                              <p:par>
                                <p:cTn id="7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8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 animBg="1"/>
      <p:bldP spid="6" grpId="0" animBg="1"/>
      <p:bldP spid="7" grpId="0"/>
      <p:bldP spid="8" grpId="0"/>
      <p:bldP spid="9" grpId="0"/>
      <p:bldP spid="10" grpId="0"/>
      <p:bldP spid="10" grpId="1"/>
      <p:bldP spid="11" grpId="0"/>
      <p:bldP spid="12" grpId="0" animBg="1"/>
      <p:bldP spid="13" grpId="0"/>
      <p:bldP spid="14" grpId="0"/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Минутка чистописания</a:t>
            </a:r>
            <a:endParaRPr lang="ru-RU" dirty="0"/>
          </a:p>
        </p:txBody>
      </p:sp>
      <p:pic>
        <p:nvPicPr>
          <p:cNvPr id="8" name="Рисунок 7" descr="ц1.jpg"/>
          <p:cNvPicPr>
            <a:picLocks noChangeAspect="1"/>
          </p:cNvPicPr>
          <p:nvPr/>
        </p:nvPicPr>
        <p:blipFill>
          <a:blip r:embed="rId2" cstate="print"/>
          <a:srcRect l="22595" r="30155" b="10941"/>
          <a:stretch>
            <a:fillRect/>
          </a:stretch>
        </p:blipFill>
        <p:spPr>
          <a:xfrm>
            <a:off x="683568" y="1916832"/>
            <a:ext cx="1872208" cy="2912324"/>
          </a:xfrm>
          <a:prstGeom prst="rect">
            <a:avLst/>
          </a:prstGeom>
        </p:spPr>
      </p:pic>
      <p:pic>
        <p:nvPicPr>
          <p:cNvPr id="9" name="Рисунок 8" descr="img76.jpg"/>
          <p:cNvPicPr>
            <a:picLocks noChangeAspect="1"/>
          </p:cNvPicPr>
          <p:nvPr/>
        </p:nvPicPr>
        <p:blipFill>
          <a:blip r:embed="rId3" cstate="print"/>
          <a:srcRect l="35825" t="53322" r="32045"/>
          <a:stretch>
            <a:fillRect/>
          </a:stretch>
        </p:blipFill>
        <p:spPr>
          <a:xfrm>
            <a:off x="2627784" y="1988840"/>
            <a:ext cx="1368152" cy="1490751"/>
          </a:xfrm>
          <a:prstGeom prst="rect">
            <a:avLst/>
          </a:prstGeom>
        </p:spPr>
      </p:pic>
      <p:pic>
        <p:nvPicPr>
          <p:cNvPr id="10" name="Рисунок 9" descr="img79.jpg"/>
          <p:cNvPicPr>
            <a:picLocks noChangeAspect="1"/>
          </p:cNvPicPr>
          <p:nvPr/>
        </p:nvPicPr>
        <p:blipFill>
          <a:blip r:embed="rId4" cstate="print"/>
          <a:srcRect l="23540" t="55040" r="29210"/>
          <a:stretch>
            <a:fillRect/>
          </a:stretch>
        </p:blipFill>
        <p:spPr>
          <a:xfrm>
            <a:off x="4067944" y="1988840"/>
            <a:ext cx="2304256" cy="1644460"/>
          </a:xfrm>
          <a:prstGeom prst="rect">
            <a:avLst/>
          </a:prstGeom>
        </p:spPr>
      </p:pic>
      <p:pic>
        <p:nvPicPr>
          <p:cNvPr id="11" name="Рисунок 10" descr="img82.jpg"/>
          <p:cNvPicPr>
            <a:picLocks noChangeAspect="1"/>
          </p:cNvPicPr>
          <p:nvPr/>
        </p:nvPicPr>
        <p:blipFill>
          <a:blip r:embed="rId5" cstate="print"/>
          <a:srcRect l="22595" t="4641" r="29210" b="17240"/>
          <a:stretch>
            <a:fillRect/>
          </a:stretch>
        </p:blipFill>
        <p:spPr>
          <a:xfrm>
            <a:off x="6516216" y="2060848"/>
            <a:ext cx="2304256" cy="28012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Алфавитный порядок букв</a:t>
            </a:r>
            <a:endParaRPr lang="ru-RU" dirty="0"/>
          </a:p>
        </p:txBody>
      </p:sp>
      <p:pic>
        <p:nvPicPr>
          <p:cNvPr id="4" name="Рисунок 3" descr="сканирование0001.jpg"/>
          <p:cNvPicPr>
            <a:picLocks noChangeAspect="1"/>
          </p:cNvPicPr>
          <p:nvPr/>
        </p:nvPicPr>
        <p:blipFill>
          <a:blip r:embed="rId2" cstate="print"/>
          <a:srcRect l="28865" t="59150" r="2903" b="30050"/>
          <a:stretch>
            <a:fillRect/>
          </a:stretch>
        </p:blipFill>
        <p:spPr>
          <a:xfrm rot="10800000">
            <a:off x="539552" y="1772816"/>
            <a:ext cx="7896877" cy="1728192"/>
          </a:xfrm>
          <a:prstGeom prst="rect">
            <a:avLst/>
          </a:prstGeom>
        </p:spPr>
      </p:pic>
      <p:pic>
        <p:nvPicPr>
          <p:cNvPr id="6" name="Рисунок 5" descr="сканирование0001.jpg"/>
          <p:cNvPicPr>
            <a:picLocks noChangeAspect="1"/>
          </p:cNvPicPr>
          <p:nvPr/>
        </p:nvPicPr>
        <p:blipFill>
          <a:blip r:embed="rId2" cstate="print"/>
          <a:srcRect l="28865" t="54200" r="2903" b="40850"/>
          <a:stretch>
            <a:fillRect/>
          </a:stretch>
        </p:blipFill>
        <p:spPr>
          <a:xfrm rot="10800000">
            <a:off x="539552" y="4221088"/>
            <a:ext cx="7896877" cy="792088"/>
          </a:xfrm>
          <a:prstGeom prst="rect">
            <a:avLst/>
          </a:prstGeom>
        </p:spPr>
      </p:pic>
      <p:sp>
        <p:nvSpPr>
          <p:cNvPr id="19" name="Полилиния 18"/>
          <p:cNvSpPr/>
          <p:nvPr/>
        </p:nvSpPr>
        <p:spPr>
          <a:xfrm>
            <a:off x="1066801" y="4293096"/>
            <a:ext cx="552872" cy="199075"/>
          </a:xfrm>
          <a:custGeom>
            <a:avLst/>
            <a:gdLst>
              <a:gd name="connsiteX0" fmla="*/ 0 w 587829"/>
              <a:gd name="connsiteY0" fmla="*/ 0 h 235857"/>
              <a:gd name="connsiteX1" fmla="*/ 163286 w 587829"/>
              <a:gd name="connsiteY1" fmla="*/ 43543 h 235857"/>
              <a:gd name="connsiteX2" fmla="*/ 261257 w 587829"/>
              <a:gd name="connsiteY2" fmla="*/ 228600 h 235857"/>
              <a:gd name="connsiteX3" fmla="*/ 348343 w 587829"/>
              <a:gd name="connsiteY3" fmla="*/ 87086 h 235857"/>
              <a:gd name="connsiteX4" fmla="*/ 424543 w 587829"/>
              <a:gd name="connsiteY4" fmla="*/ 21772 h 235857"/>
              <a:gd name="connsiteX5" fmla="*/ 587829 w 587829"/>
              <a:gd name="connsiteY5" fmla="*/ 10886 h 235857"/>
              <a:gd name="connsiteX6" fmla="*/ 587829 w 587829"/>
              <a:gd name="connsiteY6" fmla="*/ 10886 h 235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7829" h="235857">
                <a:moveTo>
                  <a:pt x="0" y="0"/>
                </a:moveTo>
                <a:cubicBezTo>
                  <a:pt x="59871" y="2721"/>
                  <a:pt x="119743" y="5443"/>
                  <a:pt x="163286" y="43543"/>
                </a:cubicBezTo>
                <a:cubicBezTo>
                  <a:pt x="206829" y="81643"/>
                  <a:pt x="230414" y="221343"/>
                  <a:pt x="261257" y="228600"/>
                </a:cubicBezTo>
                <a:cubicBezTo>
                  <a:pt x="292100" y="235857"/>
                  <a:pt x="321129" y="121557"/>
                  <a:pt x="348343" y="87086"/>
                </a:cubicBezTo>
                <a:cubicBezTo>
                  <a:pt x="375557" y="52615"/>
                  <a:pt x="384629" y="34472"/>
                  <a:pt x="424543" y="21772"/>
                </a:cubicBezTo>
                <a:cubicBezTo>
                  <a:pt x="464457" y="9072"/>
                  <a:pt x="587829" y="10886"/>
                  <a:pt x="587829" y="10886"/>
                </a:cubicBezTo>
                <a:lnTo>
                  <a:pt x="587829" y="10886"/>
                </a:ln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1187624" y="3861048"/>
            <a:ext cx="351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</a:rPr>
              <a:t>К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21" name="Полилиния 20"/>
          <p:cNvSpPr/>
          <p:nvPr/>
        </p:nvSpPr>
        <p:spPr>
          <a:xfrm>
            <a:off x="1691680" y="4293096"/>
            <a:ext cx="552872" cy="199075"/>
          </a:xfrm>
          <a:custGeom>
            <a:avLst/>
            <a:gdLst>
              <a:gd name="connsiteX0" fmla="*/ 0 w 587829"/>
              <a:gd name="connsiteY0" fmla="*/ 0 h 235857"/>
              <a:gd name="connsiteX1" fmla="*/ 163286 w 587829"/>
              <a:gd name="connsiteY1" fmla="*/ 43543 h 235857"/>
              <a:gd name="connsiteX2" fmla="*/ 261257 w 587829"/>
              <a:gd name="connsiteY2" fmla="*/ 228600 h 235857"/>
              <a:gd name="connsiteX3" fmla="*/ 348343 w 587829"/>
              <a:gd name="connsiteY3" fmla="*/ 87086 h 235857"/>
              <a:gd name="connsiteX4" fmla="*/ 424543 w 587829"/>
              <a:gd name="connsiteY4" fmla="*/ 21772 h 235857"/>
              <a:gd name="connsiteX5" fmla="*/ 587829 w 587829"/>
              <a:gd name="connsiteY5" fmla="*/ 10886 h 235857"/>
              <a:gd name="connsiteX6" fmla="*/ 587829 w 587829"/>
              <a:gd name="connsiteY6" fmla="*/ 10886 h 235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7829" h="235857">
                <a:moveTo>
                  <a:pt x="0" y="0"/>
                </a:moveTo>
                <a:cubicBezTo>
                  <a:pt x="59871" y="2721"/>
                  <a:pt x="119743" y="5443"/>
                  <a:pt x="163286" y="43543"/>
                </a:cubicBezTo>
                <a:cubicBezTo>
                  <a:pt x="206829" y="81643"/>
                  <a:pt x="230414" y="221343"/>
                  <a:pt x="261257" y="228600"/>
                </a:cubicBezTo>
                <a:cubicBezTo>
                  <a:pt x="292100" y="235857"/>
                  <a:pt x="321129" y="121557"/>
                  <a:pt x="348343" y="87086"/>
                </a:cubicBezTo>
                <a:cubicBezTo>
                  <a:pt x="375557" y="52615"/>
                  <a:pt x="384629" y="34472"/>
                  <a:pt x="424543" y="21772"/>
                </a:cubicBezTo>
                <a:cubicBezTo>
                  <a:pt x="464457" y="9072"/>
                  <a:pt x="587829" y="10886"/>
                  <a:pt x="587829" y="10886"/>
                </a:cubicBezTo>
                <a:lnTo>
                  <a:pt x="587829" y="10886"/>
                </a:ln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2339752" y="4293096"/>
            <a:ext cx="552872" cy="199075"/>
          </a:xfrm>
          <a:custGeom>
            <a:avLst/>
            <a:gdLst>
              <a:gd name="connsiteX0" fmla="*/ 0 w 587829"/>
              <a:gd name="connsiteY0" fmla="*/ 0 h 235857"/>
              <a:gd name="connsiteX1" fmla="*/ 163286 w 587829"/>
              <a:gd name="connsiteY1" fmla="*/ 43543 h 235857"/>
              <a:gd name="connsiteX2" fmla="*/ 261257 w 587829"/>
              <a:gd name="connsiteY2" fmla="*/ 228600 h 235857"/>
              <a:gd name="connsiteX3" fmla="*/ 348343 w 587829"/>
              <a:gd name="connsiteY3" fmla="*/ 87086 h 235857"/>
              <a:gd name="connsiteX4" fmla="*/ 424543 w 587829"/>
              <a:gd name="connsiteY4" fmla="*/ 21772 h 235857"/>
              <a:gd name="connsiteX5" fmla="*/ 587829 w 587829"/>
              <a:gd name="connsiteY5" fmla="*/ 10886 h 235857"/>
              <a:gd name="connsiteX6" fmla="*/ 587829 w 587829"/>
              <a:gd name="connsiteY6" fmla="*/ 10886 h 235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7829" h="235857">
                <a:moveTo>
                  <a:pt x="0" y="0"/>
                </a:moveTo>
                <a:cubicBezTo>
                  <a:pt x="59871" y="2721"/>
                  <a:pt x="119743" y="5443"/>
                  <a:pt x="163286" y="43543"/>
                </a:cubicBezTo>
                <a:cubicBezTo>
                  <a:pt x="206829" y="81643"/>
                  <a:pt x="230414" y="221343"/>
                  <a:pt x="261257" y="228600"/>
                </a:cubicBezTo>
                <a:cubicBezTo>
                  <a:pt x="292100" y="235857"/>
                  <a:pt x="321129" y="121557"/>
                  <a:pt x="348343" y="87086"/>
                </a:cubicBezTo>
                <a:cubicBezTo>
                  <a:pt x="375557" y="52615"/>
                  <a:pt x="384629" y="34472"/>
                  <a:pt x="424543" y="21772"/>
                </a:cubicBezTo>
                <a:cubicBezTo>
                  <a:pt x="464457" y="9072"/>
                  <a:pt x="587829" y="10886"/>
                  <a:pt x="587829" y="10886"/>
                </a:cubicBezTo>
                <a:lnTo>
                  <a:pt x="587829" y="10886"/>
                </a:ln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>
            <a:off x="3059832" y="4293096"/>
            <a:ext cx="552872" cy="199075"/>
          </a:xfrm>
          <a:custGeom>
            <a:avLst/>
            <a:gdLst>
              <a:gd name="connsiteX0" fmla="*/ 0 w 587829"/>
              <a:gd name="connsiteY0" fmla="*/ 0 h 235857"/>
              <a:gd name="connsiteX1" fmla="*/ 163286 w 587829"/>
              <a:gd name="connsiteY1" fmla="*/ 43543 h 235857"/>
              <a:gd name="connsiteX2" fmla="*/ 261257 w 587829"/>
              <a:gd name="connsiteY2" fmla="*/ 228600 h 235857"/>
              <a:gd name="connsiteX3" fmla="*/ 348343 w 587829"/>
              <a:gd name="connsiteY3" fmla="*/ 87086 h 235857"/>
              <a:gd name="connsiteX4" fmla="*/ 424543 w 587829"/>
              <a:gd name="connsiteY4" fmla="*/ 21772 h 235857"/>
              <a:gd name="connsiteX5" fmla="*/ 587829 w 587829"/>
              <a:gd name="connsiteY5" fmla="*/ 10886 h 235857"/>
              <a:gd name="connsiteX6" fmla="*/ 587829 w 587829"/>
              <a:gd name="connsiteY6" fmla="*/ 10886 h 235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7829" h="235857">
                <a:moveTo>
                  <a:pt x="0" y="0"/>
                </a:moveTo>
                <a:cubicBezTo>
                  <a:pt x="59871" y="2721"/>
                  <a:pt x="119743" y="5443"/>
                  <a:pt x="163286" y="43543"/>
                </a:cubicBezTo>
                <a:cubicBezTo>
                  <a:pt x="206829" y="81643"/>
                  <a:pt x="230414" y="221343"/>
                  <a:pt x="261257" y="228600"/>
                </a:cubicBezTo>
                <a:cubicBezTo>
                  <a:pt x="292100" y="235857"/>
                  <a:pt x="321129" y="121557"/>
                  <a:pt x="348343" y="87086"/>
                </a:cubicBezTo>
                <a:cubicBezTo>
                  <a:pt x="375557" y="52615"/>
                  <a:pt x="384629" y="34472"/>
                  <a:pt x="424543" y="21772"/>
                </a:cubicBezTo>
                <a:cubicBezTo>
                  <a:pt x="464457" y="9072"/>
                  <a:pt x="587829" y="10886"/>
                  <a:pt x="587829" y="10886"/>
                </a:cubicBezTo>
                <a:lnTo>
                  <a:pt x="587829" y="10886"/>
                </a:ln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>
            <a:off x="3707904" y="4293096"/>
            <a:ext cx="552872" cy="199075"/>
          </a:xfrm>
          <a:custGeom>
            <a:avLst/>
            <a:gdLst>
              <a:gd name="connsiteX0" fmla="*/ 0 w 587829"/>
              <a:gd name="connsiteY0" fmla="*/ 0 h 235857"/>
              <a:gd name="connsiteX1" fmla="*/ 163286 w 587829"/>
              <a:gd name="connsiteY1" fmla="*/ 43543 h 235857"/>
              <a:gd name="connsiteX2" fmla="*/ 261257 w 587829"/>
              <a:gd name="connsiteY2" fmla="*/ 228600 h 235857"/>
              <a:gd name="connsiteX3" fmla="*/ 348343 w 587829"/>
              <a:gd name="connsiteY3" fmla="*/ 87086 h 235857"/>
              <a:gd name="connsiteX4" fmla="*/ 424543 w 587829"/>
              <a:gd name="connsiteY4" fmla="*/ 21772 h 235857"/>
              <a:gd name="connsiteX5" fmla="*/ 587829 w 587829"/>
              <a:gd name="connsiteY5" fmla="*/ 10886 h 235857"/>
              <a:gd name="connsiteX6" fmla="*/ 587829 w 587829"/>
              <a:gd name="connsiteY6" fmla="*/ 10886 h 235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7829" h="235857">
                <a:moveTo>
                  <a:pt x="0" y="0"/>
                </a:moveTo>
                <a:cubicBezTo>
                  <a:pt x="59871" y="2721"/>
                  <a:pt x="119743" y="5443"/>
                  <a:pt x="163286" y="43543"/>
                </a:cubicBezTo>
                <a:cubicBezTo>
                  <a:pt x="206829" y="81643"/>
                  <a:pt x="230414" y="221343"/>
                  <a:pt x="261257" y="228600"/>
                </a:cubicBezTo>
                <a:cubicBezTo>
                  <a:pt x="292100" y="235857"/>
                  <a:pt x="321129" y="121557"/>
                  <a:pt x="348343" y="87086"/>
                </a:cubicBezTo>
                <a:cubicBezTo>
                  <a:pt x="375557" y="52615"/>
                  <a:pt x="384629" y="34472"/>
                  <a:pt x="424543" y="21772"/>
                </a:cubicBezTo>
                <a:cubicBezTo>
                  <a:pt x="464457" y="9072"/>
                  <a:pt x="587829" y="10886"/>
                  <a:pt x="587829" y="10886"/>
                </a:cubicBezTo>
                <a:lnTo>
                  <a:pt x="587829" y="10886"/>
                </a:ln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олилиния 25"/>
          <p:cNvSpPr/>
          <p:nvPr/>
        </p:nvSpPr>
        <p:spPr>
          <a:xfrm>
            <a:off x="4355976" y="4293096"/>
            <a:ext cx="552872" cy="199075"/>
          </a:xfrm>
          <a:custGeom>
            <a:avLst/>
            <a:gdLst>
              <a:gd name="connsiteX0" fmla="*/ 0 w 587829"/>
              <a:gd name="connsiteY0" fmla="*/ 0 h 235857"/>
              <a:gd name="connsiteX1" fmla="*/ 163286 w 587829"/>
              <a:gd name="connsiteY1" fmla="*/ 43543 h 235857"/>
              <a:gd name="connsiteX2" fmla="*/ 261257 w 587829"/>
              <a:gd name="connsiteY2" fmla="*/ 228600 h 235857"/>
              <a:gd name="connsiteX3" fmla="*/ 348343 w 587829"/>
              <a:gd name="connsiteY3" fmla="*/ 87086 h 235857"/>
              <a:gd name="connsiteX4" fmla="*/ 424543 w 587829"/>
              <a:gd name="connsiteY4" fmla="*/ 21772 h 235857"/>
              <a:gd name="connsiteX5" fmla="*/ 587829 w 587829"/>
              <a:gd name="connsiteY5" fmla="*/ 10886 h 235857"/>
              <a:gd name="connsiteX6" fmla="*/ 587829 w 587829"/>
              <a:gd name="connsiteY6" fmla="*/ 10886 h 235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7829" h="235857">
                <a:moveTo>
                  <a:pt x="0" y="0"/>
                </a:moveTo>
                <a:cubicBezTo>
                  <a:pt x="59871" y="2721"/>
                  <a:pt x="119743" y="5443"/>
                  <a:pt x="163286" y="43543"/>
                </a:cubicBezTo>
                <a:cubicBezTo>
                  <a:pt x="206829" y="81643"/>
                  <a:pt x="230414" y="221343"/>
                  <a:pt x="261257" y="228600"/>
                </a:cubicBezTo>
                <a:cubicBezTo>
                  <a:pt x="292100" y="235857"/>
                  <a:pt x="321129" y="121557"/>
                  <a:pt x="348343" y="87086"/>
                </a:cubicBezTo>
                <a:cubicBezTo>
                  <a:pt x="375557" y="52615"/>
                  <a:pt x="384629" y="34472"/>
                  <a:pt x="424543" y="21772"/>
                </a:cubicBezTo>
                <a:cubicBezTo>
                  <a:pt x="464457" y="9072"/>
                  <a:pt x="587829" y="10886"/>
                  <a:pt x="587829" y="10886"/>
                </a:cubicBezTo>
                <a:lnTo>
                  <a:pt x="587829" y="10886"/>
                </a:ln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лилиния 26"/>
          <p:cNvSpPr/>
          <p:nvPr/>
        </p:nvSpPr>
        <p:spPr>
          <a:xfrm>
            <a:off x="5004048" y="4293096"/>
            <a:ext cx="552872" cy="199075"/>
          </a:xfrm>
          <a:custGeom>
            <a:avLst/>
            <a:gdLst>
              <a:gd name="connsiteX0" fmla="*/ 0 w 587829"/>
              <a:gd name="connsiteY0" fmla="*/ 0 h 235857"/>
              <a:gd name="connsiteX1" fmla="*/ 163286 w 587829"/>
              <a:gd name="connsiteY1" fmla="*/ 43543 h 235857"/>
              <a:gd name="connsiteX2" fmla="*/ 261257 w 587829"/>
              <a:gd name="connsiteY2" fmla="*/ 228600 h 235857"/>
              <a:gd name="connsiteX3" fmla="*/ 348343 w 587829"/>
              <a:gd name="connsiteY3" fmla="*/ 87086 h 235857"/>
              <a:gd name="connsiteX4" fmla="*/ 424543 w 587829"/>
              <a:gd name="connsiteY4" fmla="*/ 21772 h 235857"/>
              <a:gd name="connsiteX5" fmla="*/ 587829 w 587829"/>
              <a:gd name="connsiteY5" fmla="*/ 10886 h 235857"/>
              <a:gd name="connsiteX6" fmla="*/ 587829 w 587829"/>
              <a:gd name="connsiteY6" fmla="*/ 10886 h 235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7829" h="235857">
                <a:moveTo>
                  <a:pt x="0" y="0"/>
                </a:moveTo>
                <a:cubicBezTo>
                  <a:pt x="59871" y="2721"/>
                  <a:pt x="119743" y="5443"/>
                  <a:pt x="163286" y="43543"/>
                </a:cubicBezTo>
                <a:cubicBezTo>
                  <a:pt x="206829" y="81643"/>
                  <a:pt x="230414" y="221343"/>
                  <a:pt x="261257" y="228600"/>
                </a:cubicBezTo>
                <a:cubicBezTo>
                  <a:pt x="292100" y="235857"/>
                  <a:pt x="321129" y="121557"/>
                  <a:pt x="348343" y="87086"/>
                </a:cubicBezTo>
                <a:cubicBezTo>
                  <a:pt x="375557" y="52615"/>
                  <a:pt x="384629" y="34472"/>
                  <a:pt x="424543" y="21772"/>
                </a:cubicBezTo>
                <a:cubicBezTo>
                  <a:pt x="464457" y="9072"/>
                  <a:pt x="587829" y="10886"/>
                  <a:pt x="587829" y="10886"/>
                </a:cubicBezTo>
                <a:lnTo>
                  <a:pt x="587829" y="10886"/>
                </a:ln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>
            <a:off x="7092280" y="4293096"/>
            <a:ext cx="552872" cy="199075"/>
          </a:xfrm>
          <a:custGeom>
            <a:avLst/>
            <a:gdLst>
              <a:gd name="connsiteX0" fmla="*/ 0 w 587829"/>
              <a:gd name="connsiteY0" fmla="*/ 0 h 235857"/>
              <a:gd name="connsiteX1" fmla="*/ 163286 w 587829"/>
              <a:gd name="connsiteY1" fmla="*/ 43543 h 235857"/>
              <a:gd name="connsiteX2" fmla="*/ 261257 w 587829"/>
              <a:gd name="connsiteY2" fmla="*/ 228600 h 235857"/>
              <a:gd name="connsiteX3" fmla="*/ 348343 w 587829"/>
              <a:gd name="connsiteY3" fmla="*/ 87086 h 235857"/>
              <a:gd name="connsiteX4" fmla="*/ 424543 w 587829"/>
              <a:gd name="connsiteY4" fmla="*/ 21772 h 235857"/>
              <a:gd name="connsiteX5" fmla="*/ 587829 w 587829"/>
              <a:gd name="connsiteY5" fmla="*/ 10886 h 235857"/>
              <a:gd name="connsiteX6" fmla="*/ 587829 w 587829"/>
              <a:gd name="connsiteY6" fmla="*/ 10886 h 235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7829" h="235857">
                <a:moveTo>
                  <a:pt x="0" y="0"/>
                </a:moveTo>
                <a:cubicBezTo>
                  <a:pt x="59871" y="2721"/>
                  <a:pt x="119743" y="5443"/>
                  <a:pt x="163286" y="43543"/>
                </a:cubicBezTo>
                <a:cubicBezTo>
                  <a:pt x="206829" y="81643"/>
                  <a:pt x="230414" y="221343"/>
                  <a:pt x="261257" y="228600"/>
                </a:cubicBezTo>
                <a:cubicBezTo>
                  <a:pt x="292100" y="235857"/>
                  <a:pt x="321129" y="121557"/>
                  <a:pt x="348343" y="87086"/>
                </a:cubicBezTo>
                <a:cubicBezTo>
                  <a:pt x="375557" y="52615"/>
                  <a:pt x="384629" y="34472"/>
                  <a:pt x="424543" y="21772"/>
                </a:cubicBezTo>
                <a:cubicBezTo>
                  <a:pt x="464457" y="9072"/>
                  <a:pt x="587829" y="10886"/>
                  <a:pt x="587829" y="10886"/>
                </a:cubicBezTo>
                <a:lnTo>
                  <a:pt x="587829" y="10886"/>
                </a:ln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1835696" y="3861048"/>
            <a:ext cx="447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</a:rPr>
              <a:t>М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411760" y="3861048"/>
            <a:ext cx="3882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</a:rPr>
              <a:t>О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131840" y="3861048"/>
            <a:ext cx="351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</a:rPr>
              <a:t>Р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779912" y="3861048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</a:rPr>
              <a:t>Т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499992" y="3861048"/>
            <a:ext cx="3994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</a:rPr>
              <a:t>Ф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148064" y="3861048"/>
            <a:ext cx="3818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</a:rPr>
              <a:t>Ц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236296" y="3861048"/>
            <a:ext cx="3738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</a:rPr>
              <a:t>Ъ</a:t>
            </a:r>
            <a:endParaRPr lang="ru-RU" sz="2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1" grpId="0" animBg="1"/>
      <p:bldP spid="22" grpId="0" animBg="1"/>
      <p:bldP spid="24" grpId="0" animBg="1"/>
      <p:bldP spid="25" grpId="0" animBg="1"/>
      <p:bldP spid="26" grpId="0" animBg="1"/>
      <p:bldP spid="27" grpId="0" animBg="1"/>
      <p:bldP spid="30" grpId="0" animBg="1"/>
      <p:bldP spid="31" grpId="0"/>
      <p:bldP spid="32" grpId="0"/>
      <p:bldP spid="33" grpId="0"/>
      <p:bldP spid="34" grpId="0"/>
      <p:bldP spid="35" grpId="0"/>
      <p:bldP spid="36" grpId="0"/>
      <p:bldP spid="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Физминутка</a:t>
            </a:r>
            <a:r>
              <a:rPr lang="ru-RU" dirty="0" smtClean="0"/>
              <a:t> с алфавитом.</a:t>
            </a:r>
            <a:endParaRPr lang="ru-RU" dirty="0"/>
          </a:p>
        </p:txBody>
      </p:sp>
      <p:pic>
        <p:nvPicPr>
          <p:cNvPr id="13" name="Рисунок 12" descr="а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556792"/>
            <a:ext cx="1278467" cy="1424206"/>
          </a:xfrm>
          <a:prstGeom prst="rect">
            <a:avLst/>
          </a:prstGeom>
        </p:spPr>
      </p:pic>
      <p:pic>
        <p:nvPicPr>
          <p:cNvPr id="14" name="Рисунок 13" descr="б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760" y="2492896"/>
            <a:ext cx="1349440" cy="1701326"/>
          </a:xfrm>
          <a:prstGeom prst="rect">
            <a:avLst/>
          </a:prstGeom>
        </p:spPr>
      </p:pic>
      <p:pic>
        <p:nvPicPr>
          <p:cNvPr id="15" name="Рисунок 14" descr="в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5936" y="1412776"/>
            <a:ext cx="1434440" cy="1503454"/>
          </a:xfrm>
          <a:prstGeom prst="rect">
            <a:avLst/>
          </a:prstGeom>
        </p:spPr>
      </p:pic>
      <p:pic>
        <p:nvPicPr>
          <p:cNvPr id="16" name="Рисунок 15" descr="г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92080" y="2708920"/>
            <a:ext cx="1170745" cy="1236616"/>
          </a:xfrm>
          <a:prstGeom prst="rect">
            <a:avLst/>
          </a:prstGeom>
        </p:spPr>
      </p:pic>
      <p:pic>
        <p:nvPicPr>
          <p:cNvPr id="17" name="Рисунок 16" descr="д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76256" y="1412776"/>
            <a:ext cx="1730726" cy="1731665"/>
          </a:xfrm>
          <a:prstGeom prst="rect">
            <a:avLst/>
          </a:prstGeom>
        </p:spPr>
      </p:pic>
      <p:pic>
        <p:nvPicPr>
          <p:cNvPr id="18" name="Рисунок 17" descr="к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7544" y="4365104"/>
            <a:ext cx="1665939" cy="1808630"/>
          </a:xfrm>
          <a:prstGeom prst="rect">
            <a:avLst/>
          </a:prstGeom>
        </p:spPr>
      </p:pic>
      <p:pic>
        <p:nvPicPr>
          <p:cNvPr id="19" name="Рисунок 18" descr="л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555776" y="4653136"/>
            <a:ext cx="1253774" cy="1666790"/>
          </a:xfrm>
          <a:prstGeom prst="rect">
            <a:avLst/>
          </a:prstGeom>
        </p:spPr>
      </p:pic>
      <p:pic>
        <p:nvPicPr>
          <p:cNvPr id="20" name="Рисунок 19" descr="м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572000" y="4581128"/>
            <a:ext cx="1517584" cy="1068257"/>
          </a:xfrm>
          <a:prstGeom prst="rect">
            <a:avLst/>
          </a:prstGeom>
        </p:spPr>
      </p:pic>
      <p:pic>
        <p:nvPicPr>
          <p:cNvPr id="21" name="Рисунок 20" descr="н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084168" y="4149080"/>
            <a:ext cx="1512168" cy="13396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3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hoenix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atMod val="180000"/>
              </a:schemeClr>
            </a:gs>
            <a:gs pos="50000">
              <a:schemeClr val="phClr">
                <a:tint val="40000"/>
                <a:satMod val="175000"/>
              </a:schemeClr>
            </a:gs>
            <a:gs pos="100000">
              <a:schemeClr val="phClr">
                <a:tint val="65000"/>
                <a:satMod val="180000"/>
              </a:schemeClr>
            </a:gs>
          </a:gsLst>
          <a:lin ang="0" scaled="1"/>
        </a:gradFill>
        <a:gradFill rotWithShape="1">
          <a:gsLst>
            <a:gs pos="0">
              <a:schemeClr val="phClr">
                <a:shade val="38000"/>
                <a:satMod val="150000"/>
              </a:schemeClr>
            </a:gs>
            <a:gs pos="50000">
              <a:schemeClr val="phClr">
                <a:shade val="100000"/>
                <a:satMod val="100000"/>
              </a:schemeClr>
            </a:gs>
            <a:gs pos="100000">
              <a:schemeClr val="phClr">
                <a:shade val="38000"/>
                <a:satMod val="150000"/>
              </a:schemeClr>
            </a:gs>
          </a:gsLst>
          <a:lin ang="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90500" dist="78600" dir="2700000" rotWithShape="0">
              <a:srgbClr val="000000">
                <a:alpha val="35500"/>
              </a:srgbClr>
            </a:outerShdw>
          </a:effectLst>
        </a:effectStyle>
        <a:effectStyle>
          <a:effectLst>
            <a:outerShdw blurRad="190500" dist="78600" dir="2700000" rotWithShape="0">
              <a:srgbClr val="000000">
                <a:alpha val="35500"/>
              </a:srgbClr>
            </a:outerShdw>
          </a:effectLst>
        </a:effectStyle>
        <a:effectStyle>
          <a:effectLst>
            <a:outerShdw blurRad="190500" dist="78600" dir="2700000" rotWithShape="0">
              <a:srgbClr val="000000">
                <a:alpha val="3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DB7C4A6D-1BB5-4C2E-B66A-164A7EC032D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3</Template>
  <TotalTime>0</TotalTime>
  <Words>227</Words>
  <Application>Microsoft Office PowerPoint</Application>
  <PresentationFormat>Экран (4:3)</PresentationFormat>
  <Paragraphs>79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3</vt:lpstr>
      <vt:lpstr>Русский язык</vt:lpstr>
      <vt:lpstr>19 апреля. Классная     работа.</vt:lpstr>
      <vt:lpstr>АЛФАВИТ</vt:lpstr>
      <vt:lpstr>Вопрос   урока:</vt:lpstr>
      <vt:lpstr>Какая команда лучше знает алфавит?</vt:lpstr>
      <vt:lpstr>Какая группа букв расположена по алфавиту?</vt:lpstr>
      <vt:lpstr>Минутка чистописания</vt:lpstr>
      <vt:lpstr>Алфавитный порядок букв</vt:lpstr>
      <vt:lpstr>Физминутка с алфавитом.</vt:lpstr>
      <vt:lpstr>Словарная работа</vt:lpstr>
      <vt:lpstr>Слайд 11</vt:lpstr>
      <vt:lpstr>Запишите слова в алфавитном порядке</vt:lpstr>
      <vt:lpstr>Слайд 13</vt:lpstr>
      <vt:lpstr>Слайд 14</vt:lpstr>
      <vt:lpstr>Слайд 15</vt:lpstr>
      <vt:lpstr>Вставьте пропущенные буквы и покажите цифрами алфавитный порядок слов.</vt:lpstr>
      <vt:lpstr>Слайд 17</vt:lpstr>
      <vt:lpstr>ИТОГ  УРОКА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2013-04-16T15:03:20Z</dcterms:created>
  <dcterms:modified xsi:type="dcterms:W3CDTF">2014-01-15T20:21:26Z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TC103626429990</vt:lpwstr>
  </property>
</Properties>
</file>