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5"/>
  </p:notesMasterIdLst>
  <p:sldIdLst>
    <p:sldId id="258" r:id="rId2"/>
    <p:sldId id="260" r:id="rId3"/>
    <p:sldId id="315" r:id="rId4"/>
    <p:sldId id="316" r:id="rId5"/>
    <p:sldId id="317" r:id="rId6"/>
    <p:sldId id="261" r:id="rId7"/>
    <p:sldId id="262" r:id="rId8"/>
    <p:sldId id="312" r:id="rId9"/>
    <p:sldId id="266" r:id="rId10"/>
    <p:sldId id="269" r:id="rId11"/>
    <p:sldId id="270" r:id="rId12"/>
    <p:sldId id="274" r:id="rId13"/>
    <p:sldId id="311" r:id="rId14"/>
    <p:sldId id="314" r:id="rId15"/>
    <p:sldId id="313" r:id="rId16"/>
    <p:sldId id="318" r:id="rId17"/>
    <p:sldId id="319" r:id="rId18"/>
    <p:sldId id="320" r:id="rId19"/>
    <p:sldId id="276" r:id="rId20"/>
    <p:sldId id="278" r:id="rId21"/>
    <p:sldId id="280" r:id="rId22"/>
    <p:sldId id="281" r:id="rId23"/>
    <p:sldId id="283" r:id="rId24"/>
    <p:sldId id="285" r:id="rId25"/>
    <p:sldId id="286" r:id="rId26"/>
    <p:sldId id="323" r:id="rId27"/>
    <p:sldId id="287" r:id="rId28"/>
    <p:sldId id="288" r:id="rId29"/>
    <p:sldId id="290" r:id="rId30"/>
    <p:sldId id="291" r:id="rId31"/>
    <p:sldId id="292" r:id="rId32"/>
    <p:sldId id="294" r:id="rId33"/>
    <p:sldId id="295" r:id="rId34"/>
    <p:sldId id="298" r:id="rId35"/>
    <p:sldId id="299" r:id="rId36"/>
    <p:sldId id="300" r:id="rId37"/>
    <p:sldId id="303" r:id="rId38"/>
    <p:sldId id="304" r:id="rId39"/>
    <p:sldId id="305" r:id="rId40"/>
    <p:sldId id="308" r:id="rId41"/>
    <p:sldId id="309" r:id="rId42"/>
    <p:sldId id="310" r:id="rId43"/>
    <p:sldId id="321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331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4E419-7246-4282-8326-B5E92EE0B302}" type="datetimeFigureOut">
              <a:rPr lang="ru-RU" smtClean="0"/>
              <a:pPr/>
              <a:t>09.11.2014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E9A7E-DE37-4517-83D9-7ACD5900063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9A7E-DE37-4517-83D9-7ACD59000631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F9B7-B88C-43A8-B298-E347399F3F80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FF32E2-1854-4C6C-B2A0-7DDFD0E6DA6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BA7B-5ED2-49D3-9448-6B0280937F67}" type="datetimeFigureOut">
              <a:rPr lang="ru-RU" smtClean="0"/>
              <a:pPr/>
              <a:t>09.11.2014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6529FCE-23D4-47D6-A1BD-7D92A8F05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BA7B-5ED2-49D3-9448-6B0280937F67}" type="datetimeFigureOut">
              <a:rPr lang="ru-RU" smtClean="0"/>
              <a:pPr/>
              <a:t>09.11.2014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29FCE-23D4-47D6-A1BD-7D92A8F05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BA7B-5ED2-49D3-9448-6B0280937F67}" type="datetimeFigureOut">
              <a:rPr lang="ru-RU" smtClean="0"/>
              <a:pPr/>
              <a:t>09.11.2014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29FCE-23D4-47D6-A1BD-7D92A8F05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BA7B-5ED2-49D3-9448-6B0280937F67}" type="datetimeFigureOut">
              <a:rPr lang="ru-RU" smtClean="0"/>
              <a:pPr/>
              <a:t>09.11.2014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6529FCE-23D4-47D6-A1BD-7D92A8F05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BA7B-5ED2-49D3-9448-6B0280937F67}" type="datetimeFigureOut">
              <a:rPr lang="ru-RU" smtClean="0"/>
              <a:pPr/>
              <a:t>09.11.2014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29FCE-23D4-47D6-A1BD-7D92A8F055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BA7B-5ED2-49D3-9448-6B0280937F67}" type="datetimeFigureOut">
              <a:rPr lang="ru-RU" smtClean="0"/>
              <a:pPr/>
              <a:t>09.11.2014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29FCE-23D4-47D6-A1BD-7D92A8F05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BA7B-5ED2-49D3-9448-6B0280937F67}" type="datetimeFigureOut">
              <a:rPr lang="ru-RU" smtClean="0"/>
              <a:pPr/>
              <a:t>09.11.2014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6529FCE-23D4-47D6-A1BD-7D92A8F055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BA7B-5ED2-49D3-9448-6B0280937F67}" type="datetimeFigureOut">
              <a:rPr lang="ru-RU" smtClean="0"/>
              <a:pPr/>
              <a:t>09.11.2014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29FCE-23D4-47D6-A1BD-7D92A8F05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BA7B-5ED2-49D3-9448-6B0280937F67}" type="datetimeFigureOut">
              <a:rPr lang="ru-RU" smtClean="0"/>
              <a:pPr/>
              <a:t>09.11.2014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29FCE-23D4-47D6-A1BD-7D92A8F05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BA7B-5ED2-49D3-9448-6B0280937F67}" type="datetimeFigureOut">
              <a:rPr lang="ru-RU" smtClean="0"/>
              <a:pPr/>
              <a:t>09.11.2014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29FCE-23D4-47D6-A1BD-7D92A8F05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BA7B-5ED2-49D3-9448-6B0280937F67}" type="datetimeFigureOut">
              <a:rPr lang="ru-RU" smtClean="0"/>
              <a:pPr/>
              <a:t>09.11.2014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29FCE-23D4-47D6-A1BD-7D92A8F055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BDEBA7B-5ED2-49D3-9448-6B0280937F67}" type="datetimeFigureOut">
              <a:rPr lang="ru-RU" smtClean="0"/>
              <a:pPr/>
              <a:t>09.11.2014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6529FCE-23D4-47D6-A1BD-7D92A8F055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jpe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18" Type="http://schemas.openxmlformats.org/officeDocument/2006/relationships/image" Target="../media/image8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17" Type="http://schemas.openxmlformats.org/officeDocument/2006/relationships/image" Target="../media/image87.jpeg"/><Relationship Id="rId2" Type="http://schemas.openxmlformats.org/officeDocument/2006/relationships/image" Target="../media/image72.jpeg"/><Relationship Id="rId16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5" Type="http://schemas.openxmlformats.org/officeDocument/2006/relationships/image" Target="../media/image85.jpeg"/><Relationship Id="rId10" Type="http://schemas.openxmlformats.org/officeDocument/2006/relationships/image" Target="../media/image80.jpeg"/><Relationship Id="rId19" Type="http://schemas.openxmlformats.org/officeDocument/2006/relationships/image" Target="../media/image89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Relationship Id="rId14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686800" cy="626616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Активизация познавательной деятельности учащихся на уроках математики </a:t>
            </a:r>
          </a:p>
          <a:p>
            <a:pPr algn="ctr">
              <a:buNone/>
            </a:pPr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во внеурочное время</a:t>
            </a:r>
            <a:endParaRPr lang="ru-RU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0072" y="5517232"/>
            <a:ext cx="3923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Ибрагимова Роза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Джабаровна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математики МБОО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«Многопрофильный лицей №3»,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отличник образования РД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 descr="C:\Users\Роза\Desktop\фото печатать\фото кабинета\28012013170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76800" cy="3657600"/>
          </a:xfrm>
          <a:prstGeom prst="rect">
            <a:avLst/>
          </a:prstGeom>
          <a:noFill/>
        </p:spPr>
      </p:pic>
      <p:pic>
        <p:nvPicPr>
          <p:cNvPr id="58374" name="Picture 6" descr="C:\Users\Роза\Desktop\фото печатать\фото кабинета\28012013170 007.jpg"/>
          <p:cNvPicPr>
            <a:picLocks noChangeAspect="1" noChangeArrowheads="1"/>
          </p:cNvPicPr>
          <p:nvPr/>
        </p:nvPicPr>
        <p:blipFill>
          <a:blip r:embed="rId3" cstate="print"/>
          <a:srcRect t="5906" b="8219"/>
          <a:stretch>
            <a:fillRect/>
          </a:stretch>
        </p:blipFill>
        <p:spPr bwMode="auto">
          <a:xfrm>
            <a:off x="0" y="3645024"/>
            <a:ext cx="4876800" cy="321297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573016" y="1287016"/>
            <a:ext cx="6858000" cy="428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Роза\Desktop\201301A0\29012013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980728"/>
            <a:ext cx="3657600" cy="5400600"/>
          </a:xfrm>
          <a:prstGeom prst="rect">
            <a:avLst/>
          </a:prstGeom>
          <a:noFill/>
        </p:spPr>
      </p:pic>
      <p:pic>
        <p:nvPicPr>
          <p:cNvPr id="4" name="Picture 5" descr="C:\Users\Роза\Desktop\201301A0\2901201317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4948808" cy="52565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Инновационное   образовательное        пространство  урока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2555776" y="1268760"/>
            <a:ext cx="4602063" cy="947738"/>
          </a:xfrm>
          <a:prstGeom prst="flowChartAlternateProcess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С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овременные образовательные технологии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763688" y="2060848"/>
            <a:ext cx="792088" cy="576064"/>
          </a:xfrm>
          <a:prstGeom prst="straightConnector1">
            <a:avLst/>
          </a:prstGeom>
          <a:ln w="76200">
            <a:solidFill>
              <a:srgbClr val="0070C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1026" idx="2"/>
          </p:cNvCxnSpPr>
          <p:nvPr/>
        </p:nvCxnSpPr>
        <p:spPr>
          <a:xfrm>
            <a:off x="4856808" y="2216498"/>
            <a:ext cx="42452" cy="840828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7164288" y="2060848"/>
            <a:ext cx="720080" cy="648072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467544" y="2636912"/>
            <a:ext cx="2448272" cy="648072"/>
          </a:xfrm>
          <a:prstGeom prst="roundRect">
            <a:avLst/>
          </a:prstGeom>
          <a:noFill/>
          <a:ln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67544" y="2708920"/>
            <a:ext cx="2639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Сотрудничество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139952" y="2996952"/>
            <a:ext cx="1368152" cy="648072"/>
          </a:xfrm>
          <a:prstGeom prst="roundRect">
            <a:avLst/>
          </a:prstGeom>
          <a:noFill/>
          <a:ln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283968" y="3068960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Урок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084168" y="2708920"/>
            <a:ext cx="2736304" cy="1224136"/>
          </a:xfrm>
          <a:prstGeom prst="roundRect">
            <a:avLst/>
          </a:prstGeom>
          <a:noFill/>
          <a:ln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156177" y="2708920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Разноуровневое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образования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1835696" y="3284984"/>
            <a:ext cx="0" cy="1368152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16" idx="2"/>
          </p:cNvCxnSpPr>
          <p:nvPr/>
        </p:nvCxnSpPr>
        <p:spPr>
          <a:xfrm>
            <a:off x="4824028" y="3645024"/>
            <a:ext cx="36004" cy="864096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22" idx="2"/>
          </p:cNvCxnSpPr>
          <p:nvPr/>
        </p:nvCxnSpPr>
        <p:spPr>
          <a:xfrm>
            <a:off x="7452320" y="3933056"/>
            <a:ext cx="0" cy="720080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Скругленный прямоугольник 46"/>
          <p:cNvSpPr/>
          <p:nvPr/>
        </p:nvSpPr>
        <p:spPr>
          <a:xfrm>
            <a:off x="1115616" y="4653136"/>
            <a:ext cx="1656184" cy="648072"/>
          </a:xfrm>
          <a:prstGeom prst="roundRect">
            <a:avLst/>
          </a:prstGeom>
          <a:noFill/>
          <a:ln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1475656" y="4725144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ИКТ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987824" y="4509120"/>
            <a:ext cx="3456384" cy="1584176"/>
          </a:xfrm>
          <a:prstGeom prst="roundRect">
            <a:avLst/>
          </a:prstGeom>
          <a:noFill/>
          <a:ln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2483768" y="4653136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Компетентностно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деятельностный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подход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образовании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660232" y="4653136"/>
            <a:ext cx="1706488" cy="504056"/>
          </a:xfrm>
          <a:prstGeom prst="roundRect">
            <a:avLst/>
          </a:prstGeom>
          <a:noFill/>
          <a:ln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6948264" y="465313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УМК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Прочитайте числа, обращая внимание на знаки препинания 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 2: 3; 4! 5...6! 7; 8: 9. 10!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Найдите  сумму  чисел от 1 до 9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Как быстро посчитать?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(1+9) +(2+8) +(3+7) +(4+6) + 5 = 45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Какое событие, связанное с этим числом произошло в мире?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Если умножить полученную сумму на 2 и прибавить 10, получится?</a:t>
            </a:r>
          </a:p>
          <a:p>
            <a:pPr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Как звучит это на английском языке?</a:t>
            </a:r>
          </a:p>
          <a:p>
            <a:pPr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 немецком языке , на арабском  языке?</a:t>
            </a:r>
          </a:p>
          <a:p>
            <a:pPr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 какими величинами связано это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число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? С какими событиями?</a:t>
            </a:r>
          </a:p>
          <a:p>
            <a:pPr>
              <a:buNone/>
            </a:pP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Задача: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Вкладчик решил положить в банк на год 50000 рублей. Известно, что в одном банке вклад возрастет  за год на 25%, а в другом он возрастает ежемесячно на 2% от накопленной суммы. В какой банк выгодно положить деньги?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 50000 + 12500 = 62500 рублей;</a:t>
            </a:r>
          </a:p>
          <a:p>
            <a:pPr marL="514350" indent="-51435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50000 • (1+ 0,02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 63490 рублей.</a:t>
            </a:r>
          </a:p>
          <a:p>
            <a:pPr marL="514350" indent="-51435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Выгодно положить во второй.</a:t>
            </a:r>
          </a:p>
          <a:p>
            <a:pPr marL="514350" indent="-51435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912" y="479715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103475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ЗАДАЧА: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На какой срок  можно положить в банк 100000 рублей при 10% годовых, чтобы деньги удвоились?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200000 =100000•(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1+0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  2= 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 =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loq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2     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                     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8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Примерно через 8 лет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6804248" y="2996952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n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9952" y="357301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355976" y="472514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1,1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1880" y="508518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=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Исследовать  на монотонность,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ограниченность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844824"/>
            <a:ext cx="8686800" cy="4752528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baseline="-30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— последовательность</a:t>
            </a:r>
          </a:p>
          <a:p>
            <a:pPr>
              <a:buNone/>
            </a:pPr>
            <a:endParaRPr lang="ru-RU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Оценим  разность </a:t>
            </a:r>
            <a:r>
              <a:rPr lang="ru-RU" dirty="0" smtClean="0">
                <a:solidFill>
                  <a:srgbClr val="7030A0"/>
                </a:solidFill>
              </a:rPr>
              <a:t> С</a:t>
            </a:r>
            <a:r>
              <a:rPr lang="en-US" baseline="-25000" dirty="0" smtClean="0">
                <a:solidFill>
                  <a:srgbClr val="7030A0"/>
                </a:solidFill>
              </a:rPr>
              <a:t>n</a:t>
            </a:r>
            <a:r>
              <a:rPr lang="ru-RU" baseline="-25000" dirty="0" smtClean="0">
                <a:solidFill>
                  <a:srgbClr val="7030A0"/>
                </a:solidFill>
              </a:rPr>
              <a:t> +1 </a:t>
            </a:r>
            <a:r>
              <a:rPr lang="ru-RU" dirty="0" smtClean="0">
                <a:solidFill>
                  <a:srgbClr val="7030A0"/>
                </a:solidFill>
              </a:rPr>
              <a:t>– С</a:t>
            </a:r>
            <a:r>
              <a:rPr lang="en-US" baseline="-25000" dirty="0" smtClean="0">
                <a:solidFill>
                  <a:srgbClr val="7030A0"/>
                </a:solidFill>
              </a:rPr>
              <a:t>n</a:t>
            </a:r>
            <a:endParaRPr lang="ru-RU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</a:rPr>
              <a:t>  С</a:t>
            </a:r>
            <a:r>
              <a:rPr lang="en-US" baseline="-25000" dirty="0" smtClean="0">
                <a:solidFill>
                  <a:srgbClr val="7030A0"/>
                </a:solidFill>
              </a:rPr>
              <a:t>n</a:t>
            </a:r>
            <a:r>
              <a:rPr lang="ru-RU" baseline="-25000" dirty="0" smtClean="0">
                <a:solidFill>
                  <a:srgbClr val="7030A0"/>
                </a:solidFill>
              </a:rPr>
              <a:t> +1 </a:t>
            </a:r>
            <a:r>
              <a:rPr lang="ru-RU" dirty="0" smtClean="0">
                <a:solidFill>
                  <a:srgbClr val="7030A0"/>
                </a:solidFill>
              </a:rPr>
              <a:t>– С</a:t>
            </a:r>
            <a:r>
              <a:rPr lang="en-US" baseline="-25000" dirty="0" smtClean="0">
                <a:solidFill>
                  <a:srgbClr val="7030A0"/>
                </a:solidFill>
              </a:rPr>
              <a:t>n</a:t>
            </a:r>
            <a:r>
              <a:rPr lang="ru-RU" dirty="0" smtClean="0">
                <a:solidFill>
                  <a:srgbClr val="7030A0"/>
                </a:solidFill>
              </a:rPr>
              <a:t> =             –          =                    ;</a:t>
            </a:r>
          </a:p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</a:rPr>
              <a:t>  С</a:t>
            </a:r>
            <a:r>
              <a:rPr lang="en-US" baseline="-25000" dirty="0" smtClean="0">
                <a:solidFill>
                  <a:srgbClr val="7030A0"/>
                </a:solidFill>
              </a:rPr>
              <a:t>n</a:t>
            </a:r>
            <a:r>
              <a:rPr lang="ru-RU" baseline="-25000" dirty="0" smtClean="0">
                <a:solidFill>
                  <a:srgbClr val="7030A0"/>
                </a:solidFill>
              </a:rPr>
              <a:t> +1 </a:t>
            </a:r>
            <a:r>
              <a:rPr lang="ru-RU" dirty="0" smtClean="0">
                <a:solidFill>
                  <a:srgbClr val="7030A0"/>
                </a:solidFill>
              </a:rPr>
              <a:t>– С</a:t>
            </a:r>
            <a:r>
              <a:rPr lang="en-US" baseline="-25000" dirty="0" smtClean="0">
                <a:solidFill>
                  <a:srgbClr val="7030A0"/>
                </a:solidFill>
              </a:rPr>
              <a:t>n</a:t>
            </a:r>
            <a:r>
              <a:rPr lang="ru-RU" baseline="-25000" dirty="0" smtClean="0">
                <a:solidFill>
                  <a:srgbClr val="7030A0"/>
                </a:solidFill>
              </a:rPr>
              <a:t>       </a:t>
            </a:r>
            <a:r>
              <a:rPr lang="en-US" dirty="0" smtClean="0">
                <a:solidFill>
                  <a:srgbClr val="7030A0"/>
                </a:solidFill>
              </a:rPr>
              <a:t>0</a:t>
            </a:r>
            <a:r>
              <a:rPr lang="ru-RU" dirty="0" smtClean="0">
                <a:solidFill>
                  <a:srgbClr val="7030A0"/>
                </a:solidFill>
              </a:rPr>
              <a:t>; 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последовательность  возрастающая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733240" y="-1848891"/>
            <a:ext cx="861567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ru-RU" sz="5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Исследовать на монотонность и ограниченность последовательность. </a:t>
            </a:r>
          </a:p>
        </p:txBody>
      </p:sp>
      <p:pic>
        <p:nvPicPr>
          <p:cNvPr id="1026" name="Picture 2" descr="E:\data\articles\61\6163\616366\Image7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420888"/>
            <a:ext cx="3384376" cy="1368153"/>
          </a:xfrm>
          <a:prstGeom prst="rect">
            <a:avLst/>
          </a:prstGeom>
          <a:noFill/>
        </p:spPr>
      </p:pic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4725144"/>
            <a:ext cx="1080120" cy="742950"/>
          </a:xfrm>
          <a:prstGeom prst="rect">
            <a:avLst/>
          </a:prstGeom>
          <a:noFill/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984" y="4725144"/>
            <a:ext cx="936104" cy="742950"/>
          </a:xfrm>
          <a:prstGeom prst="rect">
            <a:avLst/>
          </a:prstGeom>
          <a:noFill/>
        </p:spPr>
      </p:pic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144" y="4653136"/>
            <a:ext cx="1944216" cy="864096"/>
          </a:xfrm>
          <a:prstGeom prst="rect">
            <a:avLst/>
          </a:prstGeom>
          <a:noFill/>
        </p:spPr>
      </p:pic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752" y="5445224"/>
            <a:ext cx="360040" cy="409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12088" cy="12954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Найдем наименьший и наибольший члены  последовательности, если это возможно.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7056" y="1340768"/>
            <a:ext cx="8101408" cy="503001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</a:p>
          <a:p>
            <a:pPr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=     ;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baseline="-25000" dirty="0" err="1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=            =               =  1-         ; 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 ;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baseline="-25000" dirty="0" err="1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/>
              <a:t> </a:t>
            </a:r>
            <a:r>
              <a:rPr lang="ru-RU" dirty="0" smtClean="0"/>
              <a:t>  1;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т.е.</a:t>
            </a:r>
          </a:p>
          <a:p>
            <a:pPr algn="r">
              <a:buNone/>
            </a:pPr>
            <a:endParaRPr lang="ru-RU" b="1" dirty="0" smtClean="0"/>
          </a:p>
          <a:p>
            <a:pPr algn="r">
              <a:buNone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последовательность ограничена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1772816"/>
            <a:ext cx="360040" cy="886966"/>
          </a:xfrm>
          <a:prstGeom prst="rect">
            <a:avLst/>
          </a:prstGeom>
          <a:noFill/>
        </p:spPr>
      </p:pic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1844824"/>
            <a:ext cx="864096" cy="742950"/>
          </a:xfrm>
          <a:prstGeom prst="rect">
            <a:avLst/>
          </a:prstGeom>
          <a:noFill/>
        </p:spPr>
      </p:pic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4008" y="1844824"/>
            <a:ext cx="1247775" cy="742950"/>
          </a:xfrm>
          <a:prstGeom prst="rect">
            <a:avLst/>
          </a:prstGeom>
          <a:noFill/>
        </p:spPr>
      </p:pic>
      <p:sp>
        <p:nvSpPr>
          <p:cNvPr id="7680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6808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264" y="1916832"/>
            <a:ext cx="714375" cy="742950"/>
          </a:xfrm>
          <a:prstGeom prst="rect">
            <a:avLst/>
          </a:prstGeom>
          <a:noFill/>
        </p:spPr>
      </p:pic>
      <p:sp>
        <p:nvSpPr>
          <p:cNvPr id="7681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6810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1907704" y="3140968"/>
            <a:ext cx="792088" cy="576064"/>
          </a:xfrm>
          <a:prstGeom prst="rect">
            <a:avLst/>
          </a:prstGeom>
          <a:noFill/>
        </p:spPr>
      </p:pic>
      <p:sp>
        <p:nvSpPr>
          <p:cNvPr id="7681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6812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1960" y="3140968"/>
            <a:ext cx="302389" cy="481583"/>
          </a:xfrm>
          <a:prstGeom prst="rect">
            <a:avLst/>
          </a:prstGeom>
          <a:noFill/>
        </p:spPr>
      </p:pic>
      <p:sp>
        <p:nvSpPr>
          <p:cNvPr id="7681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6817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411760" y="3501008"/>
            <a:ext cx="23042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/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2996952"/>
            <a:ext cx="720080" cy="742950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2564160" y="3653408"/>
            <a:ext cx="23042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  </a:t>
            </a:r>
            <a:endParaRPr lang="ru-RU" sz="3200" dirty="0"/>
          </a:p>
        </p:txBody>
      </p:sp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144" y="3140968"/>
            <a:ext cx="302389" cy="481583"/>
          </a:xfrm>
          <a:prstGeom prst="rect">
            <a:avLst/>
          </a:prstGeom>
          <a:noFill/>
        </p:spPr>
      </p:pic>
      <p:pic>
        <p:nvPicPr>
          <p:cNvPr id="27" name="Рисунок 26" descr="E:\data\articles\61\6163\616366\Image7308.jpg"/>
          <p:cNvPicPr/>
          <p:nvPr/>
        </p:nvPicPr>
        <p:blipFill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95536" y="4437112"/>
            <a:ext cx="2285231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Роза\Desktop\фото печатать\фото печатать\18102012067.jpg"/>
          <p:cNvPicPr>
            <a:picLocks noChangeAspect="1" noChangeArrowheads="1"/>
          </p:cNvPicPr>
          <p:nvPr/>
        </p:nvPicPr>
        <p:blipFill>
          <a:blip r:embed="rId2" cstate="print"/>
          <a:srcRect t="8484"/>
          <a:stretch>
            <a:fillRect/>
          </a:stretch>
        </p:blipFill>
        <p:spPr bwMode="auto">
          <a:xfrm>
            <a:off x="179512" y="1124744"/>
            <a:ext cx="4211960" cy="5733256"/>
          </a:xfrm>
          <a:prstGeom prst="rect">
            <a:avLst/>
          </a:prstGeom>
          <a:noFill/>
        </p:spPr>
      </p:pic>
      <p:pic>
        <p:nvPicPr>
          <p:cNvPr id="1031" name="Picture 7" descr="C:\Users\Роза\Desktop\фото печатать\фото печатать\18102012072.jpg"/>
          <p:cNvPicPr>
            <a:picLocks noChangeAspect="1" noChangeArrowheads="1"/>
          </p:cNvPicPr>
          <p:nvPr/>
        </p:nvPicPr>
        <p:blipFill>
          <a:blip r:embed="rId3" cstate="print"/>
          <a:srcRect t="16865"/>
          <a:stretch>
            <a:fillRect/>
          </a:stretch>
        </p:blipFill>
        <p:spPr bwMode="auto">
          <a:xfrm>
            <a:off x="4462272" y="692696"/>
            <a:ext cx="4681728" cy="597666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11090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Внедрение инновационных образовательных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технологий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124744"/>
            <a:ext cx="82089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«В условиях решения стратегических задач важнейшими качествами личности становятся инициативность, способность творчески мыслить и находить нестандартные решения, умение выбирать профессиональный путь, готовность обучаться в течение всей жизни. Эти навыки формируются с детства».</a:t>
            </a:r>
          </a:p>
          <a:p>
            <a:pPr algn="ctr"/>
            <a:endParaRPr lang="ru-RU" sz="2800" kern="10" dirty="0" smtClean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5301208"/>
            <a:ext cx="5364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Национальная образовательная инициатива «Наша новая школа»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фото-Роза Джабировна\Роза Джабировна\фото-телефон 086.jpg"/>
          <p:cNvPicPr>
            <a:picLocks noChangeAspect="1" noChangeArrowheads="1"/>
          </p:cNvPicPr>
          <p:nvPr/>
        </p:nvPicPr>
        <p:blipFill>
          <a:blip r:embed="rId2" cstate="print"/>
          <a:srcRect r="36541" b="-35850"/>
          <a:stretch>
            <a:fillRect/>
          </a:stretch>
        </p:blipFill>
        <p:spPr bwMode="auto">
          <a:xfrm>
            <a:off x="4572000" y="0"/>
            <a:ext cx="4572000" cy="7938120"/>
          </a:xfrm>
          <a:prstGeom prst="rect">
            <a:avLst/>
          </a:prstGeom>
          <a:noFill/>
        </p:spPr>
      </p:pic>
      <p:pic>
        <p:nvPicPr>
          <p:cNvPr id="3074" name="Picture 2" descr="C:\Users\Роза\Desktop\фото печатать\фото печатать\24012013165.jpg"/>
          <p:cNvPicPr>
            <a:picLocks noChangeAspect="1" noChangeArrowheads="1"/>
          </p:cNvPicPr>
          <p:nvPr/>
        </p:nvPicPr>
        <p:blipFill>
          <a:blip r:embed="rId3" cstate="print"/>
          <a:srcRect t="-1333"/>
          <a:stretch>
            <a:fillRect/>
          </a:stretch>
        </p:blipFill>
        <p:spPr bwMode="auto">
          <a:xfrm>
            <a:off x="0" y="0"/>
            <a:ext cx="5256584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Роза\Desktop\Уроки Р.Д\201303A0\07032013195.jpg"/>
          <p:cNvPicPr>
            <a:picLocks noChangeAspect="1" noChangeArrowheads="1"/>
          </p:cNvPicPr>
          <p:nvPr/>
        </p:nvPicPr>
        <p:blipFill>
          <a:blip r:embed="rId2" cstate="print"/>
          <a:srcRect r="5501"/>
          <a:stretch>
            <a:fillRect/>
          </a:stretch>
        </p:blipFill>
        <p:spPr bwMode="auto">
          <a:xfrm>
            <a:off x="4535488" y="0"/>
            <a:ext cx="4608512" cy="6858000"/>
          </a:xfrm>
          <a:prstGeom prst="rect">
            <a:avLst/>
          </a:prstGeom>
          <a:noFill/>
        </p:spPr>
      </p:pic>
      <p:pic>
        <p:nvPicPr>
          <p:cNvPr id="5123" name="Picture 3" descr="C:\Users\Роза\Desktop\Уроки Р.Д\201303A0\07032013190.jpg"/>
          <p:cNvPicPr>
            <a:picLocks noChangeAspect="1" noChangeArrowheads="1"/>
          </p:cNvPicPr>
          <p:nvPr/>
        </p:nvPicPr>
        <p:blipFill>
          <a:blip r:embed="rId3" cstate="print"/>
          <a:srcRect l="12328" r="18822" b="27433"/>
          <a:stretch>
            <a:fillRect/>
          </a:stretch>
        </p:blipFill>
        <p:spPr bwMode="auto">
          <a:xfrm>
            <a:off x="0" y="0"/>
            <a:ext cx="4679504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Роза\Desktop\Уроки Р.Д\201303A0\070320131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76800" cy="6858000"/>
          </a:xfrm>
          <a:prstGeom prst="rect">
            <a:avLst/>
          </a:prstGeom>
          <a:noFill/>
        </p:spPr>
      </p:pic>
      <p:pic>
        <p:nvPicPr>
          <p:cNvPr id="6148" name="Picture 4" descr="C:\Users\Роза\Desktop\Уроки Р.Д\201303A0\07032013192.jpg"/>
          <p:cNvPicPr>
            <a:picLocks noChangeAspect="1" noChangeArrowheads="1"/>
          </p:cNvPicPr>
          <p:nvPr/>
        </p:nvPicPr>
        <p:blipFill>
          <a:blip r:embed="rId3" cstate="print"/>
          <a:srcRect r="9765"/>
          <a:stretch>
            <a:fillRect/>
          </a:stretch>
        </p:blipFill>
        <p:spPr bwMode="auto">
          <a:xfrm>
            <a:off x="4823520" y="0"/>
            <a:ext cx="432048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Роза\Desktop\Уроки Р.Д\150420143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0"/>
            <a:ext cx="4876800" cy="6858000"/>
          </a:xfrm>
          <a:prstGeom prst="rect">
            <a:avLst/>
          </a:prstGeom>
          <a:noFill/>
        </p:spPr>
      </p:pic>
      <p:pic>
        <p:nvPicPr>
          <p:cNvPr id="7174" name="Picture 6" descr="C:\Users\Роза\Desktop\Уроки Р.Д\15042014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00400"/>
            <a:ext cx="4876800" cy="3657600"/>
          </a:xfrm>
          <a:prstGeom prst="rect">
            <a:avLst/>
          </a:prstGeom>
          <a:noFill/>
        </p:spPr>
      </p:pic>
      <p:pic>
        <p:nvPicPr>
          <p:cNvPr id="7171" name="Picture 3" descr="C:\Users\Роза\Desktop\Уроки Р.Д\15042014297.jpg"/>
          <p:cNvPicPr>
            <a:picLocks noChangeAspect="1" noChangeArrowheads="1"/>
          </p:cNvPicPr>
          <p:nvPr/>
        </p:nvPicPr>
        <p:blipFill>
          <a:blip r:embed="rId4" cstate="print"/>
          <a:srcRect l="5906"/>
          <a:stretch>
            <a:fillRect/>
          </a:stretch>
        </p:blipFill>
        <p:spPr bwMode="auto">
          <a:xfrm>
            <a:off x="0" y="0"/>
            <a:ext cx="4788024" cy="3657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Роза\Desktop\Уроки Р.Д\21042014321.jpg"/>
          <p:cNvPicPr>
            <a:picLocks noChangeAspect="1" noChangeArrowheads="1"/>
          </p:cNvPicPr>
          <p:nvPr/>
        </p:nvPicPr>
        <p:blipFill>
          <a:blip r:embed="rId2" cstate="print"/>
          <a:srcRect r="26922"/>
          <a:stretch>
            <a:fillRect/>
          </a:stretch>
        </p:blipFill>
        <p:spPr bwMode="auto">
          <a:xfrm>
            <a:off x="0" y="3200400"/>
            <a:ext cx="4607496" cy="3657600"/>
          </a:xfrm>
          <a:prstGeom prst="rect">
            <a:avLst/>
          </a:prstGeom>
          <a:noFill/>
        </p:spPr>
      </p:pic>
      <p:pic>
        <p:nvPicPr>
          <p:cNvPr id="9219" name="Picture 3" descr="C:\Users\Роза\Desktop\Уроки Р.Д\21042014315.jpg"/>
          <p:cNvPicPr>
            <a:picLocks noChangeAspect="1" noChangeArrowheads="1"/>
          </p:cNvPicPr>
          <p:nvPr/>
        </p:nvPicPr>
        <p:blipFill>
          <a:blip r:embed="rId3" cstate="print"/>
          <a:srcRect r="12884"/>
          <a:stretch>
            <a:fillRect/>
          </a:stretch>
        </p:blipFill>
        <p:spPr bwMode="auto">
          <a:xfrm>
            <a:off x="4644008" y="3200400"/>
            <a:ext cx="4499992" cy="3657600"/>
          </a:xfrm>
          <a:prstGeom prst="rect">
            <a:avLst/>
          </a:prstGeom>
          <a:noFill/>
        </p:spPr>
      </p:pic>
      <p:pic>
        <p:nvPicPr>
          <p:cNvPr id="9218" name="Picture 2" descr="C:\Users\Роза\Desktop\Уроки Р.Д\21042014314.jpg"/>
          <p:cNvPicPr>
            <a:picLocks noChangeAspect="1" noChangeArrowheads="1"/>
          </p:cNvPicPr>
          <p:nvPr/>
        </p:nvPicPr>
        <p:blipFill>
          <a:blip r:embed="rId4" cstate="print"/>
          <a:srcRect t="7875" r="21743"/>
          <a:stretch>
            <a:fillRect/>
          </a:stretch>
        </p:blipFill>
        <p:spPr bwMode="auto">
          <a:xfrm>
            <a:off x="4644008" y="0"/>
            <a:ext cx="4499992" cy="3369568"/>
          </a:xfrm>
          <a:prstGeom prst="rect">
            <a:avLst/>
          </a:prstGeom>
          <a:noFill/>
        </p:spPr>
      </p:pic>
      <p:pic>
        <p:nvPicPr>
          <p:cNvPr id="9221" name="Picture 5" descr="C:\Users\Роза\Desktop\Уроки Р.Д\21042014318.jpg"/>
          <p:cNvPicPr>
            <a:picLocks noChangeAspect="1" noChangeArrowheads="1"/>
          </p:cNvPicPr>
          <p:nvPr/>
        </p:nvPicPr>
        <p:blipFill>
          <a:blip r:embed="rId5" cstate="print"/>
          <a:srcRect b="23781"/>
          <a:stretch>
            <a:fillRect/>
          </a:stretch>
        </p:blipFill>
        <p:spPr bwMode="auto">
          <a:xfrm>
            <a:off x="0" y="0"/>
            <a:ext cx="4572000" cy="37890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:\фото-Роза Джабировна\Роза Джабировна\фото-телефон 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7984" cy="6858000"/>
          </a:xfrm>
          <a:prstGeom prst="rect">
            <a:avLst/>
          </a:prstGeom>
          <a:noFill/>
        </p:spPr>
      </p:pic>
      <p:pic>
        <p:nvPicPr>
          <p:cNvPr id="1031" name="Picture 7" descr="F:\фото-Роза Джабировна\Роза Джабировна\фото-телефон 092.jpg"/>
          <p:cNvPicPr>
            <a:picLocks noChangeAspect="1" noChangeArrowheads="1"/>
          </p:cNvPicPr>
          <p:nvPr/>
        </p:nvPicPr>
        <p:blipFill>
          <a:blip r:embed="rId3" cstate="print"/>
          <a:srcRect l="6921" t="23682" r="16945"/>
          <a:stretch>
            <a:fillRect/>
          </a:stretch>
        </p:blipFill>
        <p:spPr bwMode="auto">
          <a:xfrm>
            <a:off x="4391472" y="0"/>
            <a:ext cx="4752528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48680"/>
            <a:ext cx="792088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Современный урок </a:t>
            </a:r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это познавательный, интересный, нетрудный урок, на котором учитель и ученик свободно общаются.</a:t>
            </a:r>
          </a:p>
          <a:p>
            <a:pPr algn="just"/>
            <a:endParaRPr lang="ru-RU" sz="28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Современный урок</a:t>
            </a:r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это урок, на котором не приходится делать каждый раз одно и то же, это разнообразный урок.</a:t>
            </a:r>
          </a:p>
          <a:p>
            <a:pPr algn="just"/>
            <a:endParaRPr lang="ru-RU" sz="28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Современный урок </a:t>
            </a:r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это урок, на котором выслушивается мнение каждого желающего высказаться.</a:t>
            </a:r>
          </a:p>
          <a:p>
            <a:pPr algn="just"/>
            <a:endParaRPr lang="ru-RU" sz="28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Современный урок </a:t>
            </a:r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 это урок без стрессов.</a:t>
            </a:r>
          </a:p>
          <a:p>
            <a:pPr algn="just"/>
            <a:endParaRPr lang="ru-RU" sz="28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201210A0\18102012064.jpg"/>
          <p:cNvPicPr>
            <a:picLocks noChangeAspect="1" noChangeArrowheads="1"/>
          </p:cNvPicPr>
          <p:nvPr/>
        </p:nvPicPr>
        <p:blipFill>
          <a:blip r:embed="rId2" cstate="print"/>
          <a:srcRect l="7678" t="9626" b="18854"/>
          <a:stretch>
            <a:fillRect/>
          </a:stretch>
        </p:blipFill>
        <p:spPr bwMode="auto">
          <a:xfrm>
            <a:off x="3059832" y="1628800"/>
            <a:ext cx="3024336" cy="52292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в городских и республиканских семинарах по вопросам внедрения инновационных образовательных технологий</a:t>
            </a:r>
            <a:endParaRPr lang="ru-RU" sz="2400" b="1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201210A0\1810201206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868144" y="1554163"/>
            <a:ext cx="3275856" cy="5303837"/>
          </a:xfrm>
          <a:prstGeom prst="rect">
            <a:avLst/>
          </a:prstGeom>
          <a:noFill/>
        </p:spPr>
      </p:pic>
      <p:pic>
        <p:nvPicPr>
          <p:cNvPr id="7" name="Picture 2" descr="F:\201210A0\18102012074.jpg"/>
          <p:cNvPicPr>
            <a:picLocks noChangeAspect="1" noChangeArrowheads="1"/>
          </p:cNvPicPr>
          <p:nvPr/>
        </p:nvPicPr>
        <p:blipFill>
          <a:blip r:embed="rId4" cstate="print"/>
          <a:srcRect t="16755"/>
          <a:stretch>
            <a:fillRect/>
          </a:stretch>
        </p:blipFill>
        <p:spPr bwMode="auto">
          <a:xfrm>
            <a:off x="0" y="1556792"/>
            <a:ext cx="3131840" cy="53012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:\201210A0\18102012066.jpg"/>
          <p:cNvPicPr>
            <a:picLocks noChangeAspect="1" noChangeArrowheads="1"/>
          </p:cNvPicPr>
          <p:nvPr/>
        </p:nvPicPr>
        <p:blipFill>
          <a:blip r:embed="rId2" cstate="print"/>
          <a:srcRect t="4851"/>
          <a:stretch>
            <a:fillRect/>
          </a:stretch>
        </p:blipFill>
        <p:spPr bwMode="auto">
          <a:xfrm>
            <a:off x="0" y="-315416"/>
            <a:ext cx="4681728" cy="7173416"/>
          </a:xfrm>
          <a:prstGeom prst="rect">
            <a:avLst/>
          </a:prstGeom>
          <a:noFill/>
        </p:spPr>
      </p:pic>
      <p:pic>
        <p:nvPicPr>
          <p:cNvPr id="2050" name="Picture 2" descr="F:\201210A0\18102012068.jpg"/>
          <p:cNvPicPr>
            <a:picLocks noChangeAspect="1" noChangeArrowheads="1"/>
          </p:cNvPicPr>
          <p:nvPr/>
        </p:nvPicPr>
        <p:blipFill>
          <a:blip r:embed="rId3" cstate="print"/>
          <a:srcRect t="9051"/>
          <a:stretch>
            <a:fillRect/>
          </a:stretch>
        </p:blipFill>
        <p:spPr bwMode="auto">
          <a:xfrm>
            <a:off x="4462272" y="-171400"/>
            <a:ext cx="4681728" cy="7029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210A0\181020120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2201"/>
          <a:stretch>
            <a:fillRect/>
          </a:stretch>
        </p:blipFill>
        <p:spPr bwMode="auto">
          <a:xfrm>
            <a:off x="4644008" y="0"/>
            <a:ext cx="4499992" cy="6858000"/>
          </a:xfrm>
          <a:prstGeom prst="rect">
            <a:avLst/>
          </a:prstGeom>
          <a:noFill/>
        </p:spPr>
      </p:pic>
      <p:pic>
        <p:nvPicPr>
          <p:cNvPr id="7" name="Picture 5" descr="F:\201210A0\18102012072.jpg"/>
          <p:cNvPicPr>
            <a:picLocks noChangeAspect="1" noChangeArrowheads="1"/>
          </p:cNvPicPr>
          <p:nvPr/>
        </p:nvPicPr>
        <p:blipFill>
          <a:blip r:embed="rId3" cstate="print"/>
          <a:srcRect t="19171" r="18483" b="16230"/>
          <a:stretch>
            <a:fillRect/>
          </a:stretch>
        </p:blipFill>
        <p:spPr bwMode="auto">
          <a:xfrm>
            <a:off x="0" y="0"/>
            <a:ext cx="4788024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2474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Проблема:</a:t>
            </a:r>
            <a:endParaRPr lang="ru-RU" sz="36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158417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как сохранить интерес обучающихся к математике на всем протяжении её изучения?</a:t>
            </a:r>
            <a:endParaRPr lang="ru-RU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2348880"/>
            <a:ext cx="80648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Объект исследования:</a:t>
            </a:r>
          </a:p>
          <a:p>
            <a:r>
              <a:rPr lang="ru-RU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процесс обучения математике.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3789040"/>
            <a:ext cx="896448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Предмет  исследования:</a:t>
            </a:r>
          </a:p>
          <a:p>
            <a:r>
              <a:rPr lang="ru-RU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комплекс педагогических мер для формирования мотивации и активизации познавательной деятельности учащихся на уроках и во внеурочное время.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Роза\Desktop\Уроки Р.Д\Роз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0"/>
            <a:ext cx="5004048" cy="6858000"/>
          </a:xfrm>
          <a:prstGeom prst="rect">
            <a:avLst/>
          </a:prstGeom>
          <a:noFill/>
        </p:spPr>
      </p:pic>
      <p:pic>
        <p:nvPicPr>
          <p:cNvPr id="5122" name="Picture 2" descr="C:\Users\Роза\Desktop\Уроки Р.Д\P1000434.JPG"/>
          <p:cNvPicPr>
            <a:picLocks noChangeAspect="1" noChangeArrowheads="1"/>
          </p:cNvPicPr>
          <p:nvPr/>
        </p:nvPicPr>
        <p:blipFill>
          <a:blip r:embed="rId3" cstate="print"/>
          <a:srcRect t="26582"/>
          <a:stretch>
            <a:fillRect/>
          </a:stretch>
        </p:blipFill>
        <p:spPr bwMode="auto">
          <a:xfrm>
            <a:off x="0" y="3501008"/>
            <a:ext cx="4139952" cy="3356992"/>
          </a:xfrm>
          <a:prstGeom prst="rect">
            <a:avLst/>
          </a:prstGeom>
          <a:noFill/>
        </p:spPr>
      </p:pic>
      <p:pic>
        <p:nvPicPr>
          <p:cNvPr id="5123" name="Picture 3" descr="C:\Users\Роза\Desktop\Уроки Р.Д\P1000436.JPG"/>
          <p:cNvPicPr>
            <a:picLocks noChangeAspect="1" noChangeArrowheads="1"/>
          </p:cNvPicPr>
          <p:nvPr/>
        </p:nvPicPr>
        <p:blipFill>
          <a:blip r:embed="rId4" cstate="print"/>
          <a:srcRect t="26646"/>
          <a:stretch>
            <a:fillRect/>
          </a:stretch>
        </p:blipFill>
        <p:spPr bwMode="auto">
          <a:xfrm>
            <a:off x="0" y="0"/>
            <a:ext cx="4139952" cy="35010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0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конкурсах, олимпиадах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Роза\Desktop\Роза Джабировна\20140108_092919.jpg"/>
          <p:cNvPicPr>
            <a:picLocks noChangeAspect="1" noChangeArrowheads="1"/>
          </p:cNvPicPr>
          <p:nvPr/>
        </p:nvPicPr>
        <p:blipFill>
          <a:blip r:embed="rId2" cstate="print"/>
          <a:srcRect t="13224"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Роза\Desktop\Роза Джабировна\20140108_092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Роза\Desktop\Роза Джабировна\20140109_095056.jpg"/>
          <p:cNvPicPr>
            <a:picLocks noChangeAspect="1" noChangeArrowheads="1"/>
          </p:cNvPicPr>
          <p:nvPr/>
        </p:nvPicPr>
        <p:blipFill>
          <a:blip r:embed="rId2" cstate="print"/>
          <a:srcRect t="4851"/>
          <a:stretch>
            <a:fillRect/>
          </a:stretch>
        </p:blipFill>
        <p:spPr bwMode="auto">
          <a:xfrm>
            <a:off x="4355976" y="0"/>
            <a:ext cx="5143500" cy="6858000"/>
          </a:xfrm>
          <a:prstGeom prst="rect">
            <a:avLst/>
          </a:prstGeom>
          <a:noFill/>
        </p:spPr>
      </p:pic>
      <p:pic>
        <p:nvPicPr>
          <p:cNvPr id="16386" name="Picture 2" descr="C:\Users\Роза\Desktop\Роза Джабировна\20140109_091536.jpg"/>
          <p:cNvPicPr>
            <a:picLocks noChangeAspect="1" noChangeArrowheads="1"/>
          </p:cNvPicPr>
          <p:nvPr/>
        </p:nvPicPr>
        <p:blipFill>
          <a:blip r:embed="rId3" cstate="print"/>
          <a:srcRect l="6031" t="16002" r="680"/>
          <a:stretch>
            <a:fillRect/>
          </a:stretch>
        </p:blipFill>
        <p:spPr bwMode="auto">
          <a:xfrm>
            <a:off x="0" y="0"/>
            <a:ext cx="5004048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C:\Users\Роза\Desktop\Уроки Р.Д\фото печатать\1209012148 017.jpg"/>
          <p:cNvPicPr>
            <a:picLocks noChangeAspect="1" noChangeArrowheads="1"/>
          </p:cNvPicPr>
          <p:nvPr/>
        </p:nvPicPr>
        <p:blipFill>
          <a:blip r:embed="rId2" cstate="print"/>
          <a:srcRect t="48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Роза\Desktop\Уроки Р.Д\080120131473.jpg"/>
          <p:cNvPicPr>
            <a:picLocks noChangeAspect="1" noChangeArrowheads="1"/>
          </p:cNvPicPr>
          <p:nvPr/>
        </p:nvPicPr>
        <p:blipFill>
          <a:blip r:embed="rId2" cstate="print"/>
          <a:srcRect t="161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Роза\Desktop\Уроки Р.Д\DSC03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8405"/>
            <a:ext cx="9144000" cy="612119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Роза\Desktop\Роза Джабировна\20140111_0927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Роза\Desktop\Роза Джабировна\20140110_091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8" name="Picture 6" descr="F:\Сканирование 34 листа\1 - 0027.jpg"/>
          <p:cNvPicPr>
            <a:picLocks noChangeAspect="1" noChangeArrowheads="1"/>
          </p:cNvPicPr>
          <p:nvPr/>
        </p:nvPicPr>
        <p:blipFill>
          <a:blip r:embed="rId3" cstate="print"/>
          <a:srcRect l="9911" t="51050" r="17334" b="11151"/>
          <a:stretch>
            <a:fillRect/>
          </a:stretch>
        </p:blipFill>
        <p:spPr bwMode="auto">
          <a:xfrm>
            <a:off x="5615608" y="1844824"/>
            <a:ext cx="3528392" cy="2592288"/>
          </a:xfrm>
          <a:prstGeom prst="rect">
            <a:avLst/>
          </a:prstGeom>
          <a:noFill/>
        </p:spPr>
      </p:pic>
      <p:pic>
        <p:nvPicPr>
          <p:cNvPr id="64517" name="Picture 5" descr="F:\Сканирование 34 листа\1 - 0027.jpg"/>
          <p:cNvPicPr>
            <a:picLocks noChangeAspect="1" noChangeArrowheads="1"/>
          </p:cNvPicPr>
          <p:nvPr/>
        </p:nvPicPr>
        <p:blipFill>
          <a:blip r:embed="rId4" cstate="print"/>
          <a:srcRect l="10394" t="9051" r="28729" b="60500"/>
          <a:stretch>
            <a:fillRect/>
          </a:stretch>
        </p:blipFill>
        <p:spPr bwMode="auto">
          <a:xfrm>
            <a:off x="6191672" y="0"/>
            <a:ext cx="2952328" cy="2276872"/>
          </a:xfrm>
          <a:prstGeom prst="rect">
            <a:avLst/>
          </a:prstGeom>
          <a:noFill/>
        </p:spPr>
      </p:pic>
      <p:pic>
        <p:nvPicPr>
          <p:cNvPr id="64516" name="Picture 4" descr="F:\Сканирование 34 листа\1 - 0010.jpg"/>
          <p:cNvPicPr>
            <a:picLocks noChangeAspect="1" noChangeArrowheads="1"/>
          </p:cNvPicPr>
          <p:nvPr/>
        </p:nvPicPr>
        <p:blipFill>
          <a:blip r:embed="rId5" cstate="print"/>
          <a:srcRect r="28560" b="28845"/>
          <a:stretch>
            <a:fillRect/>
          </a:stretch>
        </p:blipFill>
        <p:spPr bwMode="auto">
          <a:xfrm>
            <a:off x="2987824" y="476672"/>
            <a:ext cx="3312368" cy="4581128"/>
          </a:xfrm>
          <a:prstGeom prst="rect">
            <a:avLst/>
          </a:prstGeom>
          <a:noFill/>
        </p:spPr>
      </p:pic>
      <p:pic>
        <p:nvPicPr>
          <p:cNvPr id="64515" name="Picture 3" descr="F:\Сканирование 34 листа\1 - 0009.jpg"/>
          <p:cNvPicPr>
            <a:picLocks noChangeAspect="1" noChangeArrowheads="1"/>
          </p:cNvPicPr>
          <p:nvPr/>
        </p:nvPicPr>
        <p:blipFill>
          <a:blip r:embed="rId6" cstate="print"/>
          <a:srcRect l="4279" t="4182" r="30950" b="28449"/>
          <a:stretch>
            <a:fillRect/>
          </a:stretch>
        </p:blipFill>
        <p:spPr bwMode="auto">
          <a:xfrm>
            <a:off x="0" y="332656"/>
            <a:ext cx="3384376" cy="4869160"/>
          </a:xfrm>
          <a:prstGeom prst="rect">
            <a:avLst/>
          </a:prstGeom>
          <a:noFill/>
        </p:spPr>
      </p:pic>
      <p:pic>
        <p:nvPicPr>
          <p:cNvPr id="64519" name="Picture 7" descr="F:\скан - дипломы\27 001 (2).jpg"/>
          <p:cNvPicPr>
            <a:picLocks noChangeAspect="1" noChangeArrowheads="1"/>
          </p:cNvPicPr>
          <p:nvPr/>
        </p:nvPicPr>
        <p:blipFill>
          <a:blip r:embed="rId7" cstate="print"/>
          <a:srcRect l="32791" t="27299" r="24187" b="29000"/>
          <a:stretch>
            <a:fillRect/>
          </a:stretch>
        </p:blipFill>
        <p:spPr bwMode="auto">
          <a:xfrm>
            <a:off x="0" y="3861048"/>
            <a:ext cx="2411760" cy="2996952"/>
          </a:xfrm>
          <a:prstGeom prst="rect">
            <a:avLst/>
          </a:prstGeom>
          <a:noFill/>
        </p:spPr>
      </p:pic>
      <p:pic>
        <p:nvPicPr>
          <p:cNvPr id="64520" name="Picture 8" descr="F:\скан - дипломы\29 001.jpg"/>
          <p:cNvPicPr>
            <a:picLocks noChangeAspect="1" noChangeArrowheads="1"/>
          </p:cNvPicPr>
          <p:nvPr/>
        </p:nvPicPr>
        <p:blipFill>
          <a:blip r:embed="rId8" cstate="print"/>
          <a:srcRect l="31357" t="25118" r="21319" b="29000"/>
          <a:stretch>
            <a:fillRect/>
          </a:stretch>
        </p:blipFill>
        <p:spPr bwMode="auto">
          <a:xfrm>
            <a:off x="3059832" y="3933056"/>
            <a:ext cx="2376264" cy="2924944"/>
          </a:xfrm>
          <a:prstGeom prst="rect">
            <a:avLst/>
          </a:prstGeom>
          <a:noFill/>
        </p:spPr>
      </p:pic>
      <p:pic>
        <p:nvPicPr>
          <p:cNvPr id="64521" name="Picture 9" descr="F:\скан - дипломы\31 001.jpg"/>
          <p:cNvPicPr>
            <a:picLocks noChangeAspect="1" noChangeArrowheads="1"/>
          </p:cNvPicPr>
          <p:nvPr/>
        </p:nvPicPr>
        <p:blipFill>
          <a:blip r:embed="rId9" cstate="print"/>
          <a:srcRect l="28489" t="22049" r="19885" b="31100"/>
          <a:stretch>
            <a:fillRect/>
          </a:stretch>
        </p:blipFill>
        <p:spPr bwMode="auto">
          <a:xfrm>
            <a:off x="5796136" y="3645024"/>
            <a:ext cx="2592288" cy="321297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835696" y="0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8363272" cy="223224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Гипотеза: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n w="6350"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cs typeface="Times New Roman" pitchFamily="18" charset="0"/>
              </a:rPr>
              <a:t>если  создать  необходимые  условия  для  повышения мотивации  к учению, то это будет  способствовать активизации  познавательной  деятельности  учащихся.</a:t>
            </a:r>
            <a:br>
              <a:rPr lang="ru-RU" sz="3100" b="1" dirty="0" smtClean="0">
                <a:ln w="6350"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n w="6350"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n w="6350"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n w="6350"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n w="6350"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n w="6350"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n w="6350"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6350"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6350"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n w="6350">
                <a:noFill/>
              </a:ln>
              <a:solidFill>
                <a:srgbClr val="00006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3429000"/>
            <a:ext cx="8640960" cy="34290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1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>
              <a:buNone/>
            </a:pPr>
            <a:r>
              <a:rPr lang="ru-RU" sz="11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РАЗРАБОТАТЬ ,ТЕОРЕТИЧЕСКИ ОБОСНОВАТЬ И  ПРОВЕРИТЬ  ВЛИЯНИЕ ИННОВАЦИОННЫХ</a:t>
            </a:r>
          </a:p>
          <a:p>
            <a:pPr>
              <a:buNone/>
            </a:pPr>
            <a:r>
              <a:rPr lang="ru-RU" sz="11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ОБРАЗОВАТЕЛЬНЫХ  ТЕХНОЛОГИЙ    НА           ФОРМИРОВАНИЕ   УСТОЙЧИВОЙ  МОТИВАЦИИ            И        АКТИВИЗАЦИИ   ПОЗНАВАТЕЛЬНОЙ           ДЕЯТЕЛЬНОСТИ   УЧАЩИХСЯ.</a:t>
            </a:r>
          </a:p>
          <a:p>
            <a:pPr>
              <a:buNone/>
            </a:pPr>
            <a:endParaRPr lang="ru-RU" sz="8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8600" y="115888"/>
            <a:ext cx="8686800" cy="79216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b="1" spc="600" dirty="0" smtClean="0">
                <a:solidFill>
                  <a:srgbClr val="C00000"/>
                </a:solidFill>
                <a:latin typeface="Cambria" pitchFamily="18" charset="0"/>
              </a:rPr>
              <a:t>СЕРТИФИКАТЫ</a:t>
            </a:r>
            <a:endParaRPr lang="ru-RU" sz="4400" b="1" spc="600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6" name="Содержимое 5" descr="00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27313" y="1196975"/>
            <a:ext cx="1779587" cy="25193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0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350" y="1484313"/>
            <a:ext cx="1779588" cy="252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01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950" y="1196975"/>
            <a:ext cx="1779588" cy="251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Космос 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67538" y="1196975"/>
            <a:ext cx="1781175" cy="251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Космос 0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6825" y="1196975"/>
            <a:ext cx="1779588" cy="251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Нави-Баратов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64413" y="4149725"/>
            <a:ext cx="1779587" cy="251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Нави-МагомедоваП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67400" y="4149725"/>
            <a:ext cx="1781175" cy="251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Нави-МагомедовГ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56100" y="4149725"/>
            <a:ext cx="1779588" cy="251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7" name="Рисунок 15" descr="чебышев-1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6000" y="4143375"/>
            <a:ext cx="182245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8" name="Рисунок 16" descr="чебышев-2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313" y="4143375"/>
            <a:ext cx="1808162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F:\Сканирование 34 листа\1 - 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0"/>
            <a:ext cx="2016224" cy="2420888"/>
          </a:xfrm>
          <a:prstGeom prst="rect">
            <a:avLst/>
          </a:prstGeom>
          <a:noFill/>
        </p:spPr>
      </p:pic>
      <p:pic>
        <p:nvPicPr>
          <p:cNvPr id="3" name="Picture 3" descr="F:\Сканирование 34 листа\1 - 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1920785" cy="2492896"/>
          </a:xfrm>
          <a:prstGeom prst="rect">
            <a:avLst/>
          </a:prstGeom>
          <a:noFill/>
        </p:spPr>
      </p:pic>
      <p:pic>
        <p:nvPicPr>
          <p:cNvPr id="35859" name="Рисунок 29" descr="23 001 (2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221088"/>
            <a:ext cx="1572766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F:\Сканирование 34 листа\1 - 0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4149079"/>
            <a:ext cx="2088232" cy="2708921"/>
          </a:xfrm>
          <a:prstGeom prst="rect">
            <a:avLst/>
          </a:prstGeom>
          <a:noFill/>
        </p:spPr>
      </p:pic>
      <p:pic>
        <p:nvPicPr>
          <p:cNvPr id="1027" name="Picture 3" descr="F:\Грамоты333\Scan10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4005064"/>
            <a:ext cx="2064801" cy="2852936"/>
          </a:xfrm>
          <a:prstGeom prst="rect">
            <a:avLst/>
          </a:prstGeom>
          <a:noFill/>
        </p:spPr>
      </p:pic>
      <p:pic>
        <p:nvPicPr>
          <p:cNvPr id="35842" name="Рисунок 28" descr="25 00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4365104"/>
            <a:ext cx="1831776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Рисунок 12" descr="23 001.jpg"/>
          <p:cNvPicPr>
            <a:picLocks noChangeAspect="1"/>
          </p:cNvPicPr>
          <p:nvPr/>
        </p:nvPicPr>
        <p:blipFill>
          <a:blip r:embed="rId8" cstate="print"/>
          <a:srcRect l="54688" t="6104" r="2344"/>
          <a:stretch>
            <a:fillRect/>
          </a:stretch>
        </p:blipFill>
        <p:spPr bwMode="auto">
          <a:xfrm>
            <a:off x="6156176" y="2204864"/>
            <a:ext cx="128587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Рисунок 4" descr="30 001.jpg"/>
          <p:cNvPicPr>
            <a:picLocks noChangeAspect="1"/>
          </p:cNvPicPr>
          <p:nvPr/>
        </p:nvPicPr>
        <p:blipFill>
          <a:blip r:embed="rId9" cstate="print"/>
          <a:srcRect l="25813" t="19791" r="25813" b="30208"/>
          <a:stretch>
            <a:fillRect/>
          </a:stretch>
        </p:blipFill>
        <p:spPr bwMode="auto">
          <a:xfrm>
            <a:off x="1214438" y="1714500"/>
            <a:ext cx="17716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Рисунок 5" descr="29 001.jpg"/>
          <p:cNvPicPr>
            <a:picLocks noChangeAspect="1"/>
          </p:cNvPicPr>
          <p:nvPr/>
        </p:nvPicPr>
        <p:blipFill>
          <a:blip r:embed="rId10" cstate="print"/>
          <a:srcRect l="28661" t="25117" r="22969" b="30208"/>
          <a:stretch>
            <a:fillRect/>
          </a:stretch>
        </p:blipFill>
        <p:spPr bwMode="auto">
          <a:xfrm>
            <a:off x="4572000" y="2348880"/>
            <a:ext cx="1785938" cy="2252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2" name="Рисунок 8" descr="27 001 (2).jpg"/>
          <p:cNvPicPr>
            <a:picLocks noChangeAspect="1"/>
          </p:cNvPicPr>
          <p:nvPr/>
        </p:nvPicPr>
        <p:blipFill>
          <a:blip r:embed="rId11" cstate="print"/>
          <a:srcRect l="25813" t="25937" r="24391" b="29166"/>
          <a:stretch>
            <a:fillRect/>
          </a:stretch>
        </p:blipFill>
        <p:spPr bwMode="auto">
          <a:xfrm>
            <a:off x="2915816" y="2276872"/>
            <a:ext cx="1857375" cy="2287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3" name="Рисунок 21" descr="14 00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86188" y="0"/>
            <a:ext cx="15176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4" name="Рисунок 13" descr="22 002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39752" y="0"/>
            <a:ext cx="157162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5" name="Рисунок 3" descr="31 001.jpg"/>
          <p:cNvPicPr>
            <a:picLocks noChangeAspect="1"/>
          </p:cNvPicPr>
          <p:nvPr/>
        </p:nvPicPr>
        <p:blipFill>
          <a:blip r:embed="rId14" cstate="print"/>
          <a:srcRect l="25813" t="17708" r="25813" b="31250"/>
          <a:stretch>
            <a:fillRect/>
          </a:stretch>
        </p:blipFill>
        <p:spPr bwMode="auto">
          <a:xfrm>
            <a:off x="0" y="1857375"/>
            <a:ext cx="148748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6" name="Рисунок 9" descr="26 001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465263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7" name="Рисунок 10" descr="24 001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87624" y="0"/>
            <a:ext cx="137318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0" name="Рисунок 30" descr="17 001.jp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29488" y="2204864"/>
            <a:ext cx="18145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Грамоты333\Scan1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452320" y="0"/>
            <a:ext cx="1691680" cy="2204864"/>
          </a:xfrm>
          <a:prstGeom prst="rect">
            <a:avLst/>
          </a:prstGeom>
          <a:noFill/>
        </p:spPr>
      </p:pic>
      <p:pic>
        <p:nvPicPr>
          <p:cNvPr id="1028" name="Picture 4" descr="F:\Грамоты333\Scan10002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" y="4149080"/>
            <a:ext cx="1691680" cy="27089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F:\Сканирование 34 листа\1 - 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17032"/>
            <a:ext cx="4427984" cy="2564904"/>
          </a:xfrm>
          <a:prstGeom prst="rect">
            <a:avLst/>
          </a:prstGeom>
          <a:noFill/>
        </p:spPr>
      </p:pic>
      <p:pic>
        <p:nvPicPr>
          <p:cNvPr id="1029" name="Picture 5" descr="F:\Сканирование 34 листа\1 - 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77072"/>
            <a:ext cx="4067944" cy="2780928"/>
          </a:xfrm>
          <a:prstGeom prst="rect">
            <a:avLst/>
          </a:prstGeom>
          <a:noFill/>
        </p:spPr>
      </p:pic>
      <p:pic>
        <p:nvPicPr>
          <p:cNvPr id="1031" name="Picture 7" descr="F:\Сканирование 34 листа\1 - 0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60648"/>
            <a:ext cx="2664297" cy="3573016"/>
          </a:xfrm>
          <a:prstGeom prst="rect">
            <a:avLst/>
          </a:prstGeom>
          <a:noFill/>
        </p:spPr>
      </p:pic>
      <p:pic>
        <p:nvPicPr>
          <p:cNvPr id="1030" name="Picture 6" descr="F:\Сканирование 34 листа\1 - 0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0"/>
            <a:ext cx="2627784" cy="3501008"/>
          </a:xfrm>
          <a:prstGeom prst="rect">
            <a:avLst/>
          </a:prstGeom>
          <a:noFill/>
        </p:spPr>
      </p:pic>
      <p:pic>
        <p:nvPicPr>
          <p:cNvPr id="1032" name="Picture 8" descr="F:\Сканирование 34 листа\1 - 0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04664"/>
            <a:ext cx="2699792" cy="37444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0"/>
            <a:ext cx="8100392" cy="7694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000" b="1" i="1" cap="all" dirty="0" smtClean="0">
                <a:ln w="0"/>
                <a:gradFill flip="none" rotWithShape="1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tint val="75000"/>
                        <a:shade val="75000"/>
                        <a:satMod val="170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tint val="75000"/>
                        <a:shade val="75000"/>
                        <a:satMod val="170000"/>
                        <a:shade val="100000"/>
                        <a:satMod val="115000"/>
                      </a:schemeClr>
                    </a:gs>
                  </a:gsLst>
                  <a:lin ang="18900000" scaled="1"/>
                  <a:tileRect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4400" b="1" i="1" cap="all" dirty="0" smtClean="0">
                <a:ln w="0"/>
                <a:gradFill flip="none" rotWithShape="1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tint val="75000"/>
                        <a:shade val="75000"/>
                        <a:satMod val="170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tint val="75000"/>
                        <a:shade val="75000"/>
                        <a:satMod val="170000"/>
                        <a:shade val="100000"/>
                        <a:satMod val="115000"/>
                      </a:schemeClr>
                    </a:gs>
                  </a:gsLst>
                  <a:lin ang="18900000" scaled="1"/>
                  <a:tileRect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ПАМЯТКА          УЧИТЕЛЮ</a:t>
            </a:r>
            <a:endParaRPr lang="ru-RU" sz="4400" b="1" i="1" cap="all" dirty="0">
              <a:ln w="0"/>
              <a:gradFill flip="none" rotWithShape="1">
                <a:gsLst>
                  <a:gs pos="0">
                    <a:schemeClr val="accent1">
                      <a:tint val="75000"/>
                      <a:shade val="75000"/>
                      <a:satMod val="170000"/>
                      <a:shade val="30000"/>
                      <a:satMod val="115000"/>
                    </a:schemeClr>
                  </a:gs>
                  <a:gs pos="50000">
                    <a:schemeClr val="accent1">
                      <a:tint val="75000"/>
                      <a:shade val="75000"/>
                      <a:satMod val="170000"/>
                      <a:shade val="67500"/>
                      <a:satMod val="115000"/>
                    </a:schemeClr>
                  </a:gs>
                  <a:gs pos="100000">
                    <a:schemeClr val="accent1">
                      <a:tint val="75000"/>
                      <a:shade val="75000"/>
                      <a:satMod val="170000"/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692696"/>
            <a:ext cx="8820472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Учитель учит внешним видом, делом, словом;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Требуешь от детей- будь образцом во всем;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Не кричи, а учи;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Познай каждого ученика;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Учитель учится   всегда;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Доводи любое дело до конца, делай его только хорошо;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Помни истоки свои, учи детей любить отчий край;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Дети -   зеркало  нравственной жизни взрослых. </a:t>
            </a:r>
          </a:p>
          <a:p>
            <a:pPr>
              <a:buFont typeface="Wingdings" pitchFamily="2" charset="2"/>
              <a:buChar char="Ø"/>
            </a:pPr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Задачи  исследования:</a:t>
            </a:r>
            <a:endParaRPr lang="ru-RU" sz="44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661248"/>
          </a:xfrm>
          <a:noFill/>
          <a:ln>
            <a:noFill/>
          </a:ln>
        </p:spPr>
        <p:txBody>
          <a:bodyPr>
            <a:normAutofit fontScale="47500" lnSpcReduction="20000"/>
          </a:bodyPr>
          <a:lstStyle/>
          <a:p>
            <a:pPr>
              <a:buBlip>
                <a:blip r:embed="rId2"/>
              </a:buBlip>
            </a:pPr>
            <a:r>
              <a:rPr lang="ru-RU" sz="7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изучить </a:t>
            </a:r>
            <a:r>
              <a:rPr lang="ru-RU" sz="7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психолого</a:t>
            </a:r>
            <a:r>
              <a:rPr lang="ru-RU" sz="7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педагогическую, методическую литературу, нормативные документы;</a:t>
            </a:r>
          </a:p>
          <a:p>
            <a:pPr>
              <a:buBlip>
                <a:blip r:embed="rId2"/>
              </a:buBlip>
            </a:pPr>
            <a:r>
              <a:rPr lang="ru-RU" sz="7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определить исходные положения, основные принципы   некоторых образовательных технологий;</a:t>
            </a:r>
          </a:p>
          <a:p>
            <a:pPr>
              <a:buBlip>
                <a:blip r:embed="rId2"/>
              </a:buBlip>
            </a:pPr>
            <a:r>
              <a:rPr lang="ru-RU" sz="7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выявить основные формы и методы их реализации;</a:t>
            </a:r>
          </a:p>
          <a:p>
            <a:pPr>
              <a:buBlip>
                <a:blip r:embed="rId2"/>
              </a:buBlip>
            </a:pPr>
            <a:r>
              <a:rPr lang="ru-RU" sz="7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выработать методические рекомендации по активизации познавательной деятельности учащихся.</a:t>
            </a:r>
          </a:p>
          <a:p>
            <a:pPr>
              <a:buBlip>
                <a:blip r:embed="rId2"/>
              </a:buBlip>
            </a:pPr>
            <a:endParaRPr lang="ru-RU" sz="39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Blip>
                <a:blip r:embed="rId2"/>
              </a:buBlip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Прямая со стрелкой 49"/>
          <p:cNvCxnSpPr/>
          <p:nvPr/>
        </p:nvCxnSpPr>
        <p:spPr>
          <a:xfrm>
            <a:off x="6516216" y="1052736"/>
            <a:ext cx="72008" cy="4752528"/>
          </a:xfrm>
          <a:prstGeom prst="straightConnector1">
            <a:avLst/>
          </a:prstGeom>
          <a:ln w="38100">
            <a:solidFill>
              <a:srgbClr val="000066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555776" y="1052736"/>
            <a:ext cx="72008" cy="3240360"/>
          </a:xfrm>
          <a:prstGeom prst="straightConnector1">
            <a:avLst/>
          </a:prstGeom>
          <a:ln w="38100">
            <a:solidFill>
              <a:srgbClr val="000066"/>
            </a:solidFill>
            <a:prstDash val="lgDash"/>
            <a:tailEnd type="arrow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Познавательный интерес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82808"/>
            <a:ext cx="9612560" cy="4572000"/>
          </a:xfrm>
          <a:ln w="38100"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ru-RU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5952E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Любопытство</a:t>
            </a:r>
            <a:endParaRPr lang="ru-RU" sz="4800" b="1" dirty="0">
              <a:ln w="11430">
                <a:solidFill>
                  <a:sysClr val="windowText" lastClr="000000"/>
                </a:solidFill>
              </a:ln>
              <a:solidFill>
                <a:srgbClr val="5952E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755576" y="1052736"/>
            <a:ext cx="1296144" cy="115212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123728" y="3212976"/>
            <a:ext cx="595204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4800" b="1" dirty="0" smtClean="0">
              <a:ln w="11430">
                <a:solidFill>
                  <a:sysClr val="windowText" lastClr="000000"/>
                </a:solidFill>
              </a:ln>
              <a:solidFill>
                <a:srgbClr val="5952E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5952E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Любознательность</a:t>
            </a:r>
            <a:endParaRPr lang="ru-RU" sz="4800" b="1" dirty="0">
              <a:ln w="11430">
                <a:solidFill>
                  <a:sysClr val="windowText" lastClr="000000"/>
                </a:solidFill>
              </a:ln>
              <a:solidFill>
                <a:srgbClr val="5952E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5076056" y="1052736"/>
            <a:ext cx="720080" cy="720080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355976" y="1484784"/>
            <a:ext cx="540060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>
                  <a:solidFill>
                    <a:srgbClr val="000066"/>
                  </a:solidFill>
                </a:ln>
                <a:solidFill>
                  <a:srgbClr val="5952E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Собственно </a:t>
            </a:r>
          </a:p>
          <a:p>
            <a:r>
              <a:rPr lang="ru-RU" sz="4800" b="1" dirty="0" smtClean="0">
                <a:ln w="11430">
                  <a:solidFill>
                    <a:srgbClr val="000066"/>
                  </a:solidFill>
                </a:ln>
                <a:solidFill>
                  <a:srgbClr val="5952E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познавательный интерес</a:t>
            </a:r>
            <a:endParaRPr lang="ru-RU" sz="4800" b="1" dirty="0">
              <a:ln w="11430">
                <a:solidFill>
                  <a:srgbClr val="000066"/>
                </a:solidFill>
              </a:ln>
              <a:solidFill>
                <a:srgbClr val="5952E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604448" y="3068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1475656" y="4365104"/>
            <a:ext cx="5976664" cy="1130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1907704" y="4797152"/>
            <a:ext cx="6264696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4400" b="1" dirty="0" smtClean="0">
              <a:ln w="11430">
                <a:solidFill>
                  <a:srgbClr val="000066"/>
                </a:solidFill>
              </a:ln>
              <a:solidFill>
                <a:srgbClr val="5952E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b="1" dirty="0" smtClean="0">
                <a:ln w="11430">
                  <a:solidFill>
                    <a:srgbClr val="000066"/>
                  </a:solidFill>
                </a:ln>
                <a:solidFill>
                  <a:srgbClr val="5952E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Творческий интерес</a:t>
            </a:r>
            <a:endParaRPr lang="ru-RU" sz="4400" b="1" dirty="0">
              <a:ln w="11430">
                <a:solidFill>
                  <a:srgbClr val="000066"/>
                </a:solidFill>
              </a:ln>
              <a:solidFill>
                <a:srgbClr val="5952E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0"/>
            <a:ext cx="9684568" cy="13407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Активизация  познавательной деятельности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55576" y="1412776"/>
            <a:ext cx="7776864" cy="1728192"/>
          </a:xfrm>
          <a:prstGeom prst="ellipse">
            <a:avLst/>
          </a:prstGeom>
          <a:noFill/>
          <a:ln w="571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5656" y="1340768"/>
            <a:ext cx="6264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 положительного отношения  школьников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 учебной деятельности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>
            <a:endCxn id="5" idx="0"/>
          </p:cNvCxnSpPr>
          <p:nvPr/>
        </p:nvCxnSpPr>
        <p:spPr>
          <a:xfrm>
            <a:off x="4644008" y="1052736"/>
            <a:ext cx="0" cy="36004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5" idx="4"/>
          </p:cNvCxnSpPr>
          <p:nvPr/>
        </p:nvCxnSpPr>
        <p:spPr>
          <a:xfrm>
            <a:off x="4644008" y="3140968"/>
            <a:ext cx="0" cy="50405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683568" y="3645024"/>
            <a:ext cx="7776864" cy="1368152"/>
          </a:xfrm>
          <a:prstGeom prst="ellipse">
            <a:avLst/>
          </a:prstGeom>
          <a:noFill/>
          <a:ln w="571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899592" y="3429000"/>
            <a:ext cx="7632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стремления к глубокому познанию изучаемого предмета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Прямая со стрелкой 20"/>
          <p:cNvCxnSpPr>
            <a:stCxn id="18" idx="4"/>
          </p:cNvCxnSpPr>
          <p:nvPr/>
        </p:nvCxnSpPr>
        <p:spPr>
          <a:xfrm>
            <a:off x="4572000" y="5013176"/>
            <a:ext cx="0" cy="36004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Овал 31"/>
          <p:cNvSpPr/>
          <p:nvPr/>
        </p:nvSpPr>
        <p:spPr>
          <a:xfrm>
            <a:off x="899592" y="5373216"/>
            <a:ext cx="7776864" cy="1296144"/>
          </a:xfrm>
          <a:prstGeom prst="ellipse">
            <a:avLst/>
          </a:prstGeom>
          <a:noFill/>
          <a:ln w="571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1403648" y="5517232"/>
            <a:ext cx="612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познавательной активности  учащихся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-171400"/>
            <a:ext cx="8686800" cy="144016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 Факторы, формирующие познавательную  активность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40768"/>
            <a:ext cx="8686800" cy="473935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Мотивы</a:t>
            </a:r>
            <a:endParaRPr lang="ru-RU" sz="44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4572000" y="1916832"/>
            <a:ext cx="0" cy="72008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403648" y="2348880"/>
            <a:ext cx="8573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Познавательный интерес</a:t>
            </a:r>
            <a:endParaRPr lang="ru-RU" sz="44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4572000" y="2996952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87624" y="3573016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Познавательная активность</a:t>
            </a:r>
            <a:endParaRPr lang="ru-RU" sz="44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572000" y="4149080"/>
            <a:ext cx="0" cy="108012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71600" y="4869160"/>
            <a:ext cx="9217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Познавательная деятельность</a:t>
            </a:r>
            <a:endParaRPr lang="ru-RU" sz="44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775748">
            <a:off x="880073" y="348763"/>
            <a:ext cx="3212501" cy="11362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635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Учебное содержание</a:t>
            </a:r>
            <a:endParaRPr lang="ru-RU" sz="3200" b="1" dirty="0">
              <a:ln w="6350">
                <a:solidFill>
                  <a:schemeClr val="accent3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2708920"/>
            <a:ext cx="271460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59832" y="2060848"/>
            <a:ext cx="3456384" cy="1224136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Средства активизации учения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верх 10"/>
          <p:cNvSpPr/>
          <p:nvPr/>
        </p:nvSpPr>
        <p:spPr>
          <a:xfrm rot="19643758">
            <a:off x="3142598" y="1184775"/>
            <a:ext cx="482540" cy="888050"/>
          </a:xfrm>
          <a:prstGeom prst="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верх 11"/>
          <p:cNvSpPr/>
          <p:nvPr/>
        </p:nvSpPr>
        <p:spPr>
          <a:xfrm rot="1505588">
            <a:off x="5600423" y="1178447"/>
            <a:ext cx="517557" cy="890136"/>
          </a:xfrm>
          <a:prstGeom prst="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 rot="930413">
            <a:off x="5110718" y="404458"/>
            <a:ext cx="339738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Приемы и формы обучения</a:t>
            </a:r>
            <a:endParaRPr lang="ru-RU" sz="3200" b="1" dirty="0">
              <a:ln w="1270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4716016" y="3284984"/>
            <a:ext cx="144016" cy="504056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59832" y="3861048"/>
            <a:ext cx="3456384" cy="864096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915816" y="3933056"/>
            <a:ext cx="3744416" cy="783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Методы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Прямая со стрелкой 17"/>
          <p:cNvCxnSpPr>
            <a:endCxn id="22" idx="0"/>
          </p:cNvCxnSpPr>
          <p:nvPr/>
        </p:nvCxnSpPr>
        <p:spPr>
          <a:xfrm flipH="1">
            <a:off x="2220888" y="4725144"/>
            <a:ext cx="1631032" cy="864096"/>
          </a:xfrm>
          <a:prstGeom prst="straightConnector1">
            <a:avLst/>
          </a:prstGeom>
          <a:ln w="57150">
            <a:solidFill>
              <a:srgbClr val="00206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652120" y="4725144"/>
            <a:ext cx="1224136" cy="864096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611560" y="5589240"/>
            <a:ext cx="3218656" cy="864096"/>
          </a:xfrm>
          <a:prstGeom prst="roundRect">
            <a:avLst>
              <a:gd name="adj" fmla="val 20737"/>
            </a:avLst>
          </a:prstGeom>
          <a:noFill/>
          <a:ln w="28575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11560" y="5648473"/>
            <a:ext cx="358408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8000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smtClean="0">
                <a:ln w="18000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773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Стандартные</a:t>
            </a:r>
            <a:endParaRPr lang="ru-RU" sz="3200" b="1" dirty="0">
              <a:ln w="18000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</a:ln>
              <a:solidFill>
                <a:srgbClr val="7733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860032" y="5589240"/>
            <a:ext cx="3744416" cy="864096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148064" y="5661248"/>
            <a:ext cx="3995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Нестандартные</a:t>
            </a:r>
            <a:endParaRPr lang="ru-RU" sz="3200" b="1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870</TotalTime>
  <Words>749</Words>
  <Application>Microsoft Office PowerPoint</Application>
  <PresentationFormat>Экран (4:3)</PresentationFormat>
  <Paragraphs>140</Paragraphs>
  <Slides>43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Трек</vt:lpstr>
      <vt:lpstr>Слайд 1</vt:lpstr>
      <vt:lpstr>Слайд 2</vt:lpstr>
      <vt:lpstr>Проблема:</vt:lpstr>
      <vt:lpstr>  Гипотеза:  если  создать  необходимые  условия  для  повышения мотивации  к учению, то это будет  способствовать активизации  познавательной  деятельности  учащихся.     </vt:lpstr>
      <vt:lpstr>Задачи  исследования:</vt:lpstr>
      <vt:lpstr>Познавательный интерес</vt:lpstr>
      <vt:lpstr>Активизация  познавательной деятельности </vt:lpstr>
      <vt:lpstr>  Факторы, формирующие познавательную  активность </vt:lpstr>
      <vt:lpstr>Учебное содержание</vt:lpstr>
      <vt:lpstr>Слайд 10</vt:lpstr>
      <vt:lpstr>Слайд 11</vt:lpstr>
      <vt:lpstr>Инновационное   образовательное        пространство  урока   </vt:lpstr>
      <vt:lpstr>Слайд 13</vt:lpstr>
      <vt:lpstr>Слайд 14</vt:lpstr>
      <vt:lpstr>Задача:</vt:lpstr>
      <vt:lpstr>ЗАДАЧА:</vt:lpstr>
      <vt:lpstr>Исследовать  на монотонность,   ограниченность</vt:lpstr>
      <vt:lpstr>Найдем наименьший и наибольший члены  последовательности, если это возможно.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Участие в городских и республиканских семинарах по вопросам внедрения инновационных образовательных технологий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СЕРТИФИКАТЫ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Роза</dc:creator>
  <cp:lastModifiedBy>Роза</cp:lastModifiedBy>
  <cp:revision>86</cp:revision>
  <dcterms:created xsi:type="dcterms:W3CDTF">2014-07-19T05:53:54Z</dcterms:created>
  <dcterms:modified xsi:type="dcterms:W3CDTF">2014-11-09T09:29:43Z</dcterms:modified>
</cp:coreProperties>
</file>