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pptm" ContentType="application/vnd.ms-powerpoint.presentation.macroEnabled.12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9" r:id="rId2"/>
  </p:sldMasterIdLst>
  <p:notesMasterIdLst>
    <p:notesMasterId r:id="rId33"/>
  </p:notesMasterIdLst>
  <p:sldIdLst>
    <p:sldId id="316" r:id="rId3"/>
    <p:sldId id="281" r:id="rId4"/>
    <p:sldId id="315" r:id="rId5"/>
    <p:sldId id="302" r:id="rId6"/>
    <p:sldId id="317" r:id="rId7"/>
    <p:sldId id="341" r:id="rId8"/>
    <p:sldId id="262" r:id="rId9"/>
    <p:sldId id="265" r:id="rId10"/>
    <p:sldId id="321" r:id="rId11"/>
    <p:sldId id="337" r:id="rId12"/>
    <p:sldId id="319" r:id="rId13"/>
    <p:sldId id="342" r:id="rId14"/>
    <p:sldId id="343" r:id="rId15"/>
    <p:sldId id="339" r:id="rId16"/>
    <p:sldId id="330" r:id="rId17"/>
    <p:sldId id="331" r:id="rId18"/>
    <p:sldId id="275" r:id="rId19"/>
    <p:sldId id="333" r:id="rId20"/>
    <p:sldId id="276" r:id="rId21"/>
    <p:sldId id="277" r:id="rId22"/>
    <p:sldId id="334" r:id="rId23"/>
    <p:sldId id="335" r:id="rId24"/>
    <p:sldId id="279" r:id="rId25"/>
    <p:sldId id="280" r:id="rId26"/>
    <p:sldId id="286" r:id="rId27"/>
    <p:sldId id="332" r:id="rId28"/>
    <p:sldId id="288" r:id="rId29"/>
    <p:sldId id="301" r:id="rId30"/>
    <p:sldId id="289" r:id="rId31"/>
    <p:sldId id="29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1EF1-FF26-4ED2-A9A5-E95F02F5734A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B3A74-58FB-4B40-9C7F-77DD63BEF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14E1C7F7-A874-4869-B4CF-8928377B78A1}" type="slidenum">
              <a:rPr lang="ru-RU" sz="1200">
                <a:latin typeface="Arial" charset="0"/>
              </a:rPr>
              <a:pPr algn="r" eaLnBrk="1" hangingPunct="1"/>
              <a:t>11</a:t>
            </a:fld>
            <a:endParaRPr lang="ru-RU" sz="1200">
              <a:latin typeface="Arial" charset="0"/>
            </a:endParaRPr>
          </a:p>
        </p:txBody>
      </p:sp>
      <p:sp>
        <p:nvSpPr>
          <p:cNvPr id="5939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6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939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DFF792D2-6520-4EEE-A9C2-3220A2A70410}" type="slidenum">
              <a:rPr lang="ru-RU" sz="1200">
                <a:latin typeface="Arial" charset="0"/>
              </a:rPr>
              <a:pPr algn="r" eaLnBrk="1" hangingPunct="1"/>
              <a:t>11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1281DAD6-4450-46B1-B49C-6CC5251E2741}" type="slidenum">
              <a:rPr lang="ru-RU" sz="1200">
                <a:latin typeface="Arial" pitchFamily="34" charset="0"/>
              </a:rPr>
              <a:pPr algn="r" eaLnBrk="1" hangingPunct="1"/>
              <a:t>13</a:t>
            </a:fld>
            <a:endParaRPr lang="ru-RU" sz="1200">
              <a:latin typeface="Arial" pitchFamily="34" charset="0"/>
            </a:endParaRPr>
          </a:p>
        </p:txBody>
      </p:sp>
      <p:sp>
        <p:nvSpPr>
          <p:cNvPr id="6041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20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6042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11F69C7C-1F1F-4863-97AA-CD725CEB1F1D}" type="slidenum">
              <a:rPr lang="ru-RU" sz="1200">
                <a:latin typeface="Arial" pitchFamily="34" charset="0"/>
              </a:rPr>
              <a:pPr algn="r" eaLnBrk="1" hangingPunct="1"/>
              <a:t>13</a:t>
            </a:fld>
            <a:endParaRPr lang="ru-RU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71981-EDA9-4408-8497-C7445860A493}" type="slidenum">
              <a:rPr lang="ru-RU"/>
              <a:pPr/>
              <a:t>18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Теперь и ты можешь взглянуть на внутреннее строение растительной клетки с помощью современного микроскопа.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Все клетки покрыты клеточной оболочкой.</a:t>
            </a:r>
            <a:br>
              <a:rPr lang="ru-RU"/>
            </a:br>
            <a:r>
              <a:rPr lang="ru-RU"/>
              <a:t>Мы рассмотрели клеточную оболочку. А что же находится под ней?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Под оболочной находится цитоплазма.</a:t>
            </a:r>
            <a:br>
              <a:rPr lang="ru-RU"/>
            </a:br>
            <a:r>
              <a:rPr lang="ru-RU"/>
              <a:t>В цитоплазме любой клетки есть частицы – клеточные органоиды. Органоиды в клетке выполняют различные функции – так же, как и органы в твоем организме!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Самым главным является ядро – оно отвечает за все процессы, происходящие в клетках.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Заметим, что в цитоплазме находятся также крупные и мелкие "пузыри". Как они называются и чем наполнены? Это вакуоли, они содержат различные вещества, которые вырабатывает клетка…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Цитоплазма клеток растения включает различные пластиды: хлоропласты, хромопласты, лейкопласты.</a:t>
            </a:r>
            <a:endParaRPr lang="ru-RU">
              <a:sym typeface="Wingdings 2" pitchFamily="18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0D6AE1B-C6AC-4462-8F81-DE143D0B7E9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FA84F8-5307-4A46-82E4-96105F87B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E1B-C6AC-4462-8F81-DE143D0B7E9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84F8-5307-4A46-82E4-96105F87B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E1B-C6AC-4462-8F81-DE143D0B7E9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84F8-5307-4A46-82E4-96105F87B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0D6AE1B-C6AC-4462-8F81-DE143D0B7E9D}" type="datetimeFigureOut">
              <a:rPr lang="ru-RU" smtClean="0">
                <a:solidFill>
                  <a:srgbClr val="464653"/>
                </a:solidFill>
              </a:rPr>
              <a:pPr/>
              <a:t>26.11.2014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FA84F8-5307-4A46-82E4-96105F87B16A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38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E1B-C6AC-4462-8F81-DE143D0B7E9D}" type="datetimeFigureOut">
              <a:rPr lang="ru-RU" smtClean="0">
                <a:solidFill>
                  <a:srgbClr val="464653"/>
                </a:solidFill>
              </a:rPr>
              <a:pPr/>
              <a:t>26.11.2014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84F8-5307-4A46-82E4-96105F87B16A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1560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0D6AE1B-C6AC-4462-8F81-DE143D0B7E9D}" type="datetimeFigureOut">
              <a:rPr lang="ru-RU" smtClean="0">
                <a:solidFill>
                  <a:srgbClr val="DDE9EC"/>
                </a:solidFill>
              </a:rPr>
              <a:pPr/>
              <a:t>26.11.2014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FA84F8-5307-4A46-82E4-96105F87B16A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69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E1B-C6AC-4462-8F81-DE143D0B7E9D}" type="datetimeFigureOut">
              <a:rPr lang="ru-RU" smtClean="0">
                <a:solidFill>
                  <a:srgbClr val="464653"/>
                </a:solidFill>
              </a:rPr>
              <a:pPr/>
              <a:t>26.11.2014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84F8-5307-4A46-82E4-96105F87B16A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4001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E1B-C6AC-4462-8F81-DE143D0B7E9D}" type="datetimeFigureOut">
              <a:rPr lang="ru-RU" smtClean="0">
                <a:solidFill>
                  <a:srgbClr val="464653"/>
                </a:solidFill>
              </a:rPr>
              <a:pPr/>
              <a:t>26.11.2014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84F8-5307-4A46-82E4-96105F87B16A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391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E1B-C6AC-4462-8F81-DE143D0B7E9D}" type="datetimeFigureOut">
              <a:rPr lang="ru-RU" smtClean="0">
                <a:solidFill>
                  <a:srgbClr val="464653"/>
                </a:solidFill>
              </a:rPr>
              <a:pPr/>
              <a:t>26.11.2014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84F8-5307-4A46-82E4-96105F87B16A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63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E1B-C6AC-4462-8F81-DE143D0B7E9D}" type="datetimeFigureOut">
              <a:rPr lang="ru-RU" smtClean="0">
                <a:solidFill>
                  <a:srgbClr val="464653"/>
                </a:solidFill>
              </a:rPr>
              <a:pPr/>
              <a:t>26.11.2014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84F8-5307-4A46-82E4-96105F87B16A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78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E1B-C6AC-4462-8F81-DE143D0B7E9D}" type="datetimeFigureOut">
              <a:rPr lang="ru-RU" smtClean="0">
                <a:solidFill>
                  <a:srgbClr val="464653"/>
                </a:solidFill>
              </a:rPr>
              <a:pPr/>
              <a:t>26.11.2014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84F8-5307-4A46-82E4-96105F87B16A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597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E1B-C6AC-4462-8F81-DE143D0B7E9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84F8-5307-4A46-82E4-96105F87B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E1B-C6AC-4462-8F81-DE143D0B7E9D}" type="datetimeFigureOut">
              <a:rPr lang="ru-RU" smtClean="0">
                <a:solidFill>
                  <a:srgbClr val="DDE9EC"/>
                </a:solidFill>
              </a:rPr>
              <a:pPr/>
              <a:t>26.11.2014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84F8-5307-4A46-82E4-96105F87B16A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86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E1B-C6AC-4462-8F81-DE143D0B7E9D}" type="datetimeFigureOut">
              <a:rPr lang="ru-RU" smtClean="0">
                <a:solidFill>
                  <a:srgbClr val="464653"/>
                </a:solidFill>
              </a:rPr>
              <a:pPr/>
              <a:t>26.11.2014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84F8-5307-4A46-82E4-96105F87B16A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78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E1B-C6AC-4462-8F81-DE143D0B7E9D}" type="datetimeFigureOut">
              <a:rPr lang="ru-RU" smtClean="0">
                <a:solidFill>
                  <a:srgbClr val="464653"/>
                </a:solidFill>
              </a:rPr>
              <a:pPr/>
              <a:t>26.11.2014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84F8-5307-4A46-82E4-96105F87B16A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39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C6B63FF-87B9-4600-BE32-4DACC0F488A2}" type="slidenum">
              <a:rPr lang="ru-RU" altLang="en-US">
                <a:solidFill>
                  <a:srgbClr val="464653"/>
                </a:solidFill>
              </a:rPr>
              <a:pPr/>
              <a:t>‹#›</a:t>
            </a:fld>
            <a:endParaRPr lang="ru-RU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9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0D6AE1B-C6AC-4462-8F81-DE143D0B7E9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FA84F8-5307-4A46-82E4-96105F87B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E1B-C6AC-4462-8F81-DE143D0B7E9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84F8-5307-4A46-82E4-96105F87B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E1B-C6AC-4462-8F81-DE143D0B7E9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84F8-5307-4A46-82E4-96105F87B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E1B-C6AC-4462-8F81-DE143D0B7E9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84F8-5307-4A46-82E4-96105F87B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E1B-C6AC-4462-8F81-DE143D0B7E9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84F8-5307-4A46-82E4-96105F87B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E1B-C6AC-4462-8F81-DE143D0B7E9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84F8-5307-4A46-82E4-96105F87B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E1B-C6AC-4462-8F81-DE143D0B7E9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84F8-5307-4A46-82E4-96105F87B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D6AE1B-C6AC-4462-8F81-DE143D0B7E9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FA84F8-5307-4A46-82E4-96105F87B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D6AE1B-C6AC-4462-8F81-DE143D0B7E9D}" type="datetimeFigureOut">
              <a:rPr lang="ru-RU" smtClean="0">
                <a:solidFill>
                  <a:srgbClr val="464653"/>
                </a:solidFill>
              </a:rPr>
              <a:pPr/>
              <a:t>26.11.2014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FA84F8-5307-4A46-82E4-96105F87B16A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4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gif"/><Relationship Id="rId5" Type="http://schemas.openxmlformats.org/officeDocument/2006/relationships/image" Target="../media/image10.emf"/><Relationship Id="rId4" Type="http://schemas.openxmlformats.org/officeDocument/2006/relationships/package" Target="../embeddings/____________Microsoft_PowerPoint______________________1.pptm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55;&#1086;&#1083;&#1100;&#1079;&#1086;&#1074;&#1072;&#1090;&#1077;&#1083;&#1100;\Desktop\&#1076;&#1080;&#1072;&#1075;&#1088;&#1072;&#1084;&#1084;&#1072;.ppsm" TargetMode="Externa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package" Target="../embeddings/____________Microsoft_PowerPoint______________________2.pptm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&#1055;&#1086;&#1083;&#1100;&#1079;&#1086;&#1074;&#1072;&#1090;&#1077;&#1083;&#1100;\Desktop\&#1090;&#1072;&#1073;&#1083;&#1080;&#1094;&#1072;.pps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819" y="3534965"/>
            <a:ext cx="7936134" cy="230425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>Тема: ……….. состав клетки: неорганические и органические вещества.</a:t>
            </a:r>
            <a:r>
              <a:rPr lang="ru-RU" sz="4000" dirty="0" smtClean="0"/>
              <a:t> 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949280"/>
            <a:ext cx="6858000" cy="5334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Учитель: Лебединская С. А.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3" descr="C:\Users\Лена\AppData\Local\Microsoft\Windows\Temporary Internet Files\Content.IE5\7OZ7F8V4\MC90023383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88640"/>
            <a:ext cx="7327900" cy="307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38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Задание:  Помогите Всезнайке???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Правильно составить диаграмму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                       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209456"/>
              </p:ext>
            </p:extLst>
          </p:nvPr>
        </p:nvGraphicFramePr>
        <p:xfrm>
          <a:off x="143152" y="1196926"/>
          <a:ext cx="8893344" cy="5661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Презентация" r:id="rId4" imgW="6094361" imgH="3427618" progId="PowerPoint.ShowMacroEnabled.12">
                  <p:embed/>
                </p:oleObj>
              </mc:Choice>
              <mc:Fallback>
                <p:oleObj name="Презентация" r:id="rId4" imgW="6094361" imgH="3427618" progId="PowerPoint.Show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152" y="1196926"/>
                        <a:ext cx="8893344" cy="5661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3962" y="-459432"/>
            <a:ext cx="15700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550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>
            <a:off x="4356100" y="404813"/>
            <a:ext cx="0" cy="561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468313" y="3141663"/>
            <a:ext cx="792003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 rot="-5400000">
            <a:off x="-722312" y="3222625"/>
            <a:ext cx="1873250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</a:p>
        </p:txBody>
      </p:sp>
      <p:sp>
        <p:nvSpPr>
          <p:cNvPr id="30725" name="Line 17"/>
          <p:cNvSpPr>
            <a:spLocks noChangeShapeType="1"/>
          </p:cNvSpPr>
          <p:nvPr/>
        </p:nvSpPr>
        <p:spPr bwMode="auto">
          <a:xfrm>
            <a:off x="323850" y="2276475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6" name="Oval 18"/>
          <p:cNvSpPr>
            <a:spLocks noChangeArrowheads="1"/>
          </p:cNvSpPr>
          <p:nvPr/>
        </p:nvSpPr>
        <p:spPr bwMode="auto">
          <a:xfrm>
            <a:off x="2928938" y="2428875"/>
            <a:ext cx="3095625" cy="1584325"/>
          </a:xfrm>
          <a:prstGeom prst="ellipse">
            <a:avLst/>
          </a:prstGeom>
          <a:solidFill>
            <a:srgbClr val="97C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30727" name="WordArt 19"/>
          <p:cNvSpPr>
            <a:spLocks noChangeArrowheads="1" noChangeShapeType="1" noTextEdit="1"/>
          </p:cNvSpPr>
          <p:nvPr/>
        </p:nvSpPr>
        <p:spPr bwMode="auto">
          <a:xfrm>
            <a:off x="3995738" y="3141663"/>
            <a:ext cx="990600" cy="2619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</a:p>
        </p:txBody>
      </p:sp>
      <p:sp>
        <p:nvSpPr>
          <p:cNvPr id="30728" name="WordArt 22"/>
          <p:cNvSpPr>
            <a:spLocks noChangeArrowheads="1" noChangeShapeType="1" noTextEdit="1"/>
          </p:cNvSpPr>
          <p:nvPr/>
        </p:nvSpPr>
        <p:spPr bwMode="auto">
          <a:xfrm>
            <a:off x="3276600" y="0"/>
            <a:ext cx="144780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</a:p>
        </p:txBody>
      </p:sp>
      <p:sp>
        <p:nvSpPr>
          <p:cNvPr id="30729" name="Line 23"/>
          <p:cNvSpPr>
            <a:spLocks noChangeShapeType="1"/>
          </p:cNvSpPr>
          <p:nvPr/>
        </p:nvSpPr>
        <p:spPr bwMode="auto">
          <a:xfrm>
            <a:off x="2987675" y="404813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0" name="WordArt 24"/>
          <p:cNvSpPr>
            <a:spLocks noChangeArrowheads="1" noChangeShapeType="1" noTextEdit="1"/>
          </p:cNvSpPr>
          <p:nvPr/>
        </p:nvSpPr>
        <p:spPr bwMode="auto">
          <a:xfrm rot="5400000">
            <a:off x="7947025" y="3151188"/>
            <a:ext cx="151447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</a:p>
        </p:txBody>
      </p:sp>
      <p:sp>
        <p:nvSpPr>
          <p:cNvPr id="30731" name="Line 25"/>
          <p:cNvSpPr>
            <a:spLocks noChangeShapeType="1"/>
          </p:cNvSpPr>
          <p:nvPr/>
        </p:nvSpPr>
        <p:spPr bwMode="auto">
          <a:xfrm>
            <a:off x="8459788" y="2708275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2" name="Line 27"/>
          <p:cNvSpPr>
            <a:spLocks noChangeShapeType="1"/>
          </p:cNvSpPr>
          <p:nvPr/>
        </p:nvSpPr>
        <p:spPr bwMode="auto">
          <a:xfrm>
            <a:off x="3132138" y="6021388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3" name="WordArt 30"/>
          <p:cNvSpPr>
            <a:spLocks noChangeArrowheads="1" noChangeShapeType="1" noTextEdit="1"/>
          </p:cNvSpPr>
          <p:nvPr/>
        </p:nvSpPr>
        <p:spPr bwMode="auto">
          <a:xfrm>
            <a:off x="3276600" y="6237288"/>
            <a:ext cx="226695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</a:p>
        </p:txBody>
      </p:sp>
      <p:sp>
        <p:nvSpPr>
          <p:cNvPr id="30734" name="Text Box 35"/>
          <p:cNvSpPr txBox="1">
            <a:spLocks noChangeArrowheads="1"/>
          </p:cNvSpPr>
          <p:nvPr/>
        </p:nvSpPr>
        <p:spPr bwMode="auto">
          <a:xfrm>
            <a:off x="3286125" y="2571750"/>
            <a:ext cx="25717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ХИМИЧЕСКИЙ состав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КЛЕТКИ</a:t>
            </a:r>
          </a:p>
        </p:txBody>
      </p:sp>
      <p:sp>
        <p:nvSpPr>
          <p:cNvPr id="30735" name="Text Box 36"/>
          <p:cNvSpPr txBox="1">
            <a:spLocks noChangeArrowheads="1"/>
          </p:cNvSpPr>
          <p:nvPr/>
        </p:nvSpPr>
        <p:spPr bwMode="auto">
          <a:xfrm>
            <a:off x="3286125" y="2928938"/>
            <a:ext cx="257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latin typeface="Arial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 </a:t>
            </a:r>
            <a:endParaRPr lang="ru-RU" sz="24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36" name="Text Box 37"/>
          <p:cNvSpPr txBox="1">
            <a:spLocks noChangeArrowheads="1"/>
          </p:cNvSpPr>
          <p:nvPr/>
        </p:nvSpPr>
        <p:spPr bwMode="auto">
          <a:xfrm>
            <a:off x="3059113" y="0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b="1">
              <a:latin typeface="Arial" charset="0"/>
            </a:endParaRPr>
          </a:p>
        </p:txBody>
      </p:sp>
      <p:sp>
        <p:nvSpPr>
          <p:cNvPr id="30737" name="Text Box 39"/>
          <p:cNvSpPr txBox="1">
            <a:spLocks noChangeArrowheads="1"/>
          </p:cNvSpPr>
          <p:nvPr/>
        </p:nvSpPr>
        <p:spPr bwMode="auto">
          <a:xfrm>
            <a:off x="1835150" y="6092825"/>
            <a:ext cx="5041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  <a:latin typeface="Arial" charset="0"/>
              </a:rPr>
              <a:t>Органические вещества</a:t>
            </a:r>
          </a:p>
        </p:txBody>
      </p:sp>
      <p:sp>
        <p:nvSpPr>
          <p:cNvPr id="30738" name="Text Box 40"/>
          <p:cNvSpPr txBox="1">
            <a:spLocks noChangeArrowheads="1"/>
          </p:cNvSpPr>
          <p:nvPr/>
        </p:nvSpPr>
        <p:spPr bwMode="auto">
          <a:xfrm>
            <a:off x="0" y="2276475"/>
            <a:ext cx="291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30739" name="Text Box 41"/>
          <p:cNvSpPr txBox="1">
            <a:spLocks noChangeArrowheads="1"/>
          </p:cNvSpPr>
          <p:nvPr/>
        </p:nvSpPr>
        <p:spPr bwMode="auto">
          <a:xfrm rot="-5400000">
            <a:off x="-1591468" y="3225006"/>
            <a:ext cx="3890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  <a:latin typeface="Arial" charset="0"/>
              </a:rPr>
              <a:t>Неорганич</a:t>
            </a:r>
            <a:r>
              <a:rPr lang="ru-RU" sz="2000">
                <a:solidFill>
                  <a:srgbClr val="000099"/>
                </a:solidFill>
                <a:latin typeface="Arial" charset="0"/>
              </a:rPr>
              <a:t>ес</a:t>
            </a:r>
            <a:r>
              <a:rPr lang="ru-RU" sz="2000" b="1">
                <a:solidFill>
                  <a:srgbClr val="000099"/>
                </a:solidFill>
                <a:latin typeface="Arial" charset="0"/>
              </a:rPr>
              <a:t>кие вещества - ВОДА</a:t>
            </a:r>
          </a:p>
        </p:txBody>
      </p:sp>
      <p:sp>
        <p:nvSpPr>
          <p:cNvPr id="30740" name="Text Box 42"/>
          <p:cNvSpPr txBox="1">
            <a:spLocks noChangeArrowheads="1"/>
          </p:cNvSpPr>
          <p:nvPr/>
        </p:nvSpPr>
        <p:spPr bwMode="auto">
          <a:xfrm rot="5400000">
            <a:off x="6273801" y="2687637"/>
            <a:ext cx="50927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latin typeface="Arial" charset="0"/>
              </a:rPr>
              <a:t> </a:t>
            </a:r>
            <a:r>
              <a:rPr lang="ru-RU" sz="2000" b="1" dirty="0">
                <a:solidFill>
                  <a:srgbClr val="000099"/>
                </a:solidFill>
                <a:latin typeface="Arial" charset="0"/>
              </a:rPr>
              <a:t>Неорганические вещества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0099"/>
                </a:solidFill>
                <a:latin typeface="Arial" charset="0"/>
              </a:rPr>
              <a:t>МИНЕРАЛЬНЫЕ </a:t>
            </a:r>
            <a:r>
              <a:rPr lang="ru-RU" sz="2000" b="1" dirty="0" smtClean="0">
                <a:solidFill>
                  <a:srgbClr val="000099"/>
                </a:solidFill>
                <a:latin typeface="Arial" charset="0"/>
              </a:rPr>
              <a:t>ВЕЩЕСТВА</a:t>
            </a:r>
            <a:endParaRPr lang="ru-RU" sz="20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41" name="Text Box 60"/>
          <p:cNvSpPr txBox="1">
            <a:spLocks noChangeArrowheads="1"/>
          </p:cNvSpPr>
          <p:nvPr/>
        </p:nvSpPr>
        <p:spPr bwMode="auto">
          <a:xfrm>
            <a:off x="4500563" y="981075"/>
            <a:ext cx="12239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 </a:t>
            </a:r>
          </a:p>
        </p:txBody>
      </p:sp>
      <p:sp>
        <p:nvSpPr>
          <p:cNvPr id="30742" name="Rectangle 37"/>
          <p:cNvSpPr>
            <a:spLocks noChangeArrowheads="1"/>
          </p:cNvSpPr>
          <p:nvPr/>
        </p:nvSpPr>
        <p:spPr bwMode="auto">
          <a:xfrm>
            <a:off x="4500563" y="18954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ru-RU" sz="1400" b="1"/>
          </a:p>
        </p:txBody>
      </p:sp>
      <p:sp>
        <p:nvSpPr>
          <p:cNvPr id="30743" name="Rectangle 38"/>
          <p:cNvSpPr>
            <a:spLocks noChangeArrowheads="1"/>
          </p:cNvSpPr>
          <p:nvPr/>
        </p:nvSpPr>
        <p:spPr bwMode="auto">
          <a:xfrm>
            <a:off x="2928938" y="0"/>
            <a:ext cx="3054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  <a:latin typeface="Arial" charset="0"/>
              </a:rPr>
              <a:t>Химические элементы</a:t>
            </a:r>
          </a:p>
        </p:txBody>
      </p:sp>
      <p:sp>
        <p:nvSpPr>
          <p:cNvPr id="30745" name="Прямоугольник 27"/>
          <p:cNvSpPr>
            <a:spLocks noChangeArrowheads="1"/>
          </p:cNvSpPr>
          <p:nvPr/>
        </p:nvSpPr>
        <p:spPr bwMode="auto">
          <a:xfrm>
            <a:off x="2857500" y="4500563"/>
            <a:ext cx="252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30746" name="Прямоугольник 28"/>
          <p:cNvSpPr>
            <a:spLocks noChangeArrowheads="1"/>
          </p:cNvSpPr>
          <p:nvPr/>
        </p:nvSpPr>
        <p:spPr bwMode="auto">
          <a:xfrm>
            <a:off x="2857500" y="4929188"/>
            <a:ext cx="252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30747" name="Прямоугольник 29"/>
          <p:cNvSpPr>
            <a:spLocks noChangeArrowheads="1"/>
          </p:cNvSpPr>
          <p:nvPr/>
        </p:nvSpPr>
        <p:spPr bwMode="auto">
          <a:xfrm>
            <a:off x="2928938" y="5357813"/>
            <a:ext cx="252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6633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7949761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291264" cy="5896312"/>
          </a:xfrm>
        </p:spPr>
        <p:txBody>
          <a:bodyPr/>
          <a:lstStyle/>
          <a:p>
            <a:pPr algn="ctr"/>
            <a:r>
              <a:rPr lang="ru-RU" sz="7200" b="1" dirty="0">
                <a:solidFill>
                  <a:srgbClr val="C00000"/>
                </a:solidFill>
              </a:rPr>
              <a:t>Биологические эксперимен­ты </a:t>
            </a:r>
          </a:p>
          <a:p>
            <a:endParaRPr lang="ru-RU" dirty="0"/>
          </a:p>
        </p:txBody>
      </p:sp>
      <p:pic>
        <p:nvPicPr>
          <p:cNvPr id="4" name="Picture 3" descr="C:\Users\Лена\AppData\Local\Microsoft\Windows\Temporary Internet Files\Content.IE5\7OZ7F8V4\MC90023383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522" y="2996952"/>
            <a:ext cx="7327900" cy="307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6979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4356100" y="404813"/>
            <a:ext cx="0" cy="561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468313" y="3141663"/>
            <a:ext cx="792003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 rot="-5400000">
            <a:off x="-722312" y="3222625"/>
            <a:ext cx="1873250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</a:p>
        </p:txBody>
      </p:sp>
      <p:sp>
        <p:nvSpPr>
          <p:cNvPr id="31749" name="Line 17"/>
          <p:cNvSpPr>
            <a:spLocks noChangeShapeType="1"/>
          </p:cNvSpPr>
          <p:nvPr/>
        </p:nvSpPr>
        <p:spPr bwMode="auto">
          <a:xfrm>
            <a:off x="323850" y="2276475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0" name="Oval 18"/>
          <p:cNvSpPr>
            <a:spLocks noChangeArrowheads="1"/>
          </p:cNvSpPr>
          <p:nvPr/>
        </p:nvSpPr>
        <p:spPr bwMode="auto">
          <a:xfrm>
            <a:off x="2928938" y="2428875"/>
            <a:ext cx="3095625" cy="1584325"/>
          </a:xfrm>
          <a:prstGeom prst="ellipse">
            <a:avLst/>
          </a:prstGeom>
          <a:solidFill>
            <a:srgbClr val="97C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31751" name="WordArt 19"/>
          <p:cNvSpPr>
            <a:spLocks noChangeArrowheads="1" noChangeShapeType="1" noTextEdit="1"/>
          </p:cNvSpPr>
          <p:nvPr/>
        </p:nvSpPr>
        <p:spPr bwMode="auto">
          <a:xfrm>
            <a:off x="3995738" y="3141663"/>
            <a:ext cx="990600" cy="2619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</a:p>
        </p:txBody>
      </p:sp>
      <p:sp>
        <p:nvSpPr>
          <p:cNvPr id="31752" name="WordArt 22"/>
          <p:cNvSpPr>
            <a:spLocks noChangeArrowheads="1" noChangeShapeType="1" noTextEdit="1"/>
          </p:cNvSpPr>
          <p:nvPr/>
        </p:nvSpPr>
        <p:spPr bwMode="auto">
          <a:xfrm>
            <a:off x="3276600" y="0"/>
            <a:ext cx="144780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</a:p>
        </p:txBody>
      </p:sp>
      <p:sp>
        <p:nvSpPr>
          <p:cNvPr id="31753" name="Line 23"/>
          <p:cNvSpPr>
            <a:spLocks noChangeShapeType="1"/>
          </p:cNvSpPr>
          <p:nvPr/>
        </p:nvSpPr>
        <p:spPr bwMode="auto">
          <a:xfrm>
            <a:off x="2987675" y="404813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4" name="WordArt 24"/>
          <p:cNvSpPr>
            <a:spLocks noChangeArrowheads="1" noChangeShapeType="1" noTextEdit="1"/>
          </p:cNvSpPr>
          <p:nvPr/>
        </p:nvSpPr>
        <p:spPr bwMode="auto">
          <a:xfrm rot="5400000">
            <a:off x="7947025" y="3151188"/>
            <a:ext cx="151447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</a:p>
        </p:txBody>
      </p:sp>
      <p:sp>
        <p:nvSpPr>
          <p:cNvPr id="31755" name="Line 25"/>
          <p:cNvSpPr>
            <a:spLocks noChangeShapeType="1"/>
          </p:cNvSpPr>
          <p:nvPr/>
        </p:nvSpPr>
        <p:spPr bwMode="auto">
          <a:xfrm>
            <a:off x="8459788" y="2708275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6" name="Line 27"/>
          <p:cNvSpPr>
            <a:spLocks noChangeShapeType="1"/>
          </p:cNvSpPr>
          <p:nvPr/>
        </p:nvSpPr>
        <p:spPr bwMode="auto">
          <a:xfrm>
            <a:off x="3132138" y="6021388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7" name="WordArt 30"/>
          <p:cNvSpPr>
            <a:spLocks noChangeArrowheads="1" noChangeShapeType="1" noTextEdit="1"/>
          </p:cNvSpPr>
          <p:nvPr/>
        </p:nvSpPr>
        <p:spPr bwMode="auto">
          <a:xfrm>
            <a:off x="3276600" y="6237288"/>
            <a:ext cx="226695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</a:p>
        </p:txBody>
      </p:sp>
      <p:sp>
        <p:nvSpPr>
          <p:cNvPr id="31758" name="Text Box 35"/>
          <p:cNvSpPr txBox="1">
            <a:spLocks noChangeArrowheads="1"/>
          </p:cNvSpPr>
          <p:nvPr/>
        </p:nvSpPr>
        <p:spPr bwMode="auto">
          <a:xfrm>
            <a:off x="3286125" y="2571750"/>
            <a:ext cx="25717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latin typeface="Arial" pitchFamily="34" charset="0"/>
              </a:rPr>
              <a:t>ХИМИЧЕСКИЙ состав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>
                <a:latin typeface="Arial" pitchFamily="34" charset="0"/>
              </a:rPr>
              <a:t>КЛЕТКИ</a:t>
            </a:r>
          </a:p>
        </p:txBody>
      </p:sp>
      <p:sp>
        <p:nvSpPr>
          <p:cNvPr id="31759" name="Text Box 36"/>
          <p:cNvSpPr txBox="1">
            <a:spLocks noChangeArrowheads="1"/>
          </p:cNvSpPr>
          <p:nvPr/>
        </p:nvSpPr>
        <p:spPr bwMode="auto">
          <a:xfrm>
            <a:off x="3286125" y="2928938"/>
            <a:ext cx="257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latin typeface="Arial" pitchFamily="34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ru-RU" sz="24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1760" name="Text Box 37"/>
          <p:cNvSpPr txBox="1">
            <a:spLocks noChangeArrowheads="1"/>
          </p:cNvSpPr>
          <p:nvPr/>
        </p:nvSpPr>
        <p:spPr bwMode="auto">
          <a:xfrm>
            <a:off x="3059113" y="0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b="1">
              <a:latin typeface="Arial" pitchFamily="34" charset="0"/>
            </a:endParaRPr>
          </a:p>
        </p:txBody>
      </p:sp>
      <p:sp>
        <p:nvSpPr>
          <p:cNvPr id="31761" name="Text Box 39"/>
          <p:cNvSpPr txBox="1">
            <a:spLocks noChangeArrowheads="1"/>
          </p:cNvSpPr>
          <p:nvPr/>
        </p:nvSpPr>
        <p:spPr bwMode="auto">
          <a:xfrm>
            <a:off x="1835150" y="6318250"/>
            <a:ext cx="5041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  <a:latin typeface="Arial" pitchFamily="34" charset="0"/>
              </a:rPr>
              <a:t>Органические вещества</a:t>
            </a:r>
          </a:p>
        </p:txBody>
      </p:sp>
      <p:sp>
        <p:nvSpPr>
          <p:cNvPr id="31762" name="Text Box 40"/>
          <p:cNvSpPr txBox="1">
            <a:spLocks noChangeArrowheads="1"/>
          </p:cNvSpPr>
          <p:nvPr/>
        </p:nvSpPr>
        <p:spPr bwMode="auto">
          <a:xfrm>
            <a:off x="0" y="2276475"/>
            <a:ext cx="291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latin typeface="Arial" pitchFamily="34" charset="0"/>
            </a:endParaRPr>
          </a:p>
        </p:txBody>
      </p:sp>
      <p:sp>
        <p:nvSpPr>
          <p:cNvPr id="31763" name="Text Box 41"/>
          <p:cNvSpPr txBox="1">
            <a:spLocks noChangeArrowheads="1"/>
          </p:cNvSpPr>
          <p:nvPr/>
        </p:nvSpPr>
        <p:spPr bwMode="auto">
          <a:xfrm rot="-5400000">
            <a:off x="-1677194" y="2947194"/>
            <a:ext cx="3722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  <a:latin typeface="Arial" pitchFamily="34" charset="0"/>
              </a:rPr>
              <a:t>Неорганические вещества</a:t>
            </a:r>
          </a:p>
        </p:txBody>
      </p:sp>
      <p:sp>
        <p:nvSpPr>
          <p:cNvPr id="31764" name="Text Box 42"/>
          <p:cNvSpPr txBox="1">
            <a:spLocks noChangeArrowheads="1"/>
          </p:cNvSpPr>
          <p:nvPr/>
        </p:nvSpPr>
        <p:spPr bwMode="auto">
          <a:xfrm rot="5400000">
            <a:off x="6273800" y="2917825"/>
            <a:ext cx="509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latin typeface="Arial" pitchFamily="34" charset="0"/>
              </a:rPr>
              <a:t> </a:t>
            </a:r>
            <a:r>
              <a:rPr lang="ru-RU" sz="2000" b="1">
                <a:solidFill>
                  <a:srgbClr val="000099"/>
                </a:solidFill>
                <a:latin typeface="Arial" pitchFamily="34" charset="0"/>
              </a:rPr>
              <a:t>Неорганические вещества</a:t>
            </a:r>
          </a:p>
        </p:txBody>
      </p:sp>
      <p:sp>
        <p:nvSpPr>
          <p:cNvPr id="31765" name="Text Box 60"/>
          <p:cNvSpPr txBox="1">
            <a:spLocks noChangeArrowheads="1"/>
          </p:cNvSpPr>
          <p:nvPr/>
        </p:nvSpPr>
        <p:spPr bwMode="auto">
          <a:xfrm>
            <a:off x="4500563" y="981075"/>
            <a:ext cx="12239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>
                <a:latin typeface="Arial" pitchFamily="34" charset="0"/>
              </a:rPr>
              <a:t> </a:t>
            </a:r>
          </a:p>
        </p:txBody>
      </p:sp>
      <p:sp>
        <p:nvSpPr>
          <p:cNvPr id="31766" name="Rectangle 37"/>
          <p:cNvSpPr>
            <a:spLocks noChangeArrowheads="1"/>
          </p:cNvSpPr>
          <p:nvPr/>
        </p:nvSpPr>
        <p:spPr bwMode="auto">
          <a:xfrm>
            <a:off x="4500563" y="18954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ru-RU" sz="1400" b="1"/>
          </a:p>
        </p:txBody>
      </p:sp>
      <p:sp>
        <p:nvSpPr>
          <p:cNvPr id="31767" name="Rectangle 38"/>
          <p:cNvSpPr>
            <a:spLocks noChangeArrowheads="1"/>
          </p:cNvSpPr>
          <p:nvPr/>
        </p:nvSpPr>
        <p:spPr bwMode="auto">
          <a:xfrm>
            <a:off x="2928938" y="0"/>
            <a:ext cx="3054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  <a:latin typeface="Arial" pitchFamily="34" charset="0"/>
              </a:rPr>
              <a:t>Химические элементы</a:t>
            </a:r>
          </a:p>
        </p:txBody>
      </p:sp>
      <p:sp>
        <p:nvSpPr>
          <p:cNvPr id="31768" name="Прямоугольник 24"/>
          <p:cNvSpPr>
            <a:spLocks noChangeArrowheads="1"/>
          </p:cNvSpPr>
          <p:nvPr/>
        </p:nvSpPr>
        <p:spPr bwMode="auto">
          <a:xfrm>
            <a:off x="1208088" y="330200"/>
            <a:ext cx="691356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63300"/>
                </a:solidFill>
              </a:rPr>
              <a:t>1.80 химических элементов в составе клетки</a:t>
            </a:r>
          </a:p>
          <a:p>
            <a:r>
              <a:rPr lang="ru-RU" b="1" dirty="0">
                <a:solidFill>
                  <a:srgbClr val="00B050"/>
                </a:solidFill>
              </a:rPr>
              <a:t>2. Химический элемент </a:t>
            </a:r>
            <a:r>
              <a:rPr lang="ru-RU" b="1" dirty="0"/>
              <a:t>– это определенный вид атомов</a:t>
            </a:r>
          </a:p>
          <a:p>
            <a:r>
              <a:rPr lang="ru-RU" b="1" dirty="0"/>
              <a:t>3.Элементы образуют  соединения или вещества</a:t>
            </a:r>
            <a:endParaRPr lang="ru-RU" dirty="0"/>
          </a:p>
          <a:p>
            <a:r>
              <a:rPr lang="ru-RU" b="1" dirty="0">
                <a:solidFill>
                  <a:srgbClr val="00B050"/>
                </a:solidFill>
              </a:rPr>
              <a:t>4. Простые вещества </a:t>
            </a:r>
            <a:r>
              <a:rPr lang="ru-RU" b="1" dirty="0"/>
              <a:t>– и </a:t>
            </a:r>
            <a:r>
              <a:rPr lang="ru-RU" dirty="0"/>
              <a:t> </a:t>
            </a:r>
            <a:r>
              <a:rPr lang="ru-RU" b="1" dirty="0">
                <a:solidFill>
                  <a:srgbClr val="00B050"/>
                </a:solidFill>
              </a:rPr>
              <a:t>Сложные вещества </a:t>
            </a:r>
          </a:p>
          <a:p>
            <a:r>
              <a:rPr lang="ru-RU" b="1" dirty="0">
                <a:solidFill>
                  <a:srgbClr val="663300"/>
                </a:solidFill>
              </a:rPr>
              <a:t>5.98% :углерод, водород,  кислород, азот</a:t>
            </a:r>
          </a:p>
          <a:p>
            <a:r>
              <a:rPr lang="ru-RU" b="1" dirty="0">
                <a:solidFill>
                  <a:srgbClr val="663300"/>
                </a:solidFill>
              </a:rPr>
              <a:t>6. 2%: калий, натрий, кальций, хлор, магний, железо,</a:t>
            </a:r>
          </a:p>
          <a:p>
            <a:r>
              <a:rPr lang="ru-RU" b="1" dirty="0">
                <a:solidFill>
                  <a:srgbClr val="663300"/>
                </a:solidFill>
              </a:rPr>
              <a:t> фосфор, сера</a:t>
            </a:r>
          </a:p>
          <a:p>
            <a:r>
              <a:rPr lang="ru-RU" b="1" dirty="0">
                <a:solidFill>
                  <a:srgbClr val="663300"/>
                </a:solidFill>
              </a:rPr>
              <a:t>7. Очень мало: цинка, йода, золота</a:t>
            </a:r>
          </a:p>
          <a:p>
            <a:endParaRPr lang="ru-RU" dirty="0"/>
          </a:p>
        </p:txBody>
      </p:sp>
      <p:sp>
        <p:nvSpPr>
          <p:cNvPr id="31769" name="Прямоугольник 24"/>
          <p:cNvSpPr>
            <a:spLocks noChangeArrowheads="1"/>
          </p:cNvSpPr>
          <p:nvPr/>
        </p:nvSpPr>
        <p:spPr bwMode="auto">
          <a:xfrm rot="-5400000">
            <a:off x="-1304130" y="3720306"/>
            <a:ext cx="4271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63300"/>
                </a:solidFill>
              </a:rPr>
              <a:t> Вода -70-80% от массы клетки</a:t>
            </a:r>
          </a:p>
          <a:p>
            <a:r>
              <a:rPr lang="ru-RU" b="1" dirty="0">
                <a:solidFill>
                  <a:srgbClr val="663300"/>
                </a:solidFill>
              </a:rPr>
              <a:t>Придает упругость, форму, </a:t>
            </a:r>
          </a:p>
          <a:p>
            <a:r>
              <a:rPr lang="ru-RU" b="1" dirty="0">
                <a:solidFill>
                  <a:srgbClr val="663300"/>
                </a:solidFill>
              </a:rPr>
              <a:t>участвует в обмене веществ и др.</a:t>
            </a:r>
            <a:endParaRPr lang="ru-RU" dirty="0"/>
          </a:p>
        </p:txBody>
      </p:sp>
      <p:sp>
        <p:nvSpPr>
          <p:cNvPr id="31770" name="Прямоугольник 25"/>
          <p:cNvSpPr>
            <a:spLocks noChangeArrowheads="1"/>
          </p:cNvSpPr>
          <p:nvPr/>
        </p:nvSpPr>
        <p:spPr bwMode="auto">
          <a:xfrm rot="5400000">
            <a:off x="5736431" y="3480594"/>
            <a:ext cx="4192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663300"/>
                </a:solidFill>
              </a:rPr>
              <a:t>Минеральные соли -1,0 до 1,5%.</a:t>
            </a:r>
          </a:p>
          <a:p>
            <a:r>
              <a:rPr lang="ru-RU" b="1">
                <a:solidFill>
                  <a:srgbClr val="663300"/>
                </a:solidFill>
              </a:rPr>
              <a:t>Обеспечивают  процессы </a:t>
            </a:r>
          </a:p>
          <a:p>
            <a:r>
              <a:rPr lang="ru-RU" b="1">
                <a:solidFill>
                  <a:srgbClr val="663300"/>
                </a:solidFill>
              </a:rPr>
              <a:t>жизнедеятельности.</a:t>
            </a:r>
          </a:p>
          <a:p>
            <a:r>
              <a:rPr lang="ru-RU" b="1">
                <a:solidFill>
                  <a:srgbClr val="663300"/>
                </a:solidFill>
              </a:rPr>
              <a:t>Соли кальция, фосфора и др..</a:t>
            </a:r>
          </a:p>
        </p:txBody>
      </p:sp>
      <p:sp>
        <p:nvSpPr>
          <p:cNvPr id="30747" name="Прямоугольник 26"/>
          <p:cNvSpPr>
            <a:spLocks noChangeArrowheads="1"/>
          </p:cNvSpPr>
          <p:nvPr/>
        </p:nvSpPr>
        <p:spPr bwMode="auto">
          <a:xfrm>
            <a:off x="1293813" y="4000500"/>
            <a:ext cx="10582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b="1" dirty="0">
                <a:solidFill>
                  <a:srgbClr val="663300"/>
                </a:solidFill>
              </a:rPr>
              <a:t>Углеводы </a:t>
            </a:r>
            <a:r>
              <a:rPr lang="ru-RU" b="1" dirty="0" smtClean="0">
                <a:solidFill>
                  <a:srgbClr val="663300"/>
                </a:solidFill>
              </a:rPr>
              <a:t>-0.2-2% </a:t>
            </a:r>
            <a:r>
              <a:rPr lang="ru-RU" b="1" dirty="0" smtClean="0"/>
              <a:t>основной </a:t>
            </a:r>
            <a:r>
              <a:rPr lang="ru-RU" b="1" dirty="0"/>
              <a:t>источник энергии, </a:t>
            </a:r>
          </a:p>
          <a:p>
            <a:pPr>
              <a:defRPr/>
            </a:pPr>
            <a:r>
              <a:rPr lang="ru-RU" b="1" dirty="0"/>
              <a:t>образуют запасные вещества</a:t>
            </a:r>
            <a:endParaRPr lang="ru-RU" dirty="0"/>
          </a:p>
          <a:p>
            <a:pPr>
              <a:defRPr/>
            </a:pP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1772" name="Прямоугольник 27"/>
          <p:cNvSpPr>
            <a:spLocks noChangeArrowheads="1"/>
          </p:cNvSpPr>
          <p:nvPr/>
        </p:nvSpPr>
        <p:spPr bwMode="auto">
          <a:xfrm>
            <a:off x="1306513" y="4589463"/>
            <a:ext cx="51358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63300"/>
                </a:solidFill>
              </a:rPr>
              <a:t>2. </a:t>
            </a:r>
            <a:r>
              <a:rPr lang="ru-RU" b="1" dirty="0" smtClean="0">
                <a:solidFill>
                  <a:srgbClr val="663300"/>
                </a:solidFill>
              </a:rPr>
              <a:t>Белки-10-20% </a:t>
            </a:r>
            <a:r>
              <a:rPr lang="ru-RU" b="1" dirty="0" smtClean="0"/>
              <a:t>строительный </a:t>
            </a:r>
            <a:r>
              <a:rPr lang="ru-RU" b="1" dirty="0"/>
              <a:t>материал клетки, </a:t>
            </a:r>
          </a:p>
          <a:p>
            <a:r>
              <a:rPr lang="ru-RU" b="1" dirty="0"/>
              <a:t> транспорт веществ, защита и источник энергии</a:t>
            </a:r>
            <a:endParaRPr lang="ru-RU" dirty="0"/>
          </a:p>
          <a:p>
            <a:r>
              <a:rPr lang="ru-RU" b="1" dirty="0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31773" name="Прямоугольник 28"/>
          <p:cNvSpPr>
            <a:spLocks noChangeArrowheads="1"/>
          </p:cNvSpPr>
          <p:nvPr/>
        </p:nvSpPr>
        <p:spPr bwMode="auto">
          <a:xfrm>
            <a:off x="1477963" y="5187950"/>
            <a:ext cx="6118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663300"/>
                </a:solidFill>
              </a:rPr>
              <a:t>3. Жиры </a:t>
            </a:r>
            <a:r>
              <a:rPr lang="ru-RU" b="1" dirty="0" smtClean="0">
                <a:solidFill>
                  <a:srgbClr val="663300"/>
                </a:solidFill>
              </a:rPr>
              <a:t>-1-5% </a:t>
            </a:r>
            <a:r>
              <a:rPr lang="ru-RU" b="1" dirty="0" smtClean="0"/>
              <a:t>строительный </a:t>
            </a:r>
            <a:r>
              <a:rPr lang="ru-RU" b="1" dirty="0"/>
              <a:t>компонент клеток, </a:t>
            </a:r>
          </a:p>
          <a:p>
            <a:r>
              <a:rPr lang="ru-RU" b="1" dirty="0"/>
              <a:t>источник энергии</a:t>
            </a:r>
            <a:endParaRPr lang="ru-RU" dirty="0"/>
          </a:p>
          <a:p>
            <a:r>
              <a:rPr lang="ru-RU" b="1" dirty="0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31774" name="Прямоугольник 29"/>
          <p:cNvSpPr>
            <a:spLocks noChangeArrowheads="1"/>
          </p:cNvSpPr>
          <p:nvPr/>
        </p:nvSpPr>
        <p:spPr bwMode="auto">
          <a:xfrm>
            <a:off x="1458913" y="5730875"/>
            <a:ext cx="58730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63300"/>
                </a:solidFill>
              </a:rPr>
              <a:t>4. Нуклеиновые кислоты </a:t>
            </a:r>
            <a:r>
              <a:rPr lang="ru-RU" b="1" dirty="0" smtClean="0">
                <a:solidFill>
                  <a:srgbClr val="663300"/>
                </a:solidFill>
              </a:rPr>
              <a:t>-1-2% </a:t>
            </a:r>
            <a:r>
              <a:rPr lang="ru-RU" b="1" dirty="0" smtClean="0"/>
              <a:t>синтез </a:t>
            </a:r>
            <a:r>
              <a:rPr lang="ru-RU" b="1" dirty="0"/>
              <a:t>белков и передача</a:t>
            </a:r>
          </a:p>
          <a:p>
            <a:r>
              <a:rPr lang="ru-RU" b="1" dirty="0"/>
              <a:t> наследственной информации</a:t>
            </a:r>
            <a:endParaRPr lang="ru-RU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16823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5561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hlinkClick r:id="rId3" action="ppaction://hlinkpres?slideindex=1&amp;slidetitle="/>
              </a:rPr>
              <a:t>Задание:  Помогите Всезнайке??? </a:t>
            </a:r>
            <a:br>
              <a:rPr lang="ru-RU" b="1" dirty="0" smtClean="0">
                <a:solidFill>
                  <a:srgbClr val="002060"/>
                </a:solidFill>
                <a:hlinkClick r:id="rId3" action="ppaction://hlinkpres?slideindex=1&amp;slidetitle="/>
              </a:rPr>
            </a:br>
            <a:r>
              <a:rPr lang="ru-RU" b="1" dirty="0" smtClean="0">
                <a:solidFill>
                  <a:srgbClr val="002060"/>
                </a:solidFill>
                <a:hlinkClick r:id="rId3" action="ppaction://hlinkpres?slideindex=1&amp;slidetitle="/>
              </a:rPr>
              <a:t>Правильно составить диаграмму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                       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571053"/>
              </p:ext>
            </p:extLst>
          </p:nvPr>
        </p:nvGraphicFramePr>
        <p:xfrm>
          <a:off x="143152" y="1196926"/>
          <a:ext cx="8893344" cy="5661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Презентация" r:id="rId5" imgW="6094361" imgH="3427618" progId="PowerPoint.ShowMacroEnabled.12">
                  <p:embed/>
                </p:oleObj>
              </mc:Choice>
              <mc:Fallback>
                <p:oleObj name="Презентация" r:id="rId5" imgW="6094361" imgH="3427618" progId="PowerPoint.Show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152" y="1196926"/>
                        <a:ext cx="8893344" cy="5661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3962" y="-459432"/>
            <a:ext cx="15700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515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Проблема  урока: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442604"/>
          </a:xfrm>
        </p:spPr>
        <p:txBody>
          <a:bodyPr/>
          <a:lstStyle/>
          <a:p>
            <a:pPr algn="ctr"/>
            <a:r>
              <a:rPr lang="ru-RU" sz="3200" b="1" dirty="0" smtClean="0"/>
              <a:t>Перед вами на столе находятся:  </a:t>
            </a:r>
          </a:p>
          <a:p>
            <a:pPr algn="ctr">
              <a:buNone/>
            </a:pPr>
            <a:r>
              <a:rPr lang="ru-RU" sz="2800" b="1" dirty="0" smtClean="0"/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САХАР, КРАХМАЛ,  РАСТИТЕЛЬНОЕ МАСЛО, ВОДА.</a:t>
            </a:r>
          </a:p>
          <a:p>
            <a:pPr algn="ctr">
              <a:buNone/>
            </a:pPr>
            <a:endParaRPr lang="ru-RU" sz="40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>
              <a:buNone/>
            </a:pPr>
            <a:endParaRPr lang="ru-RU" sz="3200" b="1" dirty="0"/>
          </a:p>
          <a:p>
            <a:pPr algn="ctr">
              <a:buNone/>
            </a:pPr>
            <a:r>
              <a:rPr lang="ru-RU" sz="3200" b="1" dirty="0" smtClean="0"/>
              <a:t>Вопрос: что может объединять все эти предметы? </a:t>
            </a:r>
            <a:endParaRPr lang="ru-RU" sz="3200" dirty="0"/>
          </a:p>
        </p:txBody>
      </p:sp>
      <p:pic>
        <p:nvPicPr>
          <p:cNvPr id="10" name="Picture 10" descr="0_cbc9_1e3d724f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158338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Растительное масло №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88840"/>
            <a:ext cx="1527017" cy="280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Пользователь\Desktop\саха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1879848" cy="239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крахм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0150"/>
            <a:ext cx="2114550" cy="20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3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401" y="260648"/>
            <a:ext cx="8820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ПОДУМАЙТЕ!!!</a:t>
            </a:r>
          </a:p>
          <a:p>
            <a:pPr algn="ctr"/>
            <a:endParaRPr lang="ru-RU" sz="4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>
                <a:solidFill>
                  <a:srgbClr val="002060"/>
                </a:solidFill>
              </a:rPr>
              <a:t>К</a:t>
            </a:r>
            <a:r>
              <a:rPr lang="ru-RU" sz="4400" b="1" dirty="0" smtClean="0">
                <a:solidFill>
                  <a:srgbClr val="002060"/>
                </a:solidFill>
              </a:rPr>
              <a:t>летку </a:t>
            </a:r>
            <a:r>
              <a:rPr lang="ru-RU" sz="4400" b="1" dirty="0">
                <a:solidFill>
                  <a:srgbClr val="002060"/>
                </a:solidFill>
              </a:rPr>
              <a:t>сравнивают с </a:t>
            </a:r>
            <a:r>
              <a:rPr lang="ru-RU" sz="4400" b="1" dirty="0">
                <a:solidFill>
                  <a:srgbClr val="00B050"/>
                </a:solidFill>
              </a:rPr>
              <a:t>«миниатюрной природной лаборато­рией</a:t>
            </a:r>
            <a:r>
              <a:rPr lang="ru-RU" sz="4400" b="1" dirty="0" smtClean="0">
                <a:solidFill>
                  <a:srgbClr val="00B050"/>
                </a:solidFill>
              </a:rPr>
              <a:t>»</a:t>
            </a:r>
          </a:p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r>
              <a:rPr lang="ru-RU" sz="4400" b="1" dirty="0">
                <a:solidFill>
                  <a:srgbClr val="002060"/>
                </a:solidFill>
              </a:rPr>
              <a:t>с</a:t>
            </a:r>
            <a:r>
              <a:rPr lang="ru-RU" sz="4400" b="1" dirty="0" smtClean="0">
                <a:solidFill>
                  <a:srgbClr val="002060"/>
                </a:solidFill>
              </a:rPr>
              <a:t>огласны вы или нет с этим утверждением?</a:t>
            </a:r>
            <a:endParaRPr lang="ru-RU" sz="4400" b="1" dirty="0">
              <a:solidFill>
                <a:srgbClr val="002060"/>
              </a:solidFill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3" name="Picture 4" descr="RX584CA10QEA4CAU1JD7PCAQW7QJDCAOO13RXCAB1WJTUCAS5M1KHCAZTRT01CA0ZT89FCAY69BCQCA3VLUY8CAI8M9M5CAQSHY93CAEEML4ACAZ16YR9CACLCN2KCAFA9AD1CAQGLU71CARL8BD1CA25MN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81128"/>
            <a:ext cx="1862336" cy="218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1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Контроль и самоконтроль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Задание №1. </a:t>
            </a:r>
          </a:p>
          <a:p>
            <a:r>
              <a:rPr lang="ru-RU" sz="4400" b="1" dirty="0" smtClean="0"/>
              <a:t> Какой органоид обозначен цифрой 1, 2, 3, 4, 5.</a:t>
            </a:r>
          </a:p>
          <a:p>
            <a:r>
              <a:rPr lang="ru-RU" sz="4400" b="1" dirty="0" smtClean="0"/>
              <a:t>За каждый правильный ответ - 1 балл (</a:t>
            </a:r>
            <a:r>
              <a:rPr lang="ru-RU" sz="4400" b="1" dirty="0" err="1" smtClean="0"/>
              <a:t>mах</a:t>
            </a:r>
            <a:r>
              <a:rPr lang="ru-RU" sz="4400" b="1" dirty="0" smtClean="0"/>
              <a:t> – 5 балла). </a:t>
            </a:r>
          </a:p>
          <a:p>
            <a:endParaRPr lang="ru-RU" b="1" dirty="0" smtClean="0"/>
          </a:p>
          <a:p>
            <a:pPr lvl="0"/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99" name="Oval 87"/>
          <p:cNvSpPr>
            <a:spLocks noChangeArrowheads="1"/>
          </p:cNvSpPr>
          <p:nvPr/>
        </p:nvSpPr>
        <p:spPr bwMode="auto">
          <a:xfrm>
            <a:off x="1547813" y="1557338"/>
            <a:ext cx="3095625" cy="4498975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Строение клетки</a:t>
            </a:r>
          </a:p>
        </p:txBody>
      </p:sp>
      <p:pic>
        <p:nvPicPr>
          <p:cNvPr id="38996" name="Picture 84" descr="6"/>
          <p:cNvPicPr>
            <a:picLocks noChangeAspect="1" noChangeArrowheads="1"/>
          </p:cNvPicPr>
          <p:nvPr/>
        </p:nvPicPr>
        <p:blipFill>
          <a:blip r:embed="rId3" cstate="print"/>
          <a:srcRect l="22430"/>
          <a:stretch>
            <a:fillRect/>
          </a:stretch>
        </p:blipFill>
        <p:spPr bwMode="auto">
          <a:xfrm>
            <a:off x="684213" y="2308225"/>
            <a:ext cx="3486150" cy="2776538"/>
          </a:xfrm>
          <a:prstGeom prst="rect">
            <a:avLst/>
          </a:prstGeom>
          <a:noFill/>
        </p:spPr>
      </p:pic>
      <p:sp>
        <p:nvSpPr>
          <p:cNvPr id="38998" name="Freeform 86"/>
          <p:cNvSpPr>
            <a:spLocks/>
          </p:cNvSpPr>
          <p:nvPr/>
        </p:nvSpPr>
        <p:spPr bwMode="auto">
          <a:xfrm>
            <a:off x="161925" y="1403350"/>
            <a:ext cx="3005138" cy="4679950"/>
          </a:xfrm>
          <a:custGeom>
            <a:avLst/>
            <a:gdLst/>
            <a:ahLst/>
            <a:cxnLst>
              <a:cxn ang="0">
                <a:pos x="1870" y="2948"/>
              </a:cxn>
              <a:cxn ang="0">
                <a:pos x="892" y="1521"/>
              </a:cxn>
              <a:cxn ang="0">
                <a:pos x="1789" y="95"/>
              </a:cxn>
              <a:cxn ang="0">
                <a:pos x="43" y="1535"/>
              </a:cxn>
              <a:cxn ang="0">
                <a:pos x="1870" y="2948"/>
              </a:cxn>
            </a:cxnLst>
            <a:rect l="0" t="0" r="r" b="b"/>
            <a:pathLst>
              <a:path w="1870" h="2948">
                <a:moveTo>
                  <a:pt x="1870" y="2948"/>
                </a:moveTo>
                <a:cubicBezTo>
                  <a:pt x="1573" y="2903"/>
                  <a:pt x="895" y="2735"/>
                  <a:pt x="892" y="1521"/>
                </a:cubicBezTo>
                <a:cubicBezTo>
                  <a:pt x="889" y="307"/>
                  <a:pt x="1708" y="113"/>
                  <a:pt x="1789" y="95"/>
                </a:cubicBezTo>
                <a:cubicBezTo>
                  <a:pt x="1303" y="0"/>
                  <a:pt x="0" y="180"/>
                  <a:pt x="43" y="1535"/>
                </a:cubicBezTo>
                <a:cubicBezTo>
                  <a:pt x="85" y="2891"/>
                  <a:pt x="1555" y="2948"/>
                  <a:pt x="1870" y="2948"/>
                </a:cubicBezTo>
                <a:close/>
              </a:path>
            </a:pathLst>
          </a:custGeom>
          <a:blipFill dpi="0" rotWithShape="1">
            <a:blip r:embed="rId4" cstate="print">
              <a:alphaModFix amt="55000"/>
            </a:blip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8936" name="Picture 24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8813" y="2781300"/>
            <a:ext cx="823912" cy="792163"/>
          </a:xfrm>
          <a:prstGeom prst="rect">
            <a:avLst/>
          </a:prstGeom>
          <a:noFill/>
        </p:spPr>
      </p:pic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684213" y="1916113"/>
            <a:ext cx="3763962" cy="3859212"/>
            <a:chOff x="431" y="1207"/>
            <a:chExt cx="2371" cy="2431"/>
          </a:xfrm>
        </p:grpSpPr>
        <p:pic>
          <p:nvPicPr>
            <p:cNvPr id="38948" name="Picture 36" descr="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400000">
              <a:off x="2381" y="2976"/>
              <a:ext cx="194" cy="403"/>
            </a:xfrm>
            <a:prstGeom prst="rect">
              <a:avLst/>
            </a:prstGeom>
            <a:noFill/>
          </p:spPr>
        </p:pic>
        <p:pic>
          <p:nvPicPr>
            <p:cNvPr id="38932" name="Picture 20" descr="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08" y="2341"/>
              <a:ext cx="194" cy="403"/>
            </a:xfrm>
            <a:prstGeom prst="rect">
              <a:avLst/>
            </a:prstGeom>
            <a:noFill/>
          </p:spPr>
        </p:pic>
        <p:sp>
          <p:nvSpPr>
            <p:cNvPr id="38949" name="Oval 37"/>
            <p:cNvSpPr>
              <a:spLocks noChangeArrowheads="1"/>
            </p:cNvSpPr>
            <p:nvPr/>
          </p:nvSpPr>
          <p:spPr bwMode="auto">
            <a:xfrm rot="-2834716">
              <a:off x="861" y="3227"/>
              <a:ext cx="181" cy="408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50" name="Oval 38"/>
            <p:cNvSpPr>
              <a:spLocks noChangeArrowheads="1"/>
            </p:cNvSpPr>
            <p:nvPr/>
          </p:nvSpPr>
          <p:spPr bwMode="auto">
            <a:xfrm rot="-1212631">
              <a:off x="431" y="2659"/>
              <a:ext cx="181" cy="408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51" name="Oval 39"/>
            <p:cNvSpPr>
              <a:spLocks noChangeArrowheads="1"/>
            </p:cNvSpPr>
            <p:nvPr/>
          </p:nvSpPr>
          <p:spPr bwMode="auto">
            <a:xfrm rot="1097062">
              <a:off x="522" y="1843"/>
              <a:ext cx="181" cy="408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52" name="Oval 40"/>
            <p:cNvSpPr>
              <a:spLocks noChangeArrowheads="1"/>
            </p:cNvSpPr>
            <p:nvPr/>
          </p:nvSpPr>
          <p:spPr bwMode="auto">
            <a:xfrm rot="1803987">
              <a:off x="839" y="1389"/>
              <a:ext cx="181" cy="408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8939" name="Picture 27" descr="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1695070">
              <a:off x="2426" y="1434"/>
              <a:ext cx="194" cy="403"/>
            </a:xfrm>
            <a:prstGeom prst="rect">
              <a:avLst/>
            </a:prstGeom>
            <a:noFill/>
          </p:spPr>
        </p:pic>
        <p:pic>
          <p:nvPicPr>
            <p:cNvPr id="38940" name="Picture 28" descr="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834904">
              <a:off x="1189" y="1525"/>
              <a:ext cx="194" cy="403"/>
            </a:xfrm>
            <a:prstGeom prst="rect">
              <a:avLst/>
            </a:prstGeom>
            <a:noFill/>
          </p:spPr>
        </p:pic>
        <p:pic>
          <p:nvPicPr>
            <p:cNvPr id="38941" name="Picture 29" descr="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23536641">
              <a:off x="1189" y="2891"/>
              <a:ext cx="194" cy="403"/>
            </a:xfrm>
            <a:prstGeom prst="rect">
              <a:avLst/>
            </a:prstGeom>
            <a:noFill/>
          </p:spPr>
        </p:pic>
        <p:pic>
          <p:nvPicPr>
            <p:cNvPr id="38944" name="Picture 32" descr="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5727736">
              <a:off x="1720" y="1102"/>
              <a:ext cx="194" cy="403"/>
            </a:xfrm>
            <a:prstGeom prst="rect">
              <a:avLst/>
            </a:prstGeom>
            <a:noFill/>
          </p:spPr>
        </p:pic>
        <p:pic>
          <p:nvPicPr>
            <p:cNvPr id="38946" name="Picture 34" descr="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7841504">
              <a:off x="1701" y="3339"/>
              <a:ext cx="194" cy="403"/>
            </a:xfrm>
            <a:prstGeom prst="rect">
              <a:avLst/>
            </a:prstGeom>
            <a:noFill/>
          </p:spPr>
        </p:pic>
        <p:pic>
          <p:nvPicPr>
            <p:cNvPr id="38947" name="Picture 35" descr="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6" y="2160"/>
              <a:ext cx="194" cy="403"/>
            </a:xfrm>
            <a:prstGeom prst="rect">
              <a:avLst/>
            </a:prstGeom>
            <a:noFill/>
          </p:spPr>
        </p:pic>
      </p:grpSp>
      <p:pic>
        <p:nvPicPr>
          <p:cNvPr id="39000" name="Picture 88" descr="оболочка"/>
          <p:cNvPicPr preferRelativeResize="0">
            <a:picLocks noChangeArrowheads="1"/>
          </p:cNvPicPr>
          <p:nvPr/>
        </p:nvPicPr>
        <p:blipFill>
          <a:blip r:embed="rId7" cstate="print"/>
          <a:srcRect t="2383" b="954"/>
          <a:stretch>
            <a:fillRect/>
          </a:stretch>
        </p:blipFill>
        <p:spPr bwMode="auto">
          <a:xfrm>
            <a:off x="179388" y="1484313"/>
            <a:ext cx="4494212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3779838" y="2460625"/>
            <a:ext cx="2592387" cy="681038"/>
            <a:chOff x="2381" y="1550"/>
            <a:chExt cx="1633" cy="429"/>
          </a:xfrm>
        </p:grpSpPr>
        <p:sp>
          <p:nvSpPr>
            <p:cNvPr id="38983" name="AutoShape 7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526" y="1550"/>
              <a:ext cx="488" cy="291"/>
            </a:xfrm>
            <a:prstGeom prst="actionButtonBlank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8985" name="Line 73"/>
            <p:cNvSpPr>
              <a:spLocks noChangeShapeType="1"/>
            </p:cNvSpPr>
            <p:nvPr/>
          </p:nvSpPr>
          <p:spPr bwMode="auto">
            <a:xfrm flipH="1">
              <a:off x="2381" y="1713"/>
              <a:ext cx="1134" cy="2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sm" len="sm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3176588" y="1281112"/>
            <a:ext cx="2979212" cy="461963"/>
            <a:chOff x="2001" y="807"/>
            <a:chExt cx="2143" cy="291"/>
          </a:xfrm>
        </p:grpSpPr>
        <p:sp>
          <p:nvSpPr>
            <p:cNvPr id="38980" name="AutoShape 6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515" y="807"/>
              <a:ext cx="629" cy="291"/>
            </a:xfrm>
            <a:prstGeom prst="actionButtonBlank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986" name="Line 74"/>
            <p:cNvSpPr>
              <a:spLocks noChangeShapeType="1"/>
            </p:cNvSpPr>
            <p:nvPr/>
          </p:nvSpPr>
          <p:spPr bwMode="auto">
            <a:xfrm flipH="1">
              <a:off x="2001" y="953"/>
              <a:ext cx="1514" cy="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sm" len="sm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4211639" y="3538538"/>
            <a:ext cx="2376488" cy="461962"/>
            <a:chOff x="2653" y="2229"/>
            <a:chExt cx="1497" cy="291"/>
          </a:xfrm>
        </p:grpSpPr>
        <p:sp>
          <p:nvSpPr>
            <p:cNvPr id="38971" name="AutoShape 5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526" y="2229"/>
              <a:ext cx="624" cy="291"/>
            </a:xfrm>
            <a:prstGeom prst="actionButtonBlank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8987" name="Line 75"/>
            <p:cNvSpPr>
              <a:spLocks noChangeShapeType="1"/>
            </p:cNvSpPr>
            <p:nvPr/>
          </p:nvSpPr>
          <p:spPr bwMode="auto">
            <a:xfrm flipH="1">
              <a:off x="2653" y="2392"/>
              <a:ext cx="862" cy="8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sm" len="sm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3348038" y="4292600"/>
            <a:ext cx="3240087" cy="652463"/>
            <a:chOff x="2109" y="2704"/>
            <a:chExt cx="2041" cy="411"/>
          </a:xfrm>
        </p:grpSpPr>
        <p:sp>
          <p:nvSpPr>
            <p:cNvPr id="38977" name="AutoShape 6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526" y="2824"/>
              <a:ext cx="624" cy="291"/>
            </a:xfrm>
            <a:prstGeom prst="actionButtonBlank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8988" name="Line 76"/>
            <p:cNvSpPr>
              <a:spLocks noChangeShapeType="1"/>
            </p:cNvSpPr>
            <p:nvPr/>
          </p:nvSpPr>
          <p:spPr bwMode="auto">
            <a:xfrm flipH="1" flipV="1">
              <a:off x="2109" y="2704"/>
              <a:ext cx="1406" cy="2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sm" len="sm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3492500" y="5373688"/>
            <a:ext cx="3311525" cy="735012"/>
            <a:chOff x="2200" y="3385"/>
            <a:chExt cx="2086" cy="463"/>
          </a:xfrm>
        </p:grpSpPr>
        <p:sp>
          <p:nvSpPr>
            <p:cNvPr id="38974" name="AutoShape 6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526" y="3557"/>
              <a:ext cx="760" cy="291"/>
            </a:xfrm>
            <a:prstGeom prst="actionButtonBlan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dirty="0" smtClean="0"/>
                <a:t> 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8989" name="Line 77"/>
            <p:cNvSpPr>
              <a:spLocks noChangeShapeType="1"/>
            </p:cNvSpPr>
            <p:nvPr/>
          </p:nvSpPr>
          <p:spPr bwMode="auto">
            <a:xfrm flipH="1" flipV="1">
              <a:off x="2200" y="3385"/>
              <a:ext cx="1315" cy="3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sm" len="sm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189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99" grpId="0" animBg="1"/>
      <p:bldP spid="38999" grpId="1" animBg="1"/>
      <p:bldP spid="3899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Правильный ответ: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147248" cy="49602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7200" dirty="0" smtClean="0"/>
              <a:t> </a:t>
            </a:r>
          </a:p>
          <a:p>
            <a:r>
              <a:rPr lang="ru-RU" sz="4400" b="1" dirty="0" smtClean="0"/>
              <a:t>1.Ядро</a:t>
            </a:r>
          </a:p>
          <a:p>
            <a:r>
              <a:rPr lang="ru-RU" sz="4400" b="1" dirty="0" smtClean="0"/>
              <a:t>2. </a:t>
            </a:r>
            <a:r>
              <a:rPr lang="ru-RU" sz="4400" b="1" dirty="0"/>
              <a:t>Ц</a:t>
            </a:r>
            <a:r>
              <a:rPr lang="ru-RU" sz="4400" b="1" dirty="0" smtClean="0"/>
              <a:t>итоплазма</a:t>
            </a:r>
          </a:p>
          <a:p>
            <a:r>
              <a:rPr lang="ru-RU" sz="7200" b="1" dirty="0" smtClean="0"/>
              <a:t> </a:t>
            </a:r>
            <a:r>
              <a:rPr lang="ru-RU" sz="4400" b="1" dirty="0" smtClean="0"/>
              <a:t>3.Вакуоль</a:t>
            </a:r>
          </a:p>
          <a:p>
            <a:r>
              <a:rPr lang="ru-RU" sz="4400" b="1" dirty="0" smtClean="0"/>
              <a:t>4.Хлоропласты</a:t>
            </a:r>
          </a:p>
          <a:p>
            <a:r>
              <a:rPr lang="ru-RU" sz="4400" b="1" dirty="0" smtClean="0"/>
              <a:t>5.Оболочка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ТаблМенделеева(ц)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219256" cy="194421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Задание №2. </a:t>
            </a:r>
            <a:r>
              <a:rPr lang="ru-RU" b="1" dirty="0"/>
              <a:t>Установите соответствие между </a:t>
            </a:r>
            <a:r>
              <a:rPr lang="ru-RU" b="1" dirty="0" smtClean="0"/>
              <a:t>веществами </a:t>
            </a:r>
            <a:r>
              <a:rPr lang="ru-RU" b="1" dirty="0"/>
              <a:t>и их </a:t>
            </a:r>
            <a:r>
              <a:rPr lang="ru-RU" b="1" dirty="0" smtClean="0"/>
              <a:t>значением. </a:t>
            </a:r>
          </a:p>
          <a:p>
            <a:r>
              <a:rPr lang="ru-RU" b="1" dirty="0" smtClean="0"/>
              <a:t> </a:t>
            </a:r>
            <a:r>
              <a:rPr lang="ru-RU" sz="2800" b="1" dirty="0"/>
              <a:t>За каждый правильный ответ - 1 </a:t>
            </a:r>
            <a:r>
              <a:rPr lang="ru-RU" sz="2800" b="1" dirty="0" smtClean="0"/>
              <a:t>балл</a:t>
            </a:r>
          </a:p>
          <a:p>
            <a:pPr marL="0" indent="0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(</a:t>
            </a:r>
            <a:r>
              <a:rPr lang="ru-RU" sz="2800" b="1" dirty="0" err="1"/>
              <a:t>mах</a:t>
            </a:r>
            <a:r>
              <a:rPr lang="ru-RU" sz="2800" b="1" dirty="0"/>
              <a:t> – </a:t>
            </a:r>
            <a:r>
              <a:rPr lang="ru-RU" sz="2800" b="1" dirty="0" smtClean="0"/>
              <a:t>6 </a:t>
            </a:r>
            <a:r>
              <a:rPr lang="ru-RU" sz="2800" b="1" dirty="0"/>
              <a:t>балла). </a:t>
            </a:r>
          </a:p>
          <a:p>
            <a:pPr marL="0" indent="0">
              <a:buNone/>
            </a:pPr>
            <a:r>
              <a:rPr lang="ru-RU" b="1" dirty="0" smtClean="0"/>
              <a:t>  </a:t>
            </a: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642918"/>
            <a:ext cx="4240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Контроль и самоконтроль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98692"/>
              </p:ext>
            </p:extLst>
          </p:nvPr>
        </p:nvGraphicFramePr>
        <p:xfrm>
          <a:off x="251520" y="2780928"/>
          <a:ext cx="8784976" cy="3740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4656"/>
                <a:gridCol w="2880320"/>
              </a:tblGrid>
              <a:tr h="837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Значение</a:t>
                      </a:r>
                      <a:endParaRPr lang="ru-RU" sz="3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Вещества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18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А)  </a:t>
                      </a:r>
                      <a:r>
                        <a:rPr lang="ru-RU" sz="2000" b="1" dirty="0" smtClean="0">
                          <a:effectLst/>
                        </a:rPr>
                        <a:t>Большое</a:t>
                      </a:r>
                      <a:r>
                        <a:rPr lang="ru-RU" sz="2000" b="1" baseline="0" dirty="0" smtClean="0">
                          <a:effectLst/>
                        </a:rPr>
                        <a:t> содержание в клетке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Б</a:t>
                      </a:r>
                      <a:r>
                        <a:rPr lang="ru-RU" sz="2000" b="1" dirty="0">
                          <a:effectLst/>
                        </a:rPr>
                        <a:t>) </a:t>
                      </a:r>
                      <a:r>
                        <a:rPr lang="ru-RU" sz="2000" b="1" dirty="0" smtClean="0">
                          <a:effectLst/>
                        </a:rPr>
                        <a:t>Источник</a:t>
                      </a:r>
                      <a:r>
                        <a:rPr lang="ru-RU" sz="2000" b="1" baseline="0" dirty="0" smtClean="0">
                          <a:effectLst/>
                        </a:rPr>
                        <a:t> энергии</a:t>
                      </a:r>
                      <a:endParaRPr lang="ru-RU" sz="20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В)  </a:t>
                      </a:r>
                      <a:r>
                        <a:rPr lang="ru-RU" sz="2000" b="1" dirty="0" smtClean="0">
                          <a:effectLst/>
                        </a:rPr>
                        <a:t>Укрепляют</a:t>
                      </a:r>
                      <a:r>
                        <a:rPr lang="ru-RU" sz="2000" b="1" baseline="0" dirty="0" smtClean="0">
                          <a:effectLst/>
                        </a:rPr>
                        <a:t> кости и зубы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</a:t>
                      </a:r>
                      <a:r>
                        <a:rPr lang="ru-RU" sz="2000" b="1" dirty="0">
                          <a:effectLst/>
                        </a:rPr>
                        <a:t>Г)   </a:t>
                      </a:r>
                      <a:r>
                        <a:rPr lang="ru-RU" sz="2000" b="1" dirty="0" smtClean="0">
                          <a:effectLst/>
                        </a:rPr>
                        <a:t>Является</a:t>
                      </a:r>
                      <a:r>
                        <a:rPr lang="ru-RU" sz="2000" b="1" baseline="0" dirty="0" smtClean="0">
                          <a:effectLst/>
                        </a:rPr>
                        <a:t> универсальным растворителем</a:t>
                      </a:r>
                      <a:endParaRPr lang="ru-RU" sz="20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Д)  </a:t>
                      </a:r>
                      <a:r>
                        <a:rPr lang="ru-RU" sz="2000" b="1" dirty="0" smtClean="0">
                          <a:effectLst/>
                        </a:rPr>
                        <a:t>Хранят</a:t>
                      </a:r>
                      <a:r>
                        <a:rPr lang="ru-RU" sz="2000" b="1" baseline="0" dirty="0" smtClean="0">
                          <a:effectLst/>
                        </a:rPr>
                        <a:t> и передают наследственную информацию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Е</a:t>
                      </a:r>
                      <a:r>
                        <a:rPr lang="ru-RU" sz="2000" b="1" dirty="0">
                          <a:effectLst/>
                        </a:rPr>
                        <a:t>)  </a:t>
                      </a:r>
                      <a:r>
                        <a:rPr lang="ru-RU" sz="2000" b="1" dirty="0" smtClean="0">
                          <a:effectLst/>
                        </a:rPr>
                        <a:t>Откладываются</a:t>
                      </a:r>
                      <a:r>
                        <a:rPr lang="ru-RU" sz="2000" b="1" baseline="0" dirty="0" smtClean="0">
                          <a:effectLst/>
                        </a:rPr>
                        <a:t> в запас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1)  </a:t>
                      </a:r>
                      <a:r>
                        <a:rPr lang="ru-RU" sz="2400" b="1" dirty="0" smtClean="0">
                          <a:effectLst/>
                        </a:rPr>
                        <a:t>Неорганические</a:t>
                      </a:r>
                      <a:endParaRPr lang="ru-RU" sz="2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2) </a:t>
                      </a:r>
                      <a:r>
                        <a:rPr lang="ru-RU" sz="2400" b="1" dirty="0" smtClean="0">
                          <a:effectLst/>
                        </a:rPr>
                        <a:t>Органические</a:t>
                      </a:r>
                      <a:endParaRPr lang="ru-RU" sz="2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Ответ: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01797838"/>
              </p:ext>
            </p:extLst>
          </p:nvPr>
        </p:nvGraphicFramePr>
        <p:xfrm>
          <a:off x="457200" y="1219200"/>
          <a:ext cx="8229600" cy="328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644960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А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Б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В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Г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Д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Е</a:t>
                      </a:r>
                      <a:endParaRPr lang="ru-RU" sz="4400" dirty="0"/>
                    </a:p>
                  </a:txBody>
                  <a:tcPr/>
                </a:tc>
              </a:tr>
              <a:tr h="164496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1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9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Правильный ответ: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6497516"/>
              </p:ext>
            </p:extLst>
          </p:nvPr>
        </p:nvGraphicFramePr>
        <p:xfrm>
          <a:off x="457200" y="1219200"/>
          <a:ext cx="8229600" cy="328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644960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А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Б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В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Г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Д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Е</a:t>
                      </a:r>
                      <a:endParaRPr lang="ru-RU" sz="4400" dirty="0"/>
                    </a:p>
                  </a:txBody>
                  <a:tcPr/>
                </a:tc>
              </a:tr>
              <a:tr h="164496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1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2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1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1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2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2</a:t>
                      </a:r>
                      <a:endParaRPr lang="ru-RU" sz="4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4653136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За каждый правильный ответ - 1 </a:t>
            </a:r>
            <a:r>
              <a:rPr lang="ru-RU" sz="4000" b="1" dirty="0" smtClean="0"/>
              <a:t>балл   </a:t>
            </a:r>
            <a:r>
              <a:rPr lang="ru-RU" sz="4000" b="1" dirty="0"/>
              <a:t>(</a:t>
            </a:r>
            <a:r>
              <a:rPr lang="ru-RU" sz="4000" b="1" dirty="0" err="1"/>
              <a:t>mах</a:t>
            </a:r>
            <a:r>
              <a:rPr lang="ru-RU" sz="4000" b="1" dirty="0"/>
              <a:t> – 6 балла). </a:t>
            </a:r>
          </a:p>
        </p:txBody>
      </p:sp>
    </p:spTree>
    <p:extLst>
      <p:ext uri="{BB962C8B-B14F-4D97-AF65-F5344CB8AC3E}">
        <p14:creationId xmlns:p14="http://schemas.microsoft.com/office/powerpoint/2010/main" val="20313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548680"/>
            <a:ext cx="8784976" cy="6309320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Задание №3</a:t>
            </a:r>
            <a:br>
              <a:rPr lang="ru-RU" sz="7200" b="1" dirty="0" smtClean="0">
                <a:solidFill>
                  <a:srgbClr val="C00000"/>
                </a:solidFill>
              </a:rPr>
            </a:br>
            <a:r>
              <a:rPr lang="ru-RU" sz="7200" b="1" dirty="0" smtClean="0">
                <a:solidFill>
                  <a:srgbClr val="C00000"/>
                </a:solidFill>
              </a:rPr>
              <a:t>Тест.  За каждый правильный ответ - 1 балл (</a:t>
            </a:r>
            <a:r>
              <a:rPr lang="ru-RU" sz="7200" b="1" dirty="0" err="1" smtClean="0">
                <a:solidFill>
                  <a:srgbClr val="C00000"/>
                </a:solidFill>
              </a:rPr>
              <a:t>mах</a:t>
            </a:r>
            <a:r>
              <a:rPr lang="ru-RU" sz="7200" b="1" dirty="0" smtClean="0">
                <a:solidFill>
                  <a:srgbClr val="C00000"/>
                </a:solidFill>
              </a:rPr>
              <a:t>- 6 балла). </a:t>
            </a:r>
          </a:p>
          <a:p>
            <a:r>
              <a:rPr lang="ru-RU" sz="8000" b="1" u="sng" dirty="0" smtClean="0"/>
              <a:t>1.В настоящее время ученым удалось обнаружить в составе клетки</a:t>
            </a:r>
            <a:endParaRPr lang="ru-RU" sz="8000" u="sng" dirty="0" smtClean="0"/>
          </a:p>
          <a:p>
            <a:r>
              <a:rPr lang="ru-RU" sz="8000" b="1" dirty="0"/>
              <a:t>1</a:t>
            </a:r>
            <a:r>
              <a:rPr lang="ru-RU" sz="8000" b="1" dirty="0" smtClean="0"/>
              <a:t>) один химический элемент   </a:t>
            </a:r>
            <a:r>
              <a:rPr lang="ru-RU" sz="8000" b="1" dirty="0"/>
              <a:t>2</a:t>
            </a:r>
            <a:r>
              <a:rPr lang="ru-RU" sz="8000" b="1" dirty="0" smtClean="0"/>
              <a:t>) около 10 элементов    </a:t>
            </a:r>
            <a:r>
              <a:rPr lang="ru-RU" sz="8000" b="1" dirty="0"/>
              <a:t>3</a:t>
            </a:r>
            <a:r>
              <a:rPr lang="ru-RU" sz="8000" b="1" dirty="0" smtClean="0"/>
              <a:t>) 3 химических элемента    </a:t>
            </a:r>
            <a:r>
              <a:rPr lang="ru-RU" sz="8000" b="1" dirty="0"/>
              <a:t>4</a:t>
            </a:r>
            <a:r>
              <a:rPr lang="ru-RU" sz="8000" b="1" dirty="0" smtClean="0"/>
              <a:t>) более 80 </a:t>
            </a:r>
            <a:r>
              <a:rPr lang="ru-RU" sz="8000" b="1" dirty="0"/>
              <a:t>химических </a:t>
            </a:r>
            <a:r>
              <a:rPr lang="ru-RU" sz="8000" b="1" dirty="0" smtClean="0"/>
              <a:t>элементов;</a:t>
            </a:r>
          </a:p>
          <a:p>
            <a:r>
              <a:rPr lang="ru-RU" sz="8000" b="1" dirty="0" smtClean="0"/>
              <a:t>2. </a:t>
            </a:r>
            <a:r>
              <a:rPr lang="ru-RU" sz="8000" b="1" u="sng" dirty="0" smtClean="0"/>
              <a:t>Самое распространенное вещество в живом организме это</a:t>
            </a:r>
            <a:endParaRPr lang="ru-RU" sz="8000" u="sng" dirty="0" smtClean="0"/>
          </a:p>
          <a:p>
            <a:r>
              <a:rPr lang="ru-RU" sz="8000" b="1" dirty="0"/>
              <a:t>1</a:t>
            </a:r>
            <a:r>
              <a:rPr lang="ru-RU" sz="8000" b="1" dirty="0" smtClean="0"/>
              <a:t>)  жир          2) вода</a:t>
            </a:r>
            <a:r>
              <a:rPr lang="ru-RU" sz="8000" b="1" dirty="0"/>
              <a:t> </a:t>
            </a:r>
            <a:r>
              <a:rPr lang="ru-RU" sz="8000" b="1" dirty="0" smtClean="0"/>
              <a:t>        3)</a:t>
            </a:r>
            <a:r>
              <a:rPr lang="ru-RU" sz="8000" b="1" u="sng" dirty="0"/>
              <a:t> </a:t>
            </a:r>
            <a:r>
              <a:rPr lang="ru-RU" sz="8000" b="1" dirty="0" smtClean="0"/>
              <a:t>соль     4)  белок</a:t>
            </a:r>
          </a:p>
          <a:p>
            <a:r>
              <a:rPr lang="ru-RU" sz="8000" b="1" u="sng" dirty="0" smtClean="0"/>
              <a:t>3.Какие вещества придают прочность зубам, костной ткани</a:t>
            </a:r>
          </a:p>
          <a:p>
            <a:r>
              <a:rPr lang="ru-RU" sz="8000" b="1" dirty="0"/>
              <a:t>1</a:t>
            </a:r>
            <a:r>
              <a:rPr lang="ru-RU" sz="8000" b="1" dirty="0" smtClean="0"/>
              <a:t>) Углеводы    2) Минеральные соли</a:t>
            </a:r>
            <a:r>
              <a:rPr lang="ru-RU" sz="8000" b="1" dirty="0"/>
              <a:t> </a:t>
            </a:r>
            <a:r>
              <a:rPr lang="ru-RU" sz="8000" b="1" dirty="0" smtClean="0"/>
              <a:t>   3) Жиры                                                4) Белки</a:t>
            </a:r>
          </a:p>
          <a:p>
            <a:r>
              <a:rPr lang="ru-RU" sz="8000" b="1" u="sng" dirty="0" smtClean="0"/>
              <a:t>4.Выберите ответ,  в котором перечислены только органические вещества</a:t>
            </a:r>
          </a:p>
          <a:p>
            <a:r>
              <a:rPr lang="ru-RU" sz="8000" b="1" dirty="0"/>
              <a:t>1</a:t>
            </a:r>
            <a:r>
              <a:rPr lang="ru-RU" sz="8000" b="1" dirty="0" smtClean="0"/>
              <a:t>) белки, жиры, углеводы                     2</a:t>
            </a:r>
            <a:r>
              <a:rPr lang="ru-RU" sz="8000" b="1" dirty="0"/>
              <a:t>) </a:t>
            </a:r>
            <a:r>
              <a:rPr lang="ru-RU" sz="8000" b="1" dirty="0" smtClean="0"/>
              <a:t> </a:t>
            </a:r>
            <a:r>
              <a:rPr lang="ru-RU" sz="8000" b="1" dirty="0"/>
              <a:t>белки, жиры, </a:t>
            </a:r>
            <a:r>
              <a:rPr lang="ru-RU" sz="8000" b="1" dirty="0" smtClean="0"/>
              <a:t>вода</a:t>
            </a:r>
          </a:p>
          <a:p>
            <a:r>
              <a:rPr lang="ru-RU" sz="8000" b="1" dirty="0"/>
              <a:t>3</a:t>
            </a:r>
            <a:r>
              <a:rPr lang="ru-RU" sz="8000" b="1" dirty="0" smtClean="0"/>
              <a:t>) вода, нуклеиновые кислоты            </a:t>
            </a:r>
            <a:r>
              <a:rPr lang="ru-RU" sz="8000" b="1" dirty="0"/>
              <a:t>4) нуклеиновые </a:t>
            </a:r>
            <a:r>
              <a:rPr lang="ru-RU" sz="8000" b="1" dirty="0" smtClean="0"/>
              <a:t>кислоты, минеральные вещества.</a:t>
            </a:r>
          </a:p>
          <a:p>
            <a:r>
              <a:rPr lang="ru-RU" sz="8000" b="1" u="sng" dirty="0" smtClean="0"/>
              <a:t>5. Глюкоза, сахароза, крахмал относятся к группе</a:t>
            </a:r>
          </a:p>
          <a:p>
            <a:r>
              <a:rPr lang="ru-RU" sz="8000" b="1" dirty="0"/>
              <a:t>1</a:t>
            </a:r>
            <a:r>
              <a:rPr lang="ru-RU" sz="8000" b="1" dirty="0" smtClean="0"/>
              <a:t>) жиров                         2) минеральных солей</a:t>
            </a:r>
          </a:p>
          <a:p>
            <a:r>
              <a:rPr lang="ru-RU" sz="8000" b="1" dirty="0"/>
              <a:t>3</a:t>
            </a:r>
            <a:r>
              <a:rPr lang="ru-RU" sz="8000" b="1" dirty="0" smtClean="0"/>
              <a:t>) углеводов                  4) белков</a:t>
            </a:r>
          </a:p>
          <a:p>
            <a:r>
              <a:rPr lang="ru-RU" sz="8000" b="1" u="sng" dirty="0"/>
              <a:t>6</a:t>
            </a:r>
            <a:r>
              <a:rPr lang="ru-RU" sz="8000" b="1" u="sng" dirty="0" smtClean="0"/>
              <a:t>. За хранение и передачу наследственных признаков ответственны</a:t>
            </a:r>
            <a:endParaRPr lang="ru-RU" sz="8000" b="1" u="sng" dirty="0"/>
          </a:p>
          <a:p>
            <a:r>
              <a:rPr lang="ru-RU" sz="8000" b="1" dirty="0" smtClean="0"/>
              <a:t>1)жиры                                               2</a:t>
            </a:r>
            <a:r>
              <a:rPr lang="ru-RU" sz="8000" b="1" dirty="0"/>
              <a:t>) нуклеиновые кислоты </a:t>
            </a:r>
            <a:endParaRPr lang="ru-RU" sz="8000" b="1" dirty="0" smtClean="0"/>
          </a:p>
          <a:p>
            <a:r>
              <a:rPr lang="ru-RU" sz="8000" b="1" dirty="0" smtClean="0"/>
              <a:t> 3</a:t>
            </a:r>
            <a:r>
              <a:rPr lang="ru-RU" sz="8000" b="1" dirty="0"/>
              <a:t>) </a:t>
            </a:r>
            <a:r>
              <a:rPr lang="ru-RU" sz="8000" b="1" dirty="0" smtClean="0"/>
              <a:t>минеральные соли                  4</a:t>
            </a:r>
            <a:r>
              <a:rPr lang="ru-RU" sz="8000" b="1" dirty="0"/>
              <a:t>) </a:t>
            </a:r>
            <a:r>
              <a:rPr lang="ru-RU" sz="8000" b="1" dirty="0" smtClean="0"/>
              <a:t>белки</a:t>
            </a:r>
            <a:endParaRPr lang="ru-RU" sz="8000" b="1" dirty="0"/>
          </a:p>
          <a:p>
            <a:endParaRPr lang="ru-RU" sz="8000" b="1" dirty="0"/>
          </a:p>
          <a:p>
            <a:r>
              <a:rPr lang="ru-RU" sz="8000" b="1" dirty="0" smtClean="0"/>
              <a:t>                             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88640"/>
            <a:ext cx="4240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Контроль и самоконтроль</a:t>
            </a:r>
            <a:endParaRPr lang="ru-RU" sz="28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88192"/>
            <a:ext cx="1163524" cy="120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Ответ:</a:t>
            </a:r>
            <a:endParaRPr lang="ru-RU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51223663"/>
              </p:ext>
            </p:extLst>
          </p:nvPr>
        </p:nvGraphicFramePr>
        <p:xfrm>
          <a:off x="457200" y="1219200"/>
          <a:ext cx="8229600" cy="2065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03289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5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6</a:t>
                      </a:r>
                      <a:endParaRPr lang="ru-RU" sz="4000" dirty="0"/>
                    </a:p>
                  </a:txBody>
                  <a:tcPr/>
                </a:tc>
              </a:tr>
              <a:tr h="1032892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4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2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2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1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3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2</a:t>
                      </a:r>
                      <a:endParaRPr lang="ru-RU" sz="4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      Подведение итогов: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           Если вы заработали:</a:t>
            </a:r>
          </a:p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- 27-24 баллов оценка -   “5” ;</a:t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- 23-20 баллов оценка  -  “4”; </a:t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- 19 – 11 баллов оценка -  “3”.</a:t>
            </a:r>
          </a:p>
          <a:p>
            <a:pPr algn="ctr"/>
            <a:r>
              <a:rPr lang="ru-RU" sz="4000" b="1" dirty="0" smtClean="0"/>
              <a:t>Если у Вас менее 11 баллов не отчаивайтесь и изучите еще раз новый материал дома. 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400" b="1" dirty="0" smtClean="0">
                <a:solidFill>
                  <a:schemeClr val="tx1"/>
                </a:solidFill>
              </a:rPr>
              <a:t>Цель урока?</a:t>
            </a:r>
          </a:p>
        </p:txBody>
      </p:sp>
      <p:sp>
        <p:nvSpPr>
          <p:cNvPr id="7172" name="Прямоугольник 8"/>
          <p:cNvSpPr>
            <a:spLocks noChangeArrowheads="1"/>
          </p:cNvSpPr>
          <p:nvPr/>
        </p:nvSpPr>
        <p:spPr bwMode="auto">
          <a:xfrm>
            <a:off x="5143500" y="5643563"/>
            <a:ext cx="29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173" name="Прямоугольник 9"/>
          <p:cNvSpPr>
            <a:spLocks noChangeArrowheads="1"/>
          </p:cNvSpPr>
          <p:nvPr/>
        </p:nvSpPr>
        <p:spPr bwMode="auto">
          <a:xfrm>
            <a:off x="1357313" y="5643563"/>
            <a:ext cx="2776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0" y="105489"/>
            <a:ext cx="2135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dirty="0" smtClean="0"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6" name="Rectangle 3"/>
          <p:cNvSpPr>
            <a:spLocks noChangeArrowheads="1"/>
          </p:cNvSpPr>
          <p:nvPr/>
        </p:nvSpPr>
        <p:spPr bwMode="auto">
          <a:xfrm>
            <a:off x="0" y="85698"/>
            <a:ext cx="2857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000" dirty="0" smtClean="0">
                <a:ea typeface="Calibri" pitchFamily="34" charset="0"/>
                <a:cs typeface="Times New Roman" pitchFamily="18" charset="0"/>
              </a:rPr>
              <a:t> 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7" name="Прямоугольник 10"/>
          <p:cNvSpPr>
            <a:spLocks noChangeArrowheads="1"/>
          </p:cNvSpPr>
          <p:nvPr/>
        </p:nvSpPr>
        <p:spPr bwMode="auto">
          <a:xfrm>
            <a:off x="2928938" y="2071688"/>
            <a:ext cx="60721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  <a:p>
            <a:r>
              <a:rPr lang="ru-RU" sz="2800" b="1" dirty="0" smtClean="0"/>
              <a:t>  </a:t>
            </a:r>
            <a:endParaRPr lang="ru-RU" sz="2800" b="1" dirty="0"/>
          </a:p>
          <a:p>
            <a:r>
              <a:rPr lang="ru-RU" sz="2800" b="1" dirty="0" smtClean="0"/>
              <a:t>    </a:t>
            </a:r>
            <a:endParaRPr lang="ru-RU" sz="2800" b="1" dirty="0"/>
          </a:p>
          <a:p>
            <a:r>
              <a:rPr lang="ru-RU" dirty="0"/>
              <a:t> 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50624"/>
            <a:ext cx="6318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  <a:buFont typeface="Wingdings" pitchFamily="2" charset="2"/>
              <a:buChar char="v"/>
            </a:pPr>
            <a:r>
              <a:rPr lang="ru-RU" sz="4000" b="1" dirty="0"/>
              <a:t>познакомиться с химическим составом клеток;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Char char="v"/>
            </a:pPr>
            <a:r>
              <a:rPr lang="ru-RU" sz="4000" b="1" dirty="0"/>
              <a:t>сформировать понятия «органические» и «неорганические» вещества и их роль  в клетке.</a:t>
            </a:r>
          </a:p>
        </p:txBody>
      </p:sp>
      <p:pic>
        <p:nvPicPr>
          <p:cNvPr id="1026" name="Picture 2" descr="C:\Users\Пользователь\Desktop\растительнаЯ клет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98" y="692696"/>
            <a:ext cx="2916153" cy="570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9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002060"/>
                </a:solidFill>
              </a:rPr>
              <a:t>РЕФЛЕКСИЯ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49425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/>
              <a:t> </a:t>
            </a:r>
            <a:r>
              <a:rPr lang="ru-RU" sz="4400" b="1" dirty="0" smtClean="0"/>
              <a:t>Составить </a:t>
            </a:r>
            <a:r>
              <a:rPr lang="ru-RU" sz="4400" b="1" dirty="0" err="1" smtClean="0"/>
              <a:t>синквейн</a:t>
            </a:r>
            <a:endParaRPr lang="ru-RU" sz="4400" b="1" dirty="0" smtClean="0"/>
          </a:p>
          <a:p>
            <a:pPr eaLnBrk="1" hangingPunct="1">
              <a:defRPr/>
            </a:pPr>
            <a:r>
              <a:rPr lang="ru-RU" sz="3200" b="1" dirty="0" smtClean="0"/>
              <a:t>1.Химический состав клетки</a:t>
            </a:r>
          </a:p>
          <a:p>
            <a:pPr eaLnBrk="1" hangingPunct="1">
              <a:defRPr/>
            </a:pPr>
            <a:r>
              <a:rPr lang="ru-RU" sz="3200" b="1" dirty="0" smtClean="0"/>
              <a:t>2.</a:t>
            </a:r>
          </a:p>
          <a:p>
            <a:pPr eaLnBrk="1" hangingPunct="1">
              <a:defRPr/>
            </a:pPr>
            <a:r>
              <a:rPr lang="ru-RU" sz="3200" b="1" dirty="0" smtClean="0"/>
              <a:t>3.</a:t>
            </a:r>
          </a:p>
          <a:p>
            <a:pPr eaLnBrk="1" hangingPunct="1">
              <a:defRPr/>
            </a:pPr>
            <a:r>
              <a:rPr lang="ru-RU" sz="3200" b="1" dirty="0" smtClean="0"/>
              <a:t>4.</a:t>
            </a:r>
          </a:p>
          <a:p>
            <a:pPr eaLnBrk="1" hangingPunct="1">
              <a:defRPr/>
            </a:pPr>
            <a:r>
              <a:rPr lang="ru-RU" sz="3200" b="1" dirty="0" smtClean="0"/>
              <a:t>5.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857364"/>
            <a:ext cx="15700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786322"/>
            <a:ext cx="16129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Рефлексия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857231"/>
            <a:ext cx="8229600" cy="5589611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ru-RU" dirty="0" smtClean="0"/>
          </a:p>
          <a:p>
            <a:pPr lvl="0"/>
            <a:r>
              <a:rPr lang="ru-RU" sz="4400" b="1" dirty="0" err="1" smtClean="0"/>
              <a:t>Синквейн</a:t>
            </a:r>
            <a:endParaRPr lang="ru-RU" sz="4400" b="1" dirty="0" smtClean="0"/>
          </a:p>
          <a:p>
            <a:pPr lvl="0"/>
            <a:r>
              <a:rPr lang="ru-RU" b="1" dirty="0" smtClean="0"/>
              <a:t>1. химический состав клетки</a:t>
            </a:r>
          </a:p>
          <a:p>
            <a:pPr lvl="0"/>
            <a:r>
              <a:rPr lang="ru-RU" b="1" dirty="0" smtClean="0"/>
              <a:t>2.Органические, неорганические</a:t>
            </a:r>
          </a:p>
          <a:p>
            <a:pPr lvl="0"/>
            <a:r>
              <a:rPr lang="ru-RU" b="1" dirty="0" smtClean="0"/>
              <a:t>3.Образуются, распадаются, поступают</a:t>
            </a:r>
          </a:p>
          <a:p>
            <a:pPr lvl="0"/>
            <a:r>
              <a:rPr lang="ru-RU" b="1" dirty="0" smtClean="0"/>
              <a:t> 4. Клетка природная миниатюрная лаборатория</a:t>
            </a:r>
          </a:p>
          <a:p>
            <a:pPr lvl="0"/>
            <a:r>
              <a:rPr lang="ru-RU" b="1" dirty="0" smtClean="0"/>
              <a:t>5.Жизнь </a:t>
            </a:r>
          </a:p>
          <a:p>
            <a:pPr lvl="0"/>
            <a:endParaRPr lang="ru-RU" dirty="0" smtClean="0"/>
          </a:p>
          <a:p>
            <a:pPr algn="ctr"/>
            <a:r>
              <a:rPr lang="ru-RU" dirty="0" smtClean="0"/>
              <a:t> </a:t>
            </a:r>
            <a:r>
              <a:rPr lang="ru-RU" b="1" dirty="0" smtClean="0">
                <a:solidFill>
                  <a:srgbClr val="00B050"/>
                </a:solidFill>
              </a:rPr>
              <a:t>Продолжите начатые предложения</a:t>
            </a:r>
          </a:p>
          <a:p>
            <a:pPr algn="ctr"/>
            <a:r>
              <a:rPr lang="ru-RU" b="1" dirty="0" smtClean="0"/>
              <a:t>- знания данной темы необходимы….</a:t>
            </a:r>
          </a:p>
          <a:p>
            <a:pPr algn="ctr"/>
            <a:r>
              <a:rPr lang="ru-RU" b="1" dirty="0" smtClean="0"/>
              <a:t>- сегодня я узнал …</a:t>
            </a:r>
          </a:p>
          <a:p>
            <a:pPr algn="ctr"/>
            <a:r>
              <a:rPr lang="ru-RU" b="1" dirty="0" smtClean="0"/>
              <a:t>- для меня стало открытием …</a:t>
            </a:r>
          </a:p>
          <a:p>
            <a:pPr algn="ctr"/>
            <a:r>
              <a:rPr lang="ru-RU" b="1" dirty="0" smtClean="0"/>
              <a:t>- я понял, что …</a:t>
            </a:r>
          </a:p>
          <a:p>
            <a:pPr algn="ctr"/>
            <a:r>
              <a:rPr lang="ru-RU" b="1" dirty="0" smtClean="0"/>
              <a:t>- я думаю……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256"/>
            <a:ext cx="15700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14290"/>
            <a:ext cx="16129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sz="3200" b="1" dirty="0" smtClean="0"/>
              <a:t>§ 8 стр. 40-42 Рабочая тетрадь задание №29 </a:t>
            </a:r>
            <a:r>
              <a:rPr lang="ru-RU" sz="3200" b="1" dirty="0" smtClean="0">
                <a:hlinkClick r:id="rId2" action="ppaction://hlinkpres?slideindex=1&amp;slidetitle="/>
              </a:rPr>
              <a:t>составить схему </a:t>
            </a:r>
            <a:r>
              <a:rPr lang="ru-RU" sz="3200" b="1" dirty="0" smtClean="0"/>
              <a:t>«Химический состав клетки»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Кого заинтересовала тема урока могут прочитать книги о химическом составе клетки.</a:t>
            </a:r>
          </a:p>
          <a:p>
            <a:r>
              <a:rPr lang="ru-RU" b="1" dirty="0" smtClean="0"/>
              <a:t> Подготовить сообщения на темы: «Волшебные белки »;</a:t>
            </a:r>
          </a:p>
          <a:p>
            <a:r>
              <a:rPr lang="ru-RU" b="1" dirty="0" smtClean="0"/>
              <a:t> « Роль минеральных веществ для жизнедеятельности клетки»;</a:t>
            </a:r>
          </a:p>
          <a:p>
            <a:r>
              <a:rPr lang="ru-RU" b="1" dirty="0" smtClean="0"/>
              <a:t>« Вода – источник жизни»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501008"/>
            <a:ext cx="7360070" cy="230425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>Тема: Химический состав клетки: неорганические и органические вещества.</a:t>
            </a:r>
            <a:r>
              <a:rPr lang="ru-RU" sz="4000" dirty="0" smtClean="0"/>
              <a:t> 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949280"/>
            <a:ext cx="6858000" cy="5334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Учитель: Лебединская С. А.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3" descr="C:\Users\Лена\AppData\Local\Microsoft\Windows\Temporary Internet Files\Content.IE5\7OZ7F8V4\MC90023383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88640"/>
            <a:ext cx="7327900" cy="307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1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00B050"/>
                </a:solidFill>
              </a:rPr>
              <a:t>Спасибо за работу и внимание!!!</a:t>
            </a:r>
          </a:p>
        </p:txBody>
      </p:sp>
      <p:pic>
        <p:nvPicPr>
          <p:cNvPr id="19459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857375"/>
            <a:ext cx="68580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400" b="1" dirty="0" smtClean="0">
                <a:solidFill>
                  <a:schemeClr val="tx1"/>
                </a:solidFill>
              </a:rPr>
              <a:t>Цель урока?</a:t>
            </a:r>
          </a:p>
        </p:txBody>
      </p:sp>
      <p:sp>
        <p:nvSpPr>
          <p:cNvPr id="7172" name="Прямоугольник 8"/>
          <p:cNvSpPr>
            <a:spLocks noChangeArrowheads="1"/>
          </p:cNvSpPr>
          <p:nvPr/>
        </p:nvSpPr>
        <p:spPr bwMode="auto">
          <a:xfrm>
            <a:off x="5143500" y="5643563"/>
            <a:ext cx="29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173" name="Прямоугольник 9"/>
          <p:cNvSpPr>
            <a:spLocks noChangeArrowheads="1"/>
          </p:cNvSpPr>
          <p:nvPr/>
        </p:nvSpPr>
        <p:spPr bwMode="auto">
          <a:xfrm>
            <a:off x="1357313" y="5643563"/>
            <a:ext cx="2776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0" y="105489"/>
            <a:ext cx="2135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dirty="0" smtClean="0"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6" name="Rectangle 3"/>
          <p:cNvSpPr>
            <a:spLocks noChangeArrowheads="1"/>
          </p:cNvSpPr>
          <p:nvPr/>
        </p:nvSpPr>
        <p:spPr bwMode="auto">
          <a:xfrm>
            <a:off x="0" y="85698"/>
            <a:ext cx="2857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000" dirty="0" smtClean="0">
                <a:ea typeface="Calibri" pitchFamily="34" charset="0"/>
                <a:cs typeface="Times New Roman" pitchFamily="18" charset="0"/>
              </a:rPr>
              <a:t> 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7" name="Прямоугольник 10"/>
          <p:cNvSpPr>
            <a:spLocks noChangeArrowheads="1"/>
          </p:cNvSpPr>
          <p:nvPr/>
        </p:nvSpPr>
        <p:spPr bwMode="auto">
          <a:xfrm>
            <a:off x="2928938" y="2071688"/>
            <a:ext cx="60721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  <a:p>
            <a:r>
              <a:rPr lang="ru-RU" sz="2800" b="1" dirty="0" smtClean="0"/>
              <a:t>  </a:t>
            </a:r>
            <a:endParaRPr lang="ru-RU" sz="2800" b="1" dirty="0"/>
          </a:p>
          <a:p>
            <a:r>
              <a:rPr lang="ru-RU" sz="2800" b="1" dirty="0" smtClean="0"/>
              <a:t>    </a:t>
            </a:r>
            <a:endParaRPr lang="ru-RU" sz="2800" b="1" dirty="0"/>
          </a:p>
          <a:p>
            <a:r>
              <a:rPr lang="ru-RU" dirty="0"/>
              <a:t> 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556792"/>
            <a:ext cx="5118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/>
              <a:t> </a:t>
            </a:r>
            <a:endParaRPr lang="ru-RU" sz="4000" b="1" dirty="0"/>
          </a:p>
          <a:p>
            <a:pPr>
              <a:lnSpc>
                <a:spcPct val="90000"/>
              </a:lnSpc>
            </a:pPr>
            <a:r>
              <a:rPr lang="ru-RU" sz="4000" b="1" dirty="0" smtClean="0"/>
              <a:t> </a:t>
            </a:r>
            <a:endParaRPr lang="ru-RU" sz="4000" b="1" dirty="0"/>
          </a:p>
        </p:txBody>
      </p:sp>
      <p:pic>
        <p:nvPicPr>
          <p:cNvPr id="10" name="Picture 2" descr="C:\Users\Пользователь\Desktop\растительнаЯ клет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3365616" cy="570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400" b="1" dirty="0" smtClean="0">
                <a:solidFill>
                  <a:schemeClr val="tx1"/>
                </a:solidFill>
              </a:rPr>
              <a:t>Цель урока?</a:t>
            </a:r>
          </a:p>
        </p:txBody>
      </p:sp>
      <p:sp>
        <p:nvSpPr>
          <p:cNvPr id="7172" name="Прямоугольник 8"/>
          <p:cNvSpPr>
            <a:spLocks noChangeArrowheads="1"/>
          </p:cNvSpPr>
          <p:nvPr/>
        </p:nvSpPr>
        <p:spPr bwMode="auto">
          <a:xfrm>
            <a:off x="5143500" y="5643563"/>
            <a:ext cx="29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173" name="Прямоугольник 9"/>
          <p:cNvSpPr>
            <a:spLocks noChangeArrowheads="1"/>
          </p:cNvSpPr>
          <p:nvPr/>
        </p:nvSpPr>
        <p:spPr bwMode="auto">
          <a:xfrm>
            <a:off x="1357313" y="5643563"/>
            <a:ext cx="2776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0" y="105489"/>
            <a:ext cx="2135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dirty="0" smtClean="0"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6" name="Rectangle 3"/>
          <p:cNvSpPr>
            <a:spLocks noChangeArrowheads="1"/>
          </p:cNvSpPr>
          <p:nvPr/>
        </p:nvSpPr>
        <p:spPr bwMode="auto">
          <a:xfrm>
            <a:off x="0" y="85698"/>
            <a:ext cx="2857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000" dirty="0" smtClean="0">
                <a:ea typeface="Calibri" pitchFamily="34" charset="0"/>
                <a:cs typeface="Times New Roman" pitchFamily="18" charset="0"/>
              </a:rPr>
              <a:t> 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7" name="Прямоугольник 10"/>
          <p:cNvSpPr>
            <a:spLocks noChangeArrowheads="1"/>
          </p:cNvSpPr>
          <p:nvPr/>
        </p:nvSpPr>
        <p:spPr bwMode="auto">
          <a:xfrm>
            <a:off x="2928938" y="2071688"/>
            <a:ext cx="60721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  <a:p>
            <a:r>
              <a:rPr lang="ru-RU" sz="2800" b="1" dirty="0" smtClean="0"/>
              <a:t>  </a:t>
            </a:r>
            <a:endParaRPr lang="ru-RU" sz="2800" b="1" dirty="0"/>
          </a:p>
          <a:p>
            <a:r>
              <a:rPr lang="ru-RU" sz="2800" b="1" dirty="0" smtClean="0"/>
              <a:t>    </a:t>
            </a:r>
            <a:endParaRPr lang="ru-RU" sz="2800" b="1" dirty="0"/>
          </a:p>
          <a:p>
            <a:r>
              <a:rPr lang="ru-RU" dirty="0"/>
              <a:t> 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50624"/>
            <a:ext cx="564150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  <a:buFont typeface="Wingdings" pitchFamily="2" charset="2"/>
              <a:buChar char="v"/>
            </a:pPr>
            <a:r>
              <a:rPr lang="ru-RU" sz="4000" b="1" dirty="0"/>
              <a:t>познакомиться с химическим составом клеток;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Char char="v"/>
            </a:pPr>
            <a:r>
              <a:rPr lang="ru-RU" sz="4000" b="1" dirty="0"/>
              <a:t>сформировать понятия «органические» и «неорганические» вещества и их роль  в клетке.</a:t>
            </a:r>
          </a:p>
        </p:txBody>
      </p:sp>
      <p:pic>
        <p:nvPicPr>
          <p:cNvPr id="1026" name="Picture 2" descr="C:\Users\Пользователь\Desktop\растительнаЯ клет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3365616" cy="570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6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Исследовательские лаборатории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smtClean="0"/>
              <a:t>Кафедра - это </a:t>
            </a:r>
            <a:r>
              <a:rPr lang="ru-RU" sz="3200" b="1"/>
              <a:t>объединение специалистов, ведущих   научно-исследовательскую </a:t>
            </a:r>
            <a:r>
              <a:rPr lang="ru-RU" sz="3200" b="1"/>
              <a:t>работу </a:t>
            </a:r>
            <a:endParaRPr lang="ru-RU" sz="3200" b="1" dirty="0" smtClean="0"/>
          </a:p>
          <a:p>
            <a:endParaRPr lang="ru-RU" sz="3200" b="1" dirty="0"/>
          </a:p>
          <a:p>
            <a:r>
              <a:rPr lang="ru-RU" sz="3200" b="1" dirty="0" smtClean="0"/>
              <a:t>1 </a:t>
            </a:r>
            <a:r>
              <a:rPr lang="ru-RU" sz="3200" b="1" dirty="0" smtClean="0"/>
              <a:t>. </a:t>
            </a:r>
            <a:r>
              <a:rPr lang="ru-RU" sz="3200" b="1" dirty="0"/>
              <a:t>Аналитической химии</a:t>
            </a:r>
            <a:endParaRPr lang="ru-RU" sz="3200" dirty="0"/>
          </a:p>
          <a:p>
            <a:pPr marL="0" indent="0">
              <a:buNone/>
            </a:pPr>
            <a:r>
              <a:rPr lang="ru-RU" sz="3200" b="1" dirty="0"/>
              <a:t> </a:t>
            </a:r>
            <a:r>
              <a:rPr lang="ru-RU" sz="3200" b="1" dirty="0" smtClean="0"/>
              <a:t>  2 .  Неорганической химии (Вода)</a:t>
            </a:r>
          </a:p>
          <a:p>
            <a:r>
              <a:rPr lang="ru-RU" sz="3200" b="1" dirty="0" smtClean="0"/>
              <a:t> 3 . </a:t>
            </a:r>
            <a:r>
              <a:rPr lang="ru-RU" sz="3200" b="1" dirty="0"/>
              <a:t>Неорганической химии </a:t>
            </a:r>
            <a:r>
              <a:rPr lang="ru-RU" sz="3200" b="1" dirty="0" smtClean="0"/>
              <a:t> (Минеральные вещества)</a:t>
            </a:r>
          </a:p>
          <a:p>
            <a:r>
              <a:rPr lang="ru-RU" sz="3200" b="1" dirty="0" smtClean="0"/>
              <a:t> 4 .  Органической химии</a:t>
            </a:r>
          </a:p>
          <a:p>
            <a:r>
              <a:rPr lang="ru-RU" sz="3200" b="1" dirty="0" smtClean="0"/>
              <a:t> 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456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</a:t>
            </a:r>
            <a:r>
              <a:rPr lang="ru-RU" b="1" dirty="0" smtClean="0">
                <a:solidFill>
                  <a:schemeClr val="tx1"/>
                </a:solidFill>
              </a:rPr>
              <a:t>Индивидуальная карта оценки ученика 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Фамилия, Имя ученика……………………………………..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Итого баллов…………………………………………………….</a:t>
            </a:r>
            <a:endParaRPr lang="ru-RU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886848"/>
              </p:ext>
            </p:extLst>
          </p:nvPr>
        </p:nvGraphicFramePr>
        <p:xfrm>
          <a:off x="214280" y="1397000"/>
          <a:ext cx="8715440" cy="540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6"/>
                <a:gridCol w="1500198"/>
                <a:gridCol w="1214446"/>
                <a:gridCol w="1000132"/>
                <a:gridCol w="121444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Самооценка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Оценка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группы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Оценка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учителя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Итоговая оценка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83184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1.Выполнение домашнего задания</a:t>
                      </a:r>
                    </a:p>
                    <a:p>
                      <a:r>
                        <a:rPr lang="ru-RU" b="1" dirty="0" smtClean="0"/>
                        <a:t>(ответ или творческое задание)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2.Изучение нового материала (ответ у доски и составление ЛСМ)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3.Контроль</a:t>
                      </a:r>
                    </a:p>
                    <a:p>
                      <a:pPr lvl="0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1)Какой</a:t>
                      </a: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органоид обозначен цифрой</a:t>
                      </a:r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(количество баллов)_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2)Установите</a:t>
                      </a: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соответствие</a:t>
                      </a:r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(количество баллов)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3)Тест (количество баллов)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715436" cy="5643578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Проблема  урока: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442604"/>
          </a:xfrm>
        </p:spPr>
        <p:txBody>
          <a:bodyPr/>
          <a:lstStyle/>
          <a:p>
            <a:pPr algn="ctr"/>
            <a:r>
              <a:rPr lang="ru-RU" sz="3200" b="1" dirty="0" smtClean="0"/>
              <a:t>Перед вами на столе находятся:  </a:t>
            </a:r>
          </a:p>
          <a:p>
            <a:pPr algn="ctr">
              <a:buNone/>
            </a:pPr>
            <a:r>
              <a:rPr lang="ru-RU" sz="2800" b="1" dirty="0" smtClean="0"/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САХАР, КРАХМАЛ,  РАСТИТЕЛЬНОЕ МАСЛО, ВОДА.</a:t>
            </a:r>
          </a:p>
          <a:p>
            <a:pPr algn="ctr">
              <a:buNone/>
            </a:pPr>
            <a:endParaRPr lang="ru-RU" sz="40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>
              <a:buNone/>
            </a:pPr>
            <a:endParaRPr lang="ru-RU" sz="3200" b="1" dirty="0"/>
          </a:p>
          <a:p>
            <a:pPr algn="ctr">
              <a:buNone/>
            </a:pPr>
            <a:r>
              <a:rPr lang="ru-RU" sz="3200" b="1" dirty="0" smtClean="0"/>
              <a:t>Вопрос: что может объединять все эти предметы? </a:t>
            </a:r>
            <a:endParaRPr lang="ru-RU" sz="3200" dirty="0"/>
          </a:p>
        </p:txBody>
      </p:sp>
      <p:pic>
        <p:nvPicPr>
          <p:cNvPr id="10" name="Picture 10" descr="0_cbc9_1e3d724f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158338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Растительное масло №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88840"/>
            <a:ext cx="1527017" cy="280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Пользователь\Desktop\саха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1879848" cy="239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крахм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0150"/>
            <a:ext cx="2114550" cy="20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401" y="260648"/>
            <a:ext cx="8820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ПОДУМАЙТЕ!!!</a:t>
            </a:r>
          </a:p>
          <a:p>
            <a:pPr algn="ctr"/>
            <a:endParaRPr lang="ru-RU" sz="4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>
                <a:solidFill>
                  <a:srgbClr val="002060"/>
                </a:solidFill>
              </a:rPr>
              <a:t>К</a:t>
            </a:r>
            <a:r>
              <a:rPr lang="ru-RU" sz="4400" b="1" dirty="0" smtClean="0">
                <a:solidFill>
                  <a:srgbClr val="002060"/>
                </a:solidFill>
              </a:rPr>
              <a:t>летку </a:t>
            </a:r>
            <a:r>
              <a:rPr lang="ru-RU" sz="4400" b="1" dirty="0">
                <a:solidFill>
                  <a:srgbClr val="002060"/>
                </a:solidFill>
              </a:rPr>
              <a:t>сравнивают с </a:t>
            </a:r>
            <a:r>
              <a:rPr lang="ru-RU" sz="4400" b="1" dirty="0">
                <a:solidFill>
                  <a:srgbClr val="00B050"/>
                </a:solidFill>
              </a:rPr>
              <a:t>«миниатюрной природной лаборато­рией</a:t>
            </a:r>
            <a:r>
              <a:rPr lang="ru-RU" sz="4400" b="1" dirty="0" smtClean="0">
                <a:solidFill>
                  <a:srgbClr val="00B050"/>
                </a:solidFill>
              </a:rPr>
              <a:t>»</a:t>
            </a:r>
          </a:p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r>
              <a:rPr lang="ru-RU" sz="4400" b="1" dirty="0">
                <a:solidFill>
                  <a:srgbClr val="002060"/>
                </a:solidFill>
              </a:rPr>
              <a:t>с</a:t>
            </a:r>
            <a:r>
              <a:rPr lang="ru-RU" sz="4400" b="1" dirty="0" smtClean="0">
                <a:solidFill>
                  <a:srgbClr val="002060"/>
                </a:solidFill>
              </a:rPr>
              <a:t>огласны вы или нет с этим утверждением?</a:t>
            </a:r>
            <a:endParaRPr lang="ru-RU" sz="4400" b="1" dirty="0">
              <a:solidFill>
                <a:srgbClr val="002060"/>
              </a:solidFill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3" name="Picture 4" descr="RX584CA10QEA4CAU1JD7PCAQW7QJDCAOO13RXCAB1WJTUCAS5M1KHCAZTRT01CA0ZT89FCAY69BCQCA3VLUY8CAI8M9M5CAQSHY93CAEEML4ACAZ16YR9CACLCN2KCAFA9AD1CAQGLU71CARL8BD1CA25MN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7955"/>
            <a:ext cx="1474386" cy="194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3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1231</TotalTime>
  <Words>844</Words>
  <Application>Microsoft Office PowerPoint</Application>
  <PresentationFormat>Экран (4:3)</PresentationFormat>
  <Paragraphs>286</Paragraphs>
  <Slides>30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Начальная</vt:lpstr>
      <vt:lpstr>1_Начальная</vt:lpstr>
      <vt:lpstr>Презентация</vt:lpstr>
      <vt:lpstr>Тема: ……….. состав клетки: неорганические и органические вещества.     </vt:lpstr>
      <vt:lpstr>Презентация PowerPoint</vt:lpstr>
      <vt:lpstr>Тема: Химический состав клетки: неорганические и органические вещества.     </vt:lpstr>
      <vt:lpstr>Цель урока?</vt:lpstr>
      <vt:lpstr>Цель урока?</vt:lpstr>
      <vt:lpstr>Исследовательские лаборатории</vt:lpstr>
      <vt:lpstr>    Индивидуальная карта оценки ученика   Фамилия, Имя ученика…………………………………….. Итого баллов…………………………………………………….</vt:lpstr>
      <vt:lpstr>Проблема  урока: </vt:lpstr>
      <vt:lpstr>Презентация PowerPoint</vt:lpstr>
      <vt:lpstr> Задание:  Помогите Всезнайке???  Правильно составить диаграмму</vt:lpstr>
      <vt:lpstr>Презентация PowerPoint</vt:lpstr>
      <vt:lpstr>Презентация PowerPoint</vt:lpstr>
      <vt:lpstr>Презентация PowerPoint</vt:lpstr>
      <vt:lpstr> Задание:  Помогите Всезнайке???  Правильно составить диаграмму</vt:lpstr>
      <vt:lpstr>Проблема  урока: </vt:lpstr>
      <vt:lpstr>Презентация PowerPoint</vt:lpstr>
      <vt:lpstr>Контроль и самоконтроль </vt:lpstr>
      <vt:lpstr>Строение клетки</vt:lpstr>
      <vt:lpstr>Правильный ответ:</vt:lpstr>
      <vt:lpstr>   </vt:lpstr>
      <vt:lpstr>Ответ:</vt:lpstr>
      <vt:lpstr>Правильный ответ:</vt:lpstr>
      <vt:lpstr> </vt:lpstr>
      <vt:lpstr>Ответ:</vt:lpstr>
      <vt:lpstr>                           Подведение итогов:</vt:lpstr>
      <vt:lpstr>Цель урока?</vt:lpstr>
      <vt:lpstr>РЕФЛЕКСИЯ</vt:lpstr>
      <vt:lpstr>Рефлексия</vt:lpstr>
      <vt:lpstr>Домашнее задание</vt:lpstr>
      <vt:lpstr>Спасибо за работу и внимание!!!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Роль водорослей в природе и жизни человека. Охрана водорослей   </dc:title>
  <dc:creator>Пользователь</dc:creator>
  <cp:lastModifiedBy>Пользователь</cp:lastModifiedBy>
  <cp:revision>114</cp:revision>
  <dcterms:created xsi:type="dcterms:W3CDTF">2013-04-07T13:41:52Z</dcterms:created>
  <dcterms:modified xsi:type="dcterms:W3CDTF">2014-11-26T19:09:02Z</dcterms:modified>
</cp:coreProperties>
</file>