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8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  <p:sldMasterId id="2147483720" r:id="rId3"/>
    <p:sldMasterId id="2147483732" r:id="rId4"/>
    <p:sldMasterId id="2147483744" r:id="rId5"/>
    <p:sldMasterId id="2147483768" r:id="rId6"/>
    <p:sldMasterId id="2147483772" r:id="rId7"/>
    <p:sldMasterId id="2147483784" r:id="rId8"/>
    <p:sldMasterId id="2147483796" r:id="rId9"/>
  </p:sldMasterIdLst>
  <p:sldIdLst>
    <p:sldId id="257" r:id="rId10"/>
    <p:sldId id="264" r:id="rId11"/>
    <p:sldId id="262" r:id="rId12"/>
    <p:sldId id="263" r:id="rId13"/>
    <p:sldId id="267" r:id="rId14"/>
    <p:sldId id="260" r:id="rId15"/>
    <p:sldId id="269" r:id="rId16"/>
    <p:sldId id="275" r:id="rId17"/>
    <p:sldId id="272" r:id="rId18"/>
    <p:sldId id="280" r:id="rId19"/>
    <p:sldId id="276" r:id="rId20"/>
    <p:sldId id="268" r:id="rId21"/>
    <p:sldId id="279" r:id="rId22"/>
    <p:sldId id="271" r:id="rId23"/>
    <p:sldId id="270" r:id="rId24"/>
    <p:sldId id="277" r:id="rId25"/>
    <p:sldId id="274" r:id="rId26"/>
    <p:sldId id="281" r:id="rId27"/>
    <p:sldId id="283" r:id="rId28"/>
    <p:sldId id="273" r:id="rId29"/>
    <p:sldId id="259" r:id="rId30"/>
    <p:sldId id="278" r:id="rId3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574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279" autoAdjust="0"/>
    <p:restoredTop sz="94660"/>
  </p:normalViewPr>
  <p:slideViewPr>
    <p:cSldViewPr snapToGrid="0">
      <p:cViewPr varScale="1">
        <p:scale>
          <a:sx n="74" d="100"/>
          <a:sy n="74" d="100"/>
        </p:scale>
        <p:origin x="28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gif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FA05E-47C0-4414-85D4-BAD422552B5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3CA0-6DBA-494E-8F48-0D2CE53172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619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FA05E-47C0-4414-85D4-BAD422552B5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3CA0-6DBA-494E-8F48-0D2CE53172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794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FA05E-47C0-4414-85D4-BAD422552B5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3CA0-6DBA-494E-8F48-0D2CE53172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4717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фоны и шаблоны\f257577f7a5b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618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9EE43D-81A3-4AB3-8E38-9B4BB18AF9D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D6B573-4FC6-4E60-B2C1-455C75E2D4ED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42338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108276-48B2-4BF2-B284-A46098DBBE0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4F7E26-7431-42E8-BD2A-307896B5B6F1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97315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CE324E-D6B9-4E21-87AF-5C31D0CA679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9297EF-CEB3-41DA-AFD6-B801A109607F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4725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755A4-1684-42A4-B336-FBFB4EFD038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EA2BCD-7279-4D37-8E5B-1A5D93294B3A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82465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E6886-7A07-4E74-8ABF-C534CB63A66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D76075-E085-49D5-A850-74DB1B110DF0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00428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784C62-87FD-4D59-8215-D1F71754910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D1B329-4F6C-457B-95AB-B91404AAF530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0358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99B99-9D78-4B85-825D-4BE419D236A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5C6D1B-1AC5-4D8E-9CBC-D696D425BF28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58044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E91AB5-292E-4034-BE57-6D759DF0C5A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DC187D-AA5C-49CE-B836-0B309D65D1C4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055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FA05E-47C0-4414-85D4-BAD422552B5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3CA0-6DBA-494E-8F48-0D2CE53172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6904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3F6422-3137-4C1C-BC89-2A2EE6B10D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ABFAE3-FED7-459D-B507-00B39C7D904A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73742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7A8941-810B-4B6C-8B76-73F4DE4AAEA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DE579C-66DC-4F00-86D0-448AE5A4D19F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8831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BA0CAE-9A3C-4A16-90F4-5C692F00ED2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BFEE53-A65B-4787-BC6A-543EDB838FCF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1872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7" name="Picture 7" descr="j043897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01" y="0"/>
            <a:ext cx="29845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j043893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0"/>
            <a:ext cx="29845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j0425153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29591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j0432829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1" y="0"/>
            <a:ext cx="29845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32" name="Rectangle 12"/>
          <p:cNvSpPr>
            <a:spLocks noChangeArrowheads="1"/>
          </p:cNvSpPr>
          <p:nvPr userDrawn="1"/>
        </p:nvSpPr>
        <p:spPr bwMode="auto">
          <a:xfrm>
            <a:off x="0" y="3429000"/>
            <a:ext cx="12192000" cy="3429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800">
              <a:solidFill>
                <a:srgbClr val="000000"/>
              </a:solidFill>
            </a:endParaRPr>
          </a:p>
        </p:txBody>
      </p:sp>
      <p:grpSp>
        <p:nvGrpSpPr>
          <p:cNvPr id="5140" name="Group 20"/>
          <p:cNvGrpSpPr>
            <a:grpSpLocks/>
          </p:cNvGrpSpPr>
          <p:nvPr userDrawn="1"/>
        </p:nvGrpSpPr>
        <p:grpSpPr bwMode="auto">
          <a:xfrm rot="10800000">
            <a:off x="-12699" y="5930900"/>
            <a:ext cx="12204700" cy="927100"/>
            <a:chOff x="-6" y="-10"/>
            <a:chExt cx="5766" cy="824"/>
          </a:xfrm>
        </p:grpSpPr>
        <p:sp>
          <p:nvSpPr>
            <p:cNvPr id="5137" name="Freeform 17"/>
            <p:cNvSpPr>
              <a:spLocks/>
            </p:cNvSpPr>
            <p:nvPr userDrawn="1"/>
          </p:nvSpPr>
          <p:spPr bwMode="gray">
            <a:xfrm flipH="1">
              <a:off x="-6" y="-10"/>
              <a:ext cx="5766" cy="824"/>
            </a:xfrm>
            <a:custGeom>
              <a:avLst/>
              <a:gdLst>
                <a:gd name="T0" fmla="*/ 5778 w 5778"/>
                <a:gd name="T1" fmla="*/ 640 h 1215"/>
                <a:gd name="T2" fmla="*/ 2656 w 5778"/>
                <a:gd name="T3" fmla="*/ 668 h 1215"/>
                <a:gd name="T4" fmla="*/ 0 w 5778"/>
                <a:gd name="T5" fmla="*/ 726 h 1215"/>
                <a:gd name="T6" fmla="*/ 12 w 5778"/>
                <a:gd name="T7" fmla="*/ 6 h 1215"/>
                <a:gd name="T8" fmla="*/ 5778 w 5778"/>
                <a:gd name="T9" fmla="*/ 0 h 1215"/>
                <a:gd name="T10" fmla="*/ 5778 w 5778"/>
                <a:gd name="T11" fmla="*/ 640 h 1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78" h="1215">
                  <a:moveTo>
                    <a:pt x="5778" y="640"/>
                  </a:moveTo>
                  <a:cubicBezTo>
                    <a:pt x="4217" y="104"/>
                    <a:pt x="3024" y="562"/>
                    <a:pt x="2656" y="668"/>
                  </a:cubicBezTo>
                  <a:cubicBezTo>
                    <a:pt x="2288" y="774"/>
                    <a:pt x="1066" y="1215"/>
                    <a:pt x="0" y="726"/>
                  </a:cubicBezTo>
                  <a:cubicBezTo>
                    <a:pt x="0" y="726"/>
                    <a:pt x="12" y="292"/>
                    <a:pt x="12" y="6"/>
                  </a:cubicBezTo>
                  <a:cubicBezTo>
                    <a:pt x="2901" y="5"/>
                    <a:pt x="5778" y="0"/>
                    <a:pt x="5778" y="0"/>
                  </a:cubicBezTo>
                  <a:cubicBezTo>
                    <a:pt x="5778" y="227"/>
                    <a:pt x="5778" y="413"/>
                    <a:pt x="5778" y="640"/>
                  </a:cubicBezTo>
                  <a:close/>
                </a:path>
              </a:pathLst>
            </a:custGeom>
            <a:solidFill>
              <a:schemeClr val="hlink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000000"/>
                </a:solidFill>
              </a:endParaRPr>
            </a:p>
          </p:txBody>
        </p:sp>
        <p:sp>
          <p:nvSpPr>
            <p:cNvPr id="5138" name="Freeform 18"/>
            <p:cNvSpPr>
              <a:spLocks/>
            </p:cNvSpPr>
            <p:nvPr userDrawn="1"/>
          </p:nvSpPr>
          <p:spPr bwMode="hidden">
            <a:xfrm>
              <a:off x="1575" y="127"/>
              <a:ext cx="4176" cy="634"/>
            </a:xfrm>
            <a:custGeom>
              <a:avLst/>
              <a:gdLst>
                <a:gd name="T0" fmla="*/ 669 w 4173"/>
                <a:gd name="T1" fmla="*/ 179 h 936"/>
                <a:gd name="T2" fmla="*/ 1538 w 4173"/>
                <a:gd name="T3" fmla="*/ 422 h 936"/>
                <a:gd name="T4" fmla="*/ 4173 w 4173"/>
                <a:gd name="T5" fmla="*/ 374 h 936"/>
                <a:gd name="T6" fmla="*/ 4173 w 4173"/>
                <a:gd name="T7" fmla="*/ 306 h 936"/>
                <a:gd name="T8" fmla="*/ 2845 w 4173"/>
                <a:gd name="T9" fmla="*/ 589 h 936"/>
                <a:gd name="T10" fmla="*/ 1165 w 4173"/>
                <a:gd name="T11" fmla="*/ 85 h 936"/>
                <a:gd name="T12" fmla="*/ 0 w 4173"/>
                <a:gd name="T13" fmla="*/ 77 h 936"/>
                <a:gd name="T14" fmla="*/ 669 w 4173"/>
                <a:gd name="T15" fmla="*/ 179 h 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173" h="936">
                  <a:moveTo>
                    <a:pt x="669" y="179"/>
                  </a:moveTo>
                  <a:cubicBezTo>
                    <a:pt x="1122" y="287"/>
                    <a:pt x="1351" y="360"/>
                    <a:pt x="1538" y="422"/>
                  </a:cubicBezTo>
                  <a:cubicBezTo>
                    <a:pt x="1725" y="484"/>
                    <a:pt x="3122" y="936"/>
                    <a:pt x="4173" y="374"/>
                  </a:cubicBezTo>
                  <a:cubicBezTo>
                    <a:pt x="4173" y="374"/>
                    <a:pt x="4173" y="387"/>
                    <a:pt x="4173" y="306"/>
                  </a:cubicBezTo>
                  <a:cubicBezTo>
                    <a:pt x="3957" y="435"/>
                    <a:pt x="3346" y="626"/>
                    <a:pt x="2845" y="589"/>
                  </a:cubicBezTo>
                  <a:cubicBezTo>
                    <a:pt x="2344" y="552"/>
                    <a:pt x="1639" y="170"/>
                    <a:pt x="1165" y="85"/>
                  </a:cubicBezTo>
                  <a:cubicBezTo>
                    <a:pt x="691" y="0"/>
                    <a:pt x="261" y="21"/>
                    <a:pt x="0" y="77"/>
                  </a:cubicBezTo>
                  <a:cubicBezTo>
                    <a:pt x="2" y="84"/>
                    <a:pt x="261" y="92"/>
                    <a:pt x="669" y="179"/>
                  </a:cubicBezTo>
                  <a:close/>
                </a:path>
              </a:pathLst>
            </a:custGeom>
            <a:gradFill rotWithShape="1">
              <a:gsLst>
                <a:gs pos="0">
                  <a:schemeClr val="tx2">
                    <a:alpha val="0"/>
                  </a:schemeClr>
                </a:gs>
                <a:gs pos="100000">
                  <a:schemeClr val="tx2">
                    <a:alpha val="50000"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000000"/>
                </a:solidFill>
              </a:endParaRPr>
            </a:p>
          </p:txBody>
        </p:sp>
        <p:sp>
          <p:nvSpPr>
            <p:cNvPr id="5139" name="Freeform 19"/>
            <p:cNvSpPr>
              <a:spLocks/>
            </p:cNvSpPr>
            <p:nvPr userDrawn="1"/>
          </p:nvSpPr>
          <p:spPr bwMode="hidden">
            <a:xfrm>
              <a:off x="3332" y="0"/>
              <a:ext cx="2428" cy="742"/>
            </a:xfrm>
            <a:custGeom>
              <a:avLst/>
              <a:gdLst>
                <a:gd name="T0" fmla="*/ 2426 w 2426"/>
                <a:gd name="T1" fmla="*/ 1 h 1095"/>
                <a:gd name="T2" fmla="*/ 2426 w 2426"/>
                <a:gd name="T3" fmla="*/ 464 h 1095"/>
                <a:gd name="T4" fmla="*/ 0 w 2426"/>
                <a:gd name="T5" fmla="*/ 0 h 1095"/>
                <a:gd name="T6" fmla="*/ 2426 w 2426"/>
                <a:gd name="T7" fmla="*/ 1 h 1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26" h="1095">
                  <a:moveTo>
                    <a:pt x="2426" y="1"/>
                  </a:moveTo>
                  <a:cubicBezTo>
                    <a:pt x="2426" y="232"/>
                    <a:pt x="2426" y="464"/>
                    <a:pt x="2426" y="464"/>
                  </a:cubicBezTo>
                  <a:cubicBezTo>
                    <a:pt x="1216" y="1095"/>
                    <a:pt x="584" y="162"/>
                    <a:pt x="0" y="0"/>
                  </a:cubicBezTo>
                  <a:cubicBezTo>
                    <a:pt x="0" y="0"/>
                    <a:pt x="1213" y="0"/>
                    <a:pt x="2426" y="1"/>
                  </a:cubicBezTo>
                  <a:close/>
                </a:path>
              </a:pathLst>
            </a:custGeom>
            <a:gradFill rotWithShape="1">
              <a:gsLst>
                <a:gs pos="0">
                  <a:schemeClr val="tx2">
                    <a:alpha val="0"/>
                  </a:schemeClr>
                </a:gs>
                <a:gs pos="100000">
                  <a:schemeClr val="tx2">
                    <a:alpha val="7000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000000"/>
                </a:solidFill>
              </a:endParaRPr>
            </a:p>
          </p:txBody>
        </p:sp>
      </p:grpSp>
      <p:sp>
        <p:nvSpPr>
          <p:cNvPr id="5141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1016000" y="3581401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5142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5334000"/>
            <a:ext cx="8534400" cy="5334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5143" name="Rectangle 23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144" name="Rectangle 24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145" name="Rectangle 25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8A41337B-6DF1-4248-90E8-B81E91A44CCF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pic>
        <p:nvPicPr>
          <p:cNvPr id="5147" name="Picture 27" descr="tree21"/>
          <p:cNvPicPr>
            <a:picLocks noChangeAspect="1" noChangeArrowheads="1" noCrop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5410200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30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70D19E-D997-4328-87A1-56632EA73F6F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6816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2047AC-5929-414F-9AFE-ECF007F2C98D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3127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80B571-7954-41EE-A440-B7B61A0C2766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0218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D9FDA1-B559-42A2-B3CF-56CA8DB996A2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6794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F23F0A-490C-42DE-A884-D83E52974681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6409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EA13B8-93AC-45EB-8E4F-0F7893F49176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891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FA05E-47C0-4414-85D4-BAD422552B5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3CA0-6DBA-494E-8F48-0D2CE53172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1207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A9E140-51DA-4870-9DD0-ADC616F70280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6389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542A13-DD5F-4504-9A5B-8C8FFBFCFF94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0252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7DFE7F-FE72-43CA-9E00-9F8BC648B92A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7510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1C6049-F088-445C-B12E-ED60368EA556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7068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  <a:endParaRPr lang="en-US" noProof="0" smtClean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  <a:endParaRPr lang="en-US" noProof="0" smtClean="0"/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8639611A-A1F5-464F-9360-CE405FB936E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9112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0FE9EB-10C8-44EC-B111-18B57FA961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4820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C4216A-6CCA-4B63-9FC9-E2531BD5673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7926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97A316-5BEB-4FA6-8DAE-CD3822C5B46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3129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AD7F5F-0AFF-4E8D-BFAD-999A5D483C9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454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5A14D9-76BB-48AD-89E2-2D5209A21BC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880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FA05E-47C0-4414-85D4-BAD422552B5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3CA0-6DBA-494E-8F48-0D2CE53172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2181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E34C42-2D94-4184-8C3A-C5F41D5039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7272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6EC102-1A3B-485C-9726-70D2C3810A0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0604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824B52-9125-490E-804D-44DDA27D991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9972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37B759-4293-4421-B4FB-3E83ECA5595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8332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5F50CB-6507-4DED-85DB-57E069B2475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6711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7895C2-2418-47D9-B039-CD2F86C27819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0012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A934D3-692A-464A-89CB-4B4E96C18FC9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46578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81FA28-8A17-40A4-959F-1911CDD05D1F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3609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6FD4C4-1251-4858-9916-3D804598D815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9126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2EDF70-7026-4BF7-9917-6C960552BEDB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599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FA05E-47C0-4414-85D4-BAD422552B5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3CA0-6DBA-494E-8F48-0D2CE53172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83120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E2AA0E-63C2-4846-960E-4F198C166DF6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06845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CEFA3F-F034-443B-99D1-15DAB413FC89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9646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95B755-1FE9-424B-AE25-A2901CC15F6B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2304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9E0C23-6E42-4CAC-97A7-DAEBE885C7B6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4572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86985E-CDA3-4091-923F-12111C97238D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01541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B05C12-60F7-44C6-B0D0-6C06A089B759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86027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57344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392" y="476672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80855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954762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EC4600-8B7F-46AF-98C5-23E28C7B88F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280F9C-91B8-4B54-8B35-5487F9F8DBE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697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FA05E-47C0-4414-85D4-BAD422552B5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3CA0-6DBA-494E-8F48-0D2CE53172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75039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A416AA-B0E9-4FD9-9EBB-6AF32AB0FC7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B1584E-CE77-4F72-83D8-5A327EE04FC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49949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EC12E4-27FB-4B4B-BDC4-DA19C4BB01A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1E83F9-68F6-4D0D-976A-8C6710341E9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93973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A14EB-FAF9-463D-90F1-72646863C85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FD4AC5-9C56-4FCB-A3C9-D2ED63654CA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04253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2C2E68-4030-4E4C-BDBC-49DE088B001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9135F7-785B-4292-91E2-F7324C96908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08328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88F1C7-62AF-4F5A-B983-D0D0D1A629D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06E88C-C5D4-402E-A02B-7D8FBB42757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9336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AC311A-107C-4E18-8426-578BD2910C8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C5E0B5-014A-4347-BA60-A1A8A2CCCB3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41325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E19C46-6A45-4216-A16B-F2758CE7F6D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E1020F-9CBD-45DF-A936-8E42397E727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88748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381F8-4A3A-42AD-AFAE-FD2B55C4F06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F23B2D-CC24-4E3C-BA42-A20129746BD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46126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788F2F-1145-4617-BCDF-0633169EB10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FFAD48-4514-4B98-B652-A00E1B2ECB9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02987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936480-B789-4315-8F1B-1BDDBBF77BA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755EC9-AC43-48B2-A054-8F34203E133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487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FA05E-47C0-4414-85D4-BAD422552B5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3CA0-6DBA-494E-8F48-0D2CE53172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56165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898F19-570A-40CD-B70E-1F026E747BA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6E3E21-2608-40B0-88F2-35C97C16CE9F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32577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DAC027-731A-475F-B095-D8F112ACF4E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2F15AE-2E7A-4158-B662-9258AC02E8E8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590335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48E1EC-637A-4C72-BAF4-8E5FA9108EC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A35B0A-5F89-45F4-A6C8-1093331AECDD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774625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0C66BC-714F-4B18-B51A-F1613EF8D21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C81612-72B0-4FB3-B02A-C7BC0B87786B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975055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DFF7D6-52C9-42C4-9082-79FA84408CC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E2D41E-A5C1-4222-A31B-941B20916ED6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864574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A31389-C0D0-4658-8154-517591E5E28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981F05-C9F1-4688-B099-466F3377E81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969130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CC4FB9-0481-4AFF-9959-00C3CB7B695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98EDBE-278E-4E2B-BCDD-D040541785D4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79824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C7B656-7ADC-464C-9169-6811F90FC78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903EE2-FF59-406A-9951-BD0FB24974C7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08033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CD2581-FDA5-426A-B687-CCC2F4866A8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DBBBD6-122D-4018-93E7-3D68E09E4253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843151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2CA9AE-A543-470E-9C55-B6C4F8C3B94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8C1EC7-C5F2-45B3-9495-373D1E315DDA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1975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FA05E-47C0-4414-85D4-BAD422552B5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3CA0-6DBA-494E-8F48-0D2CE53172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35082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213628-73AE-4A3E-98B7-E9105F06A7F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B728F4-B4CF-4A43-AA90-980E4BD22A30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294487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11F0F8-C686-401A-812D-FF68DA92288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F6FBC7-7AB4-4521-B230-1A7428645B0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91546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2D4020-F3A8-471F-A309-E8FF50BD7E2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3D1B51-023E-40EE-96B6-CFC3519A4AD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94747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CBDC3D-9AE3-45FF-9A1E-68D37FEAB57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831BE7-81FF-4146-8567-CE324D79D5B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11778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C2CAFD-1D0B-42F2-AC5A-0F9C8B74820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DCD66D-B51B-4A10-B6F5-47E519DEA83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55332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CAEB97-6DF4-4FD4-88BB-94FFDD44A39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894380-9640-46F9-A5A0-477704D3BE7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91135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24A1E-4385-4952-8085-23B1B75BC88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38BDD4-E7C8-424C-B7EA-51995201110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19361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6E085B-1D06-4666-9125-66D92C39F14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A4A99F-3B7B-4C39-944F-57D54B703C1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31419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9BBF59-FB21-419A-96D6-0068783ED02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8134B2-3D3F-4798-A81C-D62B31CF9AC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57004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3ABB5D-E750-4D36-AA17-39662E4DA56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B426BE-DDF6-4A3A-80DE-B8DB000CD70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792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FA05E-47C0-4414-85D4-BAD422552B5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3CA0-6DBA-494E-8F48-0D2CE53172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29897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42C1E8-C823-43E5-B322-5708243D9A1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B8A205-E78F-4BDD-A668-C2CBE487BAD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99332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0EB8A9-F156-40EE-BF83-F05D33ECBD1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D862AF-3FEE-46B0-8656-8EAFBC41115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58026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фоны и шаблоны\a454f3a7c5ac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54366F-CFA3-4127-ADEC-51A94DC1E54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1518E4-A13D-4281-B068-B0EFBF784790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1661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7.wmf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4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6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17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18.jpe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image" Target="../media/image19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image" Target="../media/image20.jpeg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2FA05E-47C0-4414-85D4-BAD422552B5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E33CA0-6DBA-494E-8F48-0D2CE53172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597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13774F3-4AB7-410D-BE38-71B64481EDC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18A0F10-AFEC-4D56-B47A-2F6C43A1B687}" type="slidenum">
              <a:rPr lang="ru-RU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cs typeface="Arial" panose="020B0604020202020204" pitchFamily="34" charset="0"/>
            </a:endParaRPr>
          </a:p>
        </p:txBody>
      </p:sp>
      <p:pic>
        <p:nvPicPr>
          <p:cNvPr id="1031" name="Picture 2" descr="D:\клипарты\осень\8e8df644cf1f.pn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879921">
            <a:off x="10612703" y="5020469"/>
            <a:ext cx="1249362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4" descr="D:\клипарты\рамки\1da7fa4767f7.png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3857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7"/>
          <p:cNvGrpSpPr>
            <a:grpSpLocks/>
          </p:cNvGrpSpPr>
          <p:nvPr userDrawn="1"/>
        </p:nvGrpSpPr>
        <p:grpSpPr bwMode="auto">
          <a:xfrm rot="10800000">
            <a:off x="-12699" y="5930900"/>
            <a:ext cx="12204700" cy="927100"/>
            <a:chOff x="-6" y="-10"/>
            <a:chExt cx="5766" cy="824"/>
          </a:xfrm>
        </p:grpSpPr>
        <p:sp>
          <p:nvSpPr>
            <p:cNvPr id="1032" name="Freeform 8"/>
            <p:cNvSpPr>
              <a:spLocks/>
            </p:cNvSpPr>
            <p:nvPr userDrawn="1"/>
          </p:nvSpPr>
          <p:spPr bwMode="gray">
            <a:xfrm flipH="1">
              <a:off x="-6" y="-10"/>
              <a:ext cx="5766" cy="824"/>
            </a:xfrm>
            <a:custGeom>
              <a:avLst/>
              <a:gdLst>
                <a:gd name="T0" fmla="*/ 5778 w 5778"/>
                <a:gd name="T1" fmla="*/ 640 h 1215"/>
                <a:gd name="T2" fmla="*/ 2656 w 5778"/>
                <a:gd name="T3" fmla="*/ 668 h 1215"/>
                <a:gd name="T4" fmla="*/ 0 w 5778"/>
                <a:gd name="T5" fmla="*/ 726 h 1215"/>
                <a:gd name="T6" fmla="*/ 12 w 5778"/>
                <a:gd name="T7" fmla="*/ 6 h 1215"/>
                <a:gd name="T8" fmla="*/ 5778 w 5778"/>
                <a:gd name="T9" fmla="*/ 0 h 1215"/>
                <a:gd name="T10" fmla="*/ 5778 w 5778"/>
                <a:gd name="T11" fmla="*/ 640 h 1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78" h="1215">
                  <a:moveTo>
                    <a:pt x="5778" y="640"/>
                  </a:moveTo>
                  <a:cubicBezTo>
                    <a:pt x="4217" y="104"/>
                    <a:pt x="3024" y="562"/>
                    <a:pt x="2656" y="668"/>
                  </a:cubicBezTo>
                  <a:cubicBezTo>
                    <a:pt x="2288" y="774"/>
                    <a:pt x="1066" y="1215"/>
                    <a:pt x="0" y="726"/>
                  </a:cubicBezTo>
                  <a:cubicBezTo>
                    <a:pt x="0" y="726"/>
                    <a:pt x="12" y="292"/>
                    <a:pt x="12" y="6"/>
                  </a:cubicBezTo>
                  <a:cubicBezTo>
                    <a:pt x="2901" y="5"/>
                    <a:pt x="5778" y="0"/>
                    <a:pt x="5778" y="0"/>
                  </a:cubicBezTo>
                  <a:cubicBezTo>
                    <a:pt x="5778" y="227"/>
                    <a:pt x="5778" y="413"/>
                    <a:pt x="5778" y="640"/>
                  </a:cubicBezTo>
                  <a:close/>
                </a:path>
              </a:pathLst>
            </a:custGeom>
            <a:solidFill>
              <a:schemeClr val="hlink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000000"/>
                </a:solidFill>
              </a:endParaRPr>
            </a:p>
          </p:txBody>
        </p:sp>
        <p:sp>
          <p:nvSpPr>
            <p:cNvPr id="1033" name="Freeform 9"/>
            <p:cNvSpPr>
              <a:spLocks/>
            </p:cNvSpPr>
            <p:nvPr userDrawn="1"/>
          </p:nvSpPr>
          <p:spPr bwMode="hidden">
            <a:xfrm>
              <a:off x="1575" y="127"/>
              <a:ext cx="4176" cy="634"/>
            </a:xfrm>
            <a:custGeom>
              <a:avLst/>
              <a:gdLst>
                <a:gd name="T0" fmla="*/ 669 w 4173"/>
                <a:gd name="T1" fmla="*/ 179 h 936"/>
                <a:gd name="T2" fmla="*/ 1538 w 4173"/>
                <a:gd name="T3" fmla="*/ 422 h 936"/>
                <a:gd name="T4" fmla="*/ 4173 w 4173"/>
                <a:gd name="T5" fmla="*/ 374 h 936"/>
                <a:gd name="T6" fmla="*/ 4173 w 4173"/>
                <a:gd name="T7" fmla="*/ 306 h 936"/>
                <a:gd name="T8" fmla="*/ 2845 w 4173"/>
                <a:gd name="T9" fmla="*/ 589 h 936"/>
                <a:gd name="T10" fmla="*/ 1165 w 4173"/>
                <a:gd name="T11" fmla="*/ 85 h 936"/>
                <a:gd name="T12" fmla="*/ 0 w 4173"/>
                <a:gd name="T13" fmla="*/ 77 h 936"/>
                <a:gd name="T14" fmla="*/ 669 w 4173"/>
                <a:gd name="T15" fmla="*/ 179 h 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173" h="936">
                  <a:moveTo>
                    <a:pt x="669" y="179"/>
                  </a:moveTo>
                  <a:cubicBezTo>
                    <a:pt x="1122" y="287"/>
                    <a:pt x="1351" y="360"/>
                    <a:pt x="1538" y="422"/>
                  </a:cubicBezTo>
                  <a:cubicBezTo>
                    <a:pt x="1725" y="484"/>
                    <a:pt x="3122" y="936"/>
                    <a:pt x="4173" y="374"/>
                  </a:cubicBezTo>
                  <a:cubicBezTo>
                    <a:pt x="4173" y="374"/>
                    <a:pt x="4173" y="387"/>
                    <a:pt x="4173" y="306"/>
                  </a:cubicBezTo>
                  <a:cubicBezTo>
                    <a:pt x="3957" y="435"/>
                    <a:pt x="3346" y="626"/>
                    <a:pt x="2845" y="589"/>
                  </a:cubicBezTo>
                  <a:cubicBezTo>
                    <a:pt x="2344" y="552"/>
                    <a:pt x="1639" y="170"/>
                    <a:pt x="1165" y="85"/>
                  </a:cubicBezTo>
                  <a:cubicBezTo>
                    <a:pt x="691" y="0"/>
                    <a:pt x="261" y="21"/>
                    <a:pt x="0" y="77"/>
                  </a:cubicBezTo>
                  <a:cubicBezTo>
                    <a:pt x="2" y="84"/>
                    <a:pt x="261" y="92"/>
                    <a:pt x="669" y="179"/>
                  </a:cubicBezTo>
                  <a:close/>
                </a:path>
              </a:pathLst>
            </a:custGeom>
            <a:gradFill rotWithShape="1">
              <a:gsLst>
                <a:gs pos="0">
                  <a:schemeClr val="tx2">
                    <a:alpha val="0"/>
                  </a:schemeClr>
                </a:gs>
                <a:gs pos="100000">
                  <a:schemeClr val="tx2">
                    <a:alpha val="50000"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000000"/>
                </a:solidFill>
              </a:endParaRPr>
            </a:p>
          </p:txBody>
        </p:sp>
        <p:sp>
          <p:nvSpPr>
            <p:cNvPr id="1034" name="Freeform 10"/>
            <p:cNvSpPr>
              <a:spLocks/>
            </p:cNvSpPr>
            <p:nvPr userDrawn="1"/>
          </p:nvSpPr>
          <p:spPr bwMode="hidden">
            <a:xfrm>
              <a:off x="3332" y="0"/>
              <a:ext cx="2428" cy="742"/>
            </a:xfrm>
            <a:custGeom>
              <a:avLst/>
              <a:gdLst>
                <a:gd name="T0" fmla="*/ 2426 w 2426"/>
                <a:gd name="T1" fmla="*/ 1 h 1095"/>
                <a:gd name="T2" fmla="*/ 2426 w 2426"/>
                <a:gd name="T3" fmla="*/ 464 h 1095"/>
                <a:gd name="T4" fmla="*/ 0 w 2426"/>
                <a:gd name="T5" fmla="*/ 0 h 1095"/>
                <a:gd name="T6" fmla="*/ 2426 w 2426"/>
                <a:gd name="T7" fmla="*/ 1 h 1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26" h="1095">
                  <a:moveTo>
                    <a:pt x="2426" y="1"/>
                  </a:moveTo>
                  <a:cubicBezTo>
                    <a:pt x="2426" y="232"/>
                    <a:pt x="2426" y="464"/>
                    <a:pt x="2426" y="464"/>
                  </a:cubicBezTo>
                  <a:cubicBezTo>
                    <a:pt x="1216" y="1095"/>
                    <a:pt x="584" y="162"/>
                    <a:pt x="0" y="0"/>
                  </a:cubicBezTo>
                  <a:cubicBezTo>
                    <a:pt x="0" y="0"/>
                    <a:pt x="1213" y="0"/>
                    <a:pt x="2426" y="1"/>
                  </a:cubicBezTo>
                  <a:close/>
                </a:path>
              </a:pathLst>
            </a:custGeom>
            <a:gradFill rotWithShape="1">
              <a:gsLst>
                <a:gs pos="0">
                  <a:schemeClr val="tx2">
                    <a:alpha val="0"/>
                  </a:schemeClr>
                </a:gs>
                <a:gs pos="100000">
                  <a:schemeClr val="tx2">
                    <a:alpha val="7000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000000"/>
                </a:solidFill>
              </a:endParaRPr>
            </a:p>
          </p:txBody>
        </p:sp>
      </p:grpSp>
      <p:sp>
        <p:nvSpPr>
          <p:cNvPr id="1035" name="Rectangle 11"/>
          <p:cNvSpPr>
            <a:spLocks noChangeArrowheads="1"/>
          </p:cNvSpPr>
          <p:nvPr userDrawn="1"/>
        </p:nvSpPr>
        <p:spPr bwMode="auto">
          <a:xfrm>
            <a:off x="0" y="0"/>
            <a:ext cx="12192000" cy="914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800">
              <a:solidFill>
                <a:srgbClr val="000000"/>
              </a:solidFill>
            </a:endParaRPr>
          </a:p>
        </p:txBody>
      </p:sp>
      <p:pic>
        <p:nvPicPr>
          <p:cNvPr id="1036" name="Picture 12" descr="leaf 11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4401"/>
            <a:ext cx="1102784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j0437824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24200"/>
            <a:ext cx="12192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j0250876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1"/>
            <a:ext cx="1828800" cy="88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42" name="Group 18"/>
          <p:cNvGrpSpPr>
            <a:grpSpLocks/>
          </p:cNvGrpSpPr>
          <p:nvPr userDrawn="1"/>
        </p:nvGrpSpPr>
        <p:grpSpPr bwMode="auto">
          <a:xfrm>
            <a:off x="0" y="1524000"/>
            <a:ext cx="1219200" cy="914400"/>
            <a:chOff x="1824" y="1440"/>
            <a:chExt cx="696" cy="672"/>
          </a:xfrm>
        </p:grpSpPr>
        <p:sp>
          <p:nvSpPr>
            <p:cNvPr id="1041" name="Freeform 17"/>
            <p:cNvSpPr>
              <a:spLocks/>
            </p:cNvSpPr>
            <p:nvPr userDrawn="1"/>
          </p:nvSpPr>
          <p:spPr bwMode="auto">
            <a:xfrm>
              <a:off x="1872" y="1440"/>
              <a:ext cx="624" cy="672"/>
            </a:xfrm>
            <a:custGeom>
              <a:avLst/>
              <a:gdLst>
                <a:gd name="T0" fmla="*/ 48 w 777"/>
                <a:gd name="T1" fmla="*/ 0 h 714"/>
                <a:gd name="T2" fmla="*/ 480 w 777"/>
                <a:gd name="T3" fmla="*/ 336 h 714"/>
                <a:gd name="T4" fmla="*/ 432 w 777"/>
                <a:gd name="T5" fmla="*/ 336 h 714"/>
                <a:gd name="T6" fmla="*/ 720 w 777"/>
                <a:gd name="T7" fmla="*/ 624 h 714"/>
                <a:gd name="T8" fmla="*/ 768 w 777"/>
                <a:gd name="T9" fmla="*/ 645 h 714"/>
                <a:gd name="T10" fmla="*/ 761 w 777"/>
                <a:gd name="T11" fmla="*/ 706 h 714"/>
                <a:gd name="T12" fmla="*/ 713 w 777"/>
                <a:gd name="T13" fmla="*/ 693 h 714"/>
                <a:gd name="T14" fmla="*/ 672 w 777"/>
                <a:gd name="T15" fmla="*/ 624 h 714"/>
                <a:gd name="T16" fmla="*/ 528 w 777"/>
                <a:gd name="T17" fmla="*/ 480 h 714"/>
                <a:gd name="T18" fmla="*/ 528 w 777"/>
                <a:gd name="T19" fmla="*/ 528 h 714"/>
                <a:gd name="T20" fmla="*/ 480 w 777"/>
                <a:gd name="T21" fmla="*/ 480 h 714"/>
                <a:gd name="T22" fmla="*/ 384 w 777"/>
                <a:gd name="T23" fmla="*/ 336 h 714"/>
                <a:gd name="T24" fmla="*/ 0 w 777"/>
                <a:gd name="T25" fmla="*/ 0 h 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77" h="714">
                  <a:moveTo>
                    <a:pt x="48" y="0"/>
                  </a:moveTo>
                  <a:lnTo>
                    <a:pt x="480" y="336"/>
                  </a:lnTo>
                  <a:lnTo>
                    <a:pt x="432" y="336"/>
                  </a:lnTo>
                  <a:lnTo>
                    <a:pt x="720" y="624"/>
                  </a:lnTo>
                  <a:cubicBezTo>
                    <a:pt x="776" y="676"/>
                    <a:pt x="761" y="631"/>
                    <a:pt x="768" y="645"/>
                  </a:cubicBezTo>
                  <a:cubicBezTo>
                    <a:pt x="776" y="653"/>
                    <a:pt x="777" y="698"/>
                    <a:pt x="761" y="706"/>
                  </a:cubicBezTo>
                  <a:cubicBezTo>
                    <a:pt x="745" y="714"/>
                    <a:pt x="729" y="701"/>
                    <a:pt x="713" y="693"/>
                  </a:cubicBezTo>
                  <a:cubicBezTo>
                    <a:pt x="697" y="685"/>
                    <a:pt x="696" y="656"/>
                    <a:pt x="672" y="624"/>
                  </a:cubicBezTo>
                  <a:lnTo>
                    <a:pt x="528" y="480"/>
                  </a:lnTo>
                  <a:lnTo>
                    <a:pt x="528" y="528"/>
                  </a:lnTo>
                  <a:lnTo>
                    <a:pt x="480" y="480"/>
                  </a:lnTo>
                  <a:lnTo>
                    <a:pt x="384" y="336"/>
                  </a:lnTo>
                  <a:lnTo>
                    <a:pt x="0" y="0"/>
                  </a:lnTo>
                </a:path>
              </a:pathLst>
            </a:custGeom>
            <a:solidFill>
              <a:srgbClr val="663300"/>
            </a:solidFill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000000"/>
                </a:solidFill>
              </a:endParaRPr>
            </a:p>
          </p:txBody>
        </p:sp>
        <p:pic>
          <p:nvPicPr>
            <p:cNvPr id="1039" name="Picture 15" descr="forget-me-not02"/>
            <p:cNvPicPr>
              <a:picLocks noChangeAspect="1" noChangeArrowheads="1"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1488"/>
              <a:ext cx="696" cy="6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43" name="Rectangle 19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44" name="Rectangle 20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46" name="Rectangle 2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47" name="Rectangle 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9D9812D-90DD-40AB-8163-117FF5B26D07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128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83EF9F1-55F6-4F5D-8768-FDA98C4518F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164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A538BEB-D7D2-4007-B97E-B49567C41F47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88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99">
            <a:alpha val="68627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двумя скругленными соседними углами 8"/>
          <p:cNvSpPr/>
          <p:nvPr userDrawn="1"/>
        </p:nvSpPr>
        <p:spPr>
          <a:xfrm>
            <a:off x="431371" y="332656"/>
            <a:ext cx="11329259" cy="6192688"/>
          </a:xfrm>
          <a:prstGeom prst="round2Same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800">
              <a:solidFill>
                <a:prstClr val="black"/>
              </a:solidFill>
            </a:endParaRPr>
          </a:p>
        </p:txBody>
      </p:sp>
      <p:pic>
        <p:nvPicPr>
          <p:cNvPr id="12" name="Рисунок 11" descr="03cd1b9cf6be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1775521" y="5974112"/>
            <a:ext cx="2735625" cy="883888"/>
          </a:xfrm>
          <a:prstGeom prst="rect">
            <a:avLst/>
          </a:prstGeom>
        </p:spPr>
      </p:pic>
      <p:pic>
        <p:nvPicPr>
          <p:cNvPr id="13" name="Рисунок 12" descr="03cd1b9cf6be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4271798" y="5974112"/>
            <a:ext cx="2735625" cy="883888"/>
          </a:xfrm>
          <a:prstGeom prst="rect">
            <a:avLst/>
          </a:prstGeom>
        </p:spPr>
      </p:pic>
      <p:pic>
        <p:nvPicPr>
          <p:cNvPr id="14" name="Рисунок 13" descr="03cd1b9cf6be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6864086" y="5974112"/>
            <a:ext cx="2735625" cy="883888"/>
          </a:xfrm>
          <a:prstGeom prst="rect">
            <a:avLst/>
          </a:prstGeom>
        </p:spPr>
      </p:pic>
      <p:pic>
        <p:nvPicPr>
          <p:cNvPr id="15" name="Рисунок 14" descr="03cd1b9cf6be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9456376" y="5974112"/>
            <a:ext cx="2735625" cy="883888"/>
          </a:xfrm>
          <a:prstGeom prst="rect">
            <a:avLst/>
          </a:prstGeom>
        </p:spPr>
      </p:pic>
      <p:pic>
        <p:nvPicPr>
          <p:cNvPr id="16" name="Рисунок 15" descr="03cd1b9cf6be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1" y="5974112"/>
            <a:ext cx="2735625" cy="88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328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960C2A3-94D3-47F4-B93A-06A9BAE20D4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49B9AA9-711A-42B3-BA5E-41180078A6F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313" name="Rectangle 1"/>
          <p:cNvSpPr>
            <a:spLocks noChangeArrowheads="1"/>
          </p:cNvSpPr>
          <p:nvPr userDrawn="1"/>
        </p:nvSpPr>
        <p:spPr bwMode="auto">
          <a:xfrm>
            <a:off x="0" y="6642328"/>
            <a:ext cx="124585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prstClr val="white">
                    <a:lumMod val="75000"/>
                  </a:prstClr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FokinaLida.75@mail.ru</a:t>
            </a:r>
            <a:endParaRPr lang="en-US" sz="800" dirty="0">
              <a:solidFill>
                <a:prstClr val="white">
                  <a:lumMod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Блок-схема: документ 7"/>
          <p:cNvSpPr/>
          <p:nvPr userDrawn="1"/>
        </p:nvSpPr>
        <p:spPr>
          <a:xfrm>
            <a:off x="239185" y="188914"/>
            <a:ext cx="11713633" cy="6669087"/>
          </a:xfrm>
          <a:prstGeom prst="flowChartDocumen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>
              <a:solidFill>
                <a:prstClr val="white"/>
              </a:solidFill>
            </a:endParaRPr>
          </a:p>
        </p:txBody>
      </p:sp>
      <p:pic>
        <p:nvPicPr>
          <p:cNvPr id="1033" name="Рисунок 8" descr="10-1.png"/>
          <p:cNvPicPr>
            <a:picLocks noChangeAspect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39185" y="188913"/>
            <a:ext cx="11713633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63291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F131A89-6EA9-4D58-9C41-730A285B682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2C468D9-E067-46A7-83A2-08C661F9B50B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7993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68751A3-CEA0-4B80-ADB9-57197C58141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E9187D4-2F91-4CDA-861A-FF138557389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237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53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8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37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8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8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1964051">
            <a:off x="1236868" y="3238139"/>
            <a:ext cx="3826916" cy="1835730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Интегрированный урок биологии и литературы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850344" y="3009248"/>
            <a:ext cx="3897915" cy="2567304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«Русские поэты о красоте родной природы»</a:t>
            </a:r>
            <a:endParaRPr lang="ru-RU" sz="4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666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Z:\newtek\_backgrounds_1.02\Ryan\PP Template 11\leaves_falling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228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810000" y="274638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ФИЗМИНУТКА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(дыхательная гимнастика)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043966" y="1600201"/>
            <a:ext cx="8049296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Представьте, что на вашей ладони опавший осенний листок. Мы должны на него дуть медленно и равномерно, чтобы он кружился в воздухе над ладонью и не улетал. Вдох через нос, медленный выдох чрез рот. Смотрим во время выдоха на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воображаемый листок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Он должен кружиться над ладонью.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92598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3355354" cy="2369714"/>
          </a:xfrm>
          <a:prstGeom prst="rect">
            <a:avLst/>
          </a:prstGeom>
        </p:spPr>
      </p:pic>
      <p:sp>
        <p:nvSpPr>
          <p:cNvPr id="14" name="Объект 13"/>
          <p:cNvSpPr>
            <a:spLocks noGrp="1"/>
          </p:cNvSpPr>
          <p:nvPr>
            <p:ph sz="half" idx="2"/>
          </p:nvPr>
        </p:nvSpPr>
        <p:spPr>
          <a:xfrm>
            <a:off x="7505662" y="286555"/>
            <a:ext cx="4159877" cy="4916510"/>
          </a:xfrm>
        </p:spPr>
        <p:txBody>
          <a:bodyPr/>
          <a:lstStyle/>
          <a:p>
            <a:pPr marL="0" lvl="0" indent="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Ещё древа обнажены,</a:t>
            </a:r>
          </a:p>
          <a:p>
            <a:pPr marL="0" lvl="0" indent="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Но в роще ветхий лист,</a:t>
            </a:r>
          </a:p>
          <a:p>
            <a:pPr marL="0" lvl="0" indent="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Как прежде, под моей ногой</a:t>
            </a:r>
          </a:p>
          <a:p>
            <a:pPr marL="0" lvl="0" indent="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шумен и душист.</a:t>
            </a:r>
          </a:p>
          <a:p>
            <a:pPr marL="0" lvl="0" indent="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Под солнце самое взвился</a:t>
            </a:r>
          </a:p>
          <a:p>
            <a:pPr marL="0" lvl="0" indent="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в яркой вышине</a:t>
            </a:r>
          </a:p>
          <a:p>
            <a:pPr marL="0" lvl="0" indent="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Незримый </a:t>
            </a:r>
            <a:r>
              <a:rPr lang="ru-RU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жавронок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поёт</a:t>
            </a:r>
          </a:p>
          <a:p>
            <a:pPr marL="0" lvl="0" indent="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Заздравный гимн весне.</a:t>
            </a:r>
          </a:p>
          <a:p>
            <a:pPr marL="0" lvl="0" indent="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Что с нею, что с моей душой?</a:t>
            </a:r>
          </a:p>
          <a:p>
            <a:pPr marL="0" lvl="0" indent="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 ручьём она ручей,</a:t>
            </a:r>
          </a:p>
          <a:p>
            <a:pPr marL="0" lvl="0" indent="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с птичкой птичка! </a:t>
            </a:r>
            <a:endParaRPr lang="ru-RU" sz="2400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ним журчит,</a:t>
            </a:r>
          </a:p>
          <a:p>
            <a:pPr marL="0" lvl="0" indent="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Летает в небе с ней!..</a:t>
            </a:r>
          </a:p>
          <a:p>
            <a:endParaRPr lang="ru-RU" dirty="0"/>
          </a:p>
        </p:txBody>
      </p:sp>
      <p:sp>
        <p:nvSpPr>
          <p:cNvPr id="15" name="Заголовок 11"/>
          <p:cNvSpPr>
            <a:spLocks noGrp="1"/>
          </p:cNvSpPr>
          <p:nvPr>
            <p:ph sz="half" idx="1"/>
          </p:nvPr>
        </p:nvSpPr>
        <p:spPr>
          <a:xfrm>
            <a:off x="3035262" y="2107469"/>
            <a:ext cx="4470400" cy="4525963"/>
          </a:xfrm>
        </p:spPr>
        <p:txBody>
          <a:bodyPr/>
          <a:lstStyle/>
          <a:p>
            <a:pPr marL="0" lvl="0" indent="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…Весна, весна! как воздух чист!</a:t>
            </a:r>
          </a:p>
          <a:p>
            <a:pPr marL="0" lvl="0" indent="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Как ясен небосклон!</a:t>
            </a:r>
          </a:p>
          <a:p>
            <a:pPr marL="0" lvl="0" indent="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Своей </a:t>
            </a:r>
            <a:r>
              <a:rPr lang="ru-RU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лазурию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живой </a:t>
            </a:r>
          </a:p>
          <a:p>
            <a:pPr marL="0" lvl="0" indent="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Слепит мне в очи он.</a:t>
            </a:r>
          </a:p>
          <a:p>
            <a:pPr marL="0" lvl="0" indent="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Весна, весна! как высоко</a:t>
            </a:r>
          </a:p>
          <a:p>
            <a:pPr marL="0" lvl="0" indent="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крыльях ветерка,</a:t>
            </a:r>
          </a:p>
          <a:p>
            <a:pPr marL="0" lvl="0" indent="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Ласкаясь к солнечным лучам,</a:t>
            </a:r>
          </a:p>
          <a:p>
            <a:pPr marL="0" lvl="0" indent="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Летают облака!</a:t>
            </a:r>
          </a:p>
          <a:p>
            <a:pPr marL="0" lvl="0" indent="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Шумят ручьи! Блестят ручьи!</a:t>
            </a:r>
          </a:p>
          <a:p>
            <a:pPr marL="0" lvl="0" indent="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Взревев, река несёт</a:t>
            </a:r>
          </a:p>
          <a:p>
            <a:pPr marL="0" lvl="0" indent="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торжествующем хребте</a:t>
            </a:r>
          </a:p>
          <a:p>
            <a:pPr marL="0" lvl="0" indent="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Поднятый ею лёд!</a:t>
            </a:r>
          </a:p>
          <a:p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3657600" y="759854"/>
            <a:ext cx="35803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Е.И.Баратынский</a:t>
            </a:r>
            <a:r>
              <a:rPr lang="ru-RU" sz="3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r>
              <a:rPr lang="ru-RU" sz="3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Весна, весна!»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25930026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6" descr="Baratyinskij"/>
          <p:cNvPicPr>
            <a:picLocks noChangeAspect="1" noChangeArrowheads="1"/>
          </p:cNvPicPr>
          <p:nvPr/>
        </p:nvPicPr>
        <p:blipFill rotWithShape="1">
          <a:blip r:embed="rId2"/>
          <a:srcRect b="9143"/>
          <a:stretch/>
        </p:blipFill>
        <p:spPr bwMode="auto">
          <a:xfrm>
            <a:off x="6413679" y="1301727"/>
            <a:ext cx="5778321" cy="5559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Rectangle 3"/>
          <p:cNvSpPr>
            <a:spLocks noGrp="1"/>
          </p:cNvSpPr>
          <p:nvPr>
            <p:ph type="title"/>
          </p:nvPr>
        </p:nvSpPr>
        <p:spPr>
          <a:xfrm>
            <a:off x="165815" y="158727"/>
            <a:ext cx="11861443" cy="1143000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Евгений Абрамович Баратынский (1800-1844)</a:t>
            </a:r>
          </a:p>
        </p:txBody>
      </p:sp>
      <p:sp>
        <p:nvSpPr>
          <p:cNvPr id="14340" name="Содержимое 4"/>
          <p:cNvSpPr>
            <a:spLocks noGrp="1"/>
          </p:cNvSpPr>
          <p:nvPr>
            <p:ph idx="1"/>
          </p:nvPr>
        </p:nvSpPr>
        <p:spPr>
          <a:xfrm>
            <a:off x="6172200" y="1600201"/>
            <a:ext cx="4038600" cy="4525963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sz="2800" dirty="0"/>
              <a:t> </a:t>
            </a:r>
          </a:p>
        </p:txBody>
      </p:sp>
      <p:sp>
        <p:nvSpPr>
          <p:cNvPr id="14339" name="Текст 6"/>
          <p:cNvSpPr>
            <a:spLocks noGrp="1"/>
          </p:cNvSpPr>
          <p:nvPr>
            <p:ph type="body" sz="half" idx="4294967295"/>
          </p:nvPr>
        </p:nvSpPr>
        <p:spPr>
          <a:xfrm>
            <a:off x="167425" y="1600200"/>
            <a:ext cx="5725732" cy="5257800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Один из самых </a:t>
            </a:r>
            <a:r>
              <a:rPr lang="ru-RU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значительных русских поэтов - родился  в </a:t>
            </a:r>
            <a:r>
              <a:rPr lang="ru-RU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1800 году в селе </a:t>
            </a:r>
            <a:r>
              <a:rPr lang="ru-RU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Мара</a:t>
            </a:r>
            <a:r>
              <a:rPr lang="ru-RU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Тамбовской губернии, </a:t>
            </a:r>
            <a:r>
              <a:rPr lang="ru-RU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Кирсановского</a:t>
            </a:r>
            <a:r>
              <a:rPr lang="ru-RU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уезда </a:t>
            </a:r>
            <a:r>
              <a:rPr lang="ru-RU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небогатой дворянской </a:t>
            </a:r>
            <a:r>
              <a:rPr lang="ru-RU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семье</a:t>
            </a:r>
            <a:r>
              <a:rPr lang="ru-RU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Поэт  вначале </a:t>
            </a:r>
            <a:r>
              <a:rPr lang="ru-RU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писал элегии  </a:t>
            </a:r>
            <a:r>
              <a:rPr lang="ru-RU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послания. </a:t>
            </a:r>
            <a:r>
              <a:rPr lang="ru-RU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очень </a:t>
            </a:r>
            <a:r>
              <a:rPr lang="ru-RU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точно </a:t>
            </a:r>
            <a:r>
              <a:rPr lang="ru-RU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передавал чувства</a:t>
            </a:r>
            <a:r>
              <a:rPr lang="ru-RU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эмоции, настроения.</a:t>
            </a:r>
          </a:p>
        </p:txBody>
      </p:sp>
    </p:spTree>
    <p:extLst>
      <p:ext uri="{BB962C8B-B14F-4D97-AF65-F5344CB8AC3E}">
        <p14:creationId xmlns:p14="http://schemas.microsoft.com/office/powerpoint/2010/main" val="41633790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Рисунок 3" descr="goldy304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70388" y="3052763"/>
            <a:ext cx="2120900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Рисунок 4" descr="goldfish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95813" y="1785938"/>
            <a:ext cx="3186112" cy="244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Рисунок 5" descr="beachwavesanim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388144" y="0"/>
            <a:ext cx="1139602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6716713" y="1692276"/>
            <a:ext cx="5408791" cy="4525963"/>
          </a:xfrm>
        </p:spPr>
        <p:txBody>
          <a:bodyPr/>
          <a:lstStyle/>
          <a:p>
            <a:pPr marL="0" indent="0">
              <a:spcAft>
                <a:spcPts val="0"/>
              </a:spcAft>
              <a:buNone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Веет запахом медовым.</a:t>
            </a:r>
          </a:p>
          <a:p>
            <a:pPr marL="0" indent="0">
              <a:spcAft>
                <a:spcPts val="0"/>
              </a:spcAft>
              <a:buNone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Чудный день! </a:t>
            </a:r>
          </a:p>
          <a:p>
            <a:pPr marL="0" indent="0">
              <a:spcAft>
                <a:spcPts val="0"/>
              </a:spcAft>
              <a:buNone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Пройдут века-</a:t>
            </a:r>
          </a:p>
          <a:p>
            <a:pPr marL="0" indent="0">
              <a:spcAft>
                <a:spcPts val="0"/>
              </a:spcAft>
              <a:buNone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Так же будут, в вечном строе,</a:t>
            </a:r>
          </a:p>
          <a:p>
            <a:pPr marL="0" indent="0">
              <a:spcAft>
                <a:spcPts val="0"/>
              </a:spcAft>
              <a:buNone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Течь и искриться река</a:t>
            </a:r>
          </a:p>
          <a:p>
            <a:pPr marL="0" indent="0">
              <a:spcAft>
                <a:spcPts val="0"/>
              </a:spcAft>
              <a:buNone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И поля дышать на зное.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88145" y="1522928"/>
            <a:ext cx="5800724" cy="4525963"/>
          </a:xfrm>
        </p:spPr>
        <p:txBody>
          <a:bodyPr/>
          <a:lstStyle/>
          <a:p>
            <a:pPr marL="0" indent="0">
              <a:spcAft>
                <a:spcPts val="0"/>
              </a:spcAft>
              <a:buNone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В небе тают облака,</a:t>
            </a:r>
          </a:p>
          <a:p>
            <a:pPr marL="0" indent="0">
              <a:spcAft>
                <a:spcPts val="0"/>
              </a:spcAft>
              <a:buNone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И лучистая на зное, </a:t>
            </a: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искрах катится река, </a:t>
            </a: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Словно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зеркало стальное…</a:t>
            </a:r>
          </a:p>
          <a:p>
            <a:pPr marL="0" indent="0">
              <a:spcAft>
                <a:spcPts val="0"/>
              </a:spcAft>
              <a:buNone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Час от часу жар сильней</a:t>
            </a:r>
          </a:p>
          <a:p>
            <a:pPr marL="0" indent="0">
              <a:spcAft>
                <a:spcPts val="0"/>
              </a:spcAft>
              <a:buNone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Тень ушла к немым дубравам,</a:t>
            </a:r>
          </a:p>
          <a:p>
            <a:pPr marL="0" indent="0">
              <a:spcAft>
                <a:spcPts val="0"/>
              </a:spcAft>
              <a:buNone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И с белеющих полот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Ф.И.Тютчев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«В небе тают облака..»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07607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9430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/>
            </a:r>
            <a:br>
              <a:rPr lang="ru-RU" dirty="0" smtClean="0">
                <a:solidFill>
                  <a:srgbClr val="FFFF00"/>
                </a:solidFill>
              </a:rPr>
            </a:br>
            <a:r>
              <a:rPr lang="ru-RU" dirty="0" smtClean="0">
                <a:solidFill>
                  <a:srgbClr val="FFFF00"/>
                </a:solidFill>
              </a:rPr>
              <a:t/>
            </a:r>
            <a:br>
              <a:rPr lang="ru-RU" dirty="0" smtClean="0">
                <a:solidFill>
                  <a:srgbClr val="FFFF00"/>
                </a:solidFill>
              </a:rPr>
            </a:br>
            <a:r>
              <a:rPr lang="ru-RU" b="1" i="1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Фёдор Иванович Тютчев (1800-1873)</a:t>
            </a:r>
            <a:br>
              <a:rPr lang="ru-RU" b="1" i="1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FFFF00"/>
                </a:solidFill>
              </a:rPr>
              <a:t>    </a:t>
            </a:r>
            <a:br>
              <a:rPr lang="ru-RU" dirty="0" smtClean="0">
                <a:solidFill>
                  <a:srgbClr val="FFFF00"/>
                </a:solidFill>
              </a:rPr>
            </a:br>
            <a:endParaRPr lang="ru-RU" dirty="0" smtClean="0">
              <a:solidFill>
                <a:srgbClr val="FFFF00"/>
              </a:solidFill>
            </a:endParaRPr>
          </a:p>
        </p:txBody>
      </p:sp>
      <p:sp>
        <p:nvSpPr>
          <p:cNvPr id="17410" name="Rectangle 3"/>
          <p:cNvSpPr>
            <a:spLocks noGrp="1"/>
          </p:cNvSpPr>
          <p:nvPr>
            <p:ph idx="1"/>
          </p:nvPr>
        </p:nvSpPr>
        <p:spPr>
          <a:xfrm>
            <a:off x="216794" y="1625958"/>
            <a:ext cx="5519530" cy="4525963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>
                <a:solidFill>
                  <a:srgbClr val="FFFF00"/>
                </a:solidFill>
              </a:rPr>
              <a:t>         </a:t>
            </a:r>
            <a:r>
              <a:rPr lang="ru-RU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Известный российский поэт родился  в усадьбе </a:t>
            </a:r>
            <a:r>
              <a:rPr lang="ru-RU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Овстуг</a:t>
            </a:r>
            <a:r>
              <a:rPr lang="ru-RU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Брянского уезда Орловской губернии с старинной </a:t>
            </a:r>
            <a:r>
              <a:rPr lang="ru-RU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культурной </a:t>
            </a:r>
            <a:r>
              <a:rPr lang="ru-RU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дворянской семье. В своём творчестве часто обращался к описанию природы, воспевал её красоту и уникальность.  </a:t>
            </a:r>
          </a:p>
          <a:p>
            <a:pPr marL="0" indent="0">
              <a:buNone/>
            </a:pPr>
            <a:endParaRPr lang="ru-RU" sz="28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2" name="Picture 2" descr="C:\Users\user\Pictures\тютчев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76563" y="1314607"/>
            <a:ext cx="4915437" cy="5517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725753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 descr="C:\Users\user\Pictures\Суриков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85267" y="1186978"/>
            <a:ext cx="5206733" cy="5640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Заголовок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5567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 </a:t>
            </a:r>
            <a:r>
              <a:rPr lang="ru-RU" b="1" i="1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Иван Захарович Суриков (1841-1880)    </a:t>
            </a:r>
          </a:p>
        </p:txBody>
      </p:sp>
      <p:sp>
        <p:nvSpPr>
          <p:cNvPr id="16387" name="Rectangle 5"/>
          <p:cNvSpPr>
            <a:spLocks noGrp="1"/>
          </p:cNvSpPr>
          <p:nvPr>
            <p:ph idx="1"/>
          </p:nvPr>
        </p:nvSpPr>
        <p:spPr>
          <a:xfrm>
            <a:off x="295094" y="1186978"/>
            <a:ext cx="6762529" cy="548427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35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Известный российский поэт родился в 1841 году в семье крепостных крестьян деревеньки </a:t>
            </a:r>
            <a:r>
              <a:rPr lang="ru-RU" sz="35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Новосёлово</a:t>
            </a:r>
            <a:r>
              <a:rPr lang="ru-RU" sz="35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Ярославской губернии. Будущий поэт не получил никакого школьного образования. Сам выучился грамоте, пристрастился к чтению. Темой его стихотворений становится жизнь </a:t>
            </a:r>
            <a:r>
              <a:rPr lang="ru-RU" sz="35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народа-труженика</a:t>
            </a:r>
            <a:r>
              <a:rPr lang="ru-RU" sz="35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Именно этим объясняется его популярность. Многие стихи стали песнями.</a:t>
            </a:r>
          </a:p>
        </p:txBody>
      </p:sp>
    </p:spTree>
    <p:extLst>
      <p:ext uri="{BB962C8B-B14F-4D97-AF65-F5344CB8AC3E}">
        <p14:creationId xmlns:p14="http://schemas.microsoft.com/office/powerpoint/2010/main" val="11038959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94749" y="466936"/>
            <a:ext cx="3894625" cy="5431588"/>
          </a:xfrm>
        </p:spPr>
        <p:txBody>
          <a:bodyPr/>
          <a:lstStyle/>
          <a:p>
            <a:pPr algn="l"/>
            <a:r>
              <a:rPr lang="ru-RU" sz="24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И.З.Суриков</a:t>
            </a:r>
            <a:r>
              <a:rPr lang="ru-RU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«В степи»</a:t>
            </a:r>
            <a:br>
              <a:rPr lang="ru-RU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Кони мчат-несут, </a:t>
            </a:r>
            <a:b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Степь всё вдаль бежит,</a:t>
            </a:r>
            <a:b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Вьюга снежная</a:t>
            </a:r>
            <a:b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степи гудит.</a:t>
            </a:r>
            <a:b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Снег да снег кругом;</a:t>
            </a:r>
            <a:b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Сердце грусть берёт,</a:t>
            </a:r>
            <a:b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 </a:t>
            </a:r>
            <a:r>
              <a:rPr lang="ru-RU" sz="2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моздокскую</a:t>
            </a: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Степь ямщик поёт…</a:t>
            </a:r>
            <a:b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 простор степной</a:t>
            </a:r>
            <a:b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Широко-велик;</a:t>
            </a:r>
            <a:b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 в степи глухой</a:t>
            </a:r>
            <a:b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Умирал ямщик.</a:t>
            </a:r>
            <a:b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2389"/>
            <a:ext cx="7448180" cy="5586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4956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одзаголовок 18"/>
          <p:cNvSpPr>
            <a:spLocks noGrp="1"/>
          </p:cNvSpPr>
          <p:nvPr>
            <p:ph type="subTitle" idx="1"/>
          </p:nvPr>
        </p:nvSpPr>
        <p:spPr>
          <a:xfrm>
            <a:off x="2018732" y="53594"/>
            <a:ext cx="8534400" cy="1752600"/>
          </a:xfrm>
        </p:spPr>
        <p:txBody>
          <a:bodyPr/>
          <a:lstStyle/>
          <a:p>
            <a:r>
              <a:rPr lang="ru-RU" sz="7200" b="1" dirty="0" smtClean="0">
                <a:solidFill>
                  <a:srgbClr val="FF0000"/>
                </a:solidFill>
                <a:latin typeface="Ametist " panose="02000503020000020003" pitchFamily="2" charset="0"/>
              </a:rPr>
              <a:t>Редкие </a:t>
            </a:r>
          </a:p>
          <a:p>
            <a:r>
              <a:rPr lang="ru-RU" sz="7200" b="1" dirty="0" smtClean="0">
                <a:solidFill>
                  <a:srgbClr val="FF0000"/>
                </a:solidFill>
                <a:latin typeface="Ametist " panose="02000503020000020003" pitchFamily="2" charset="0"/>
              </a:rPr>
              <a:t>степные растения Моздокского района</a:t>
            </a:r>
            <a:endParaRPr lang="ru-RU" sz="7200" b="1" dirty="0">
              <a:solidFill>
                <a:srgbClr val="FF0000"/>
              </a:solidFill>
              <a:latin typeface="Ametist " panose="02000503020000020003" pitchFamily="2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43" y="40183"/>
            <a:ext cx="6998476" cy="52663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37881" y="4812223"/>
            <a:ext cx="3335721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8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Безвременник яркий</a:t>
            </a:r>
            <a:endParaRPr lang="ru-RU" sz="2800" dirty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666" y="217583"/>
            <a:ext cx="7041613" cy="52548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99162" y="4833103"/>
            <a:ext cx="3530647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800" dirty="0" err="1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Бельвалия</a:t>
            </a:r>
            <a:r>
              <a:rPr lang="ru-RU" sz="28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сарматская</a:t>
            </a:r>
            <a:endParaRPr lang="ru-RU" sz="2800" dirty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575" y="466780"/>
            <a:ext cx="7127461" cy="52814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47617" y="5054131"/>
            <a:ext cx="2842253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8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Тюльпан </a:t>
            </a:r>
            <a:r>
              <a:rPr lang="ru-RU" sz="2800" dirty="0" err="1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Шренка</a:t>
            </a:r>
            <a:endParaRPr lang="ru-RU" sz="2800" dirty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15" y="391057"/>
            <a:ext cx="4253224" cy="554950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2848" y="5322761"/>
            <a:ext cx="3176062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Тюльпан </a:t>
            </a:r>
            <a:r>
              <a:rPr lang="ru-RU" sz="2400" dirty="0" err="1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Биберштейна</a:t>
            </a:r>
            <a:endParaRPr lang="ru-RU" sz="2400" dirty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9005" y="391057"/>
            <a:ext cx="4184561" cy="557383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169536" y="5417344"/>
            <a:ext cx="2828338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Пион тонколистный</a:t>
            </a:r>
            <a:endParaRPr lang="ru-RU" sz="2400" dirty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09560" y="437613"/>
            <a:ext cx="4044645" cy="538697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183723" y="5306537"/>
            <a:ext cx="3020570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 </a:t>
            </a:r>
            <a:r>
              <a:rPr lang="ru-RU" sz="2400" dirty="0" err="1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прицветниковый</a:t>
            </a:r>
            <a:endParaRPr lang="ru-RU" sz="2400" dirty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9675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15" grpId="0" animBg="1"/>
      <p:bldP spid="16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8633" y="0"/>
            <a:ext cx="6895008" cy="64092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Моя любовь - георгины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" r="5516"/>
          <a:stretch/>
        </p:blipFill>
        <p:spPr>
          <a:xfrm>
            <a:off x="6531427" y="937501"/>
            <a:ext cx="5036457" cy="42974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3" r="5250"/>
          <a:stretch/>
        </p:blipFill>
        <p:spPr>
          <a:xfrm>
            <a:off x="609599" y="937501"/>
            <a:ext cx="5210629" cy="429743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0661" y="937502"/>
            <a:ext cx="5397223" cy="429743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/>
          <a:srcRect l="11373" t="3325"/>
          <a:stretch/>
        </p:blipFill>
        <p:spPr>
          <a:xfrm>
            <a:off x="609599" y="967262"/>
            <a:ext cx="5210629" cy="426767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/>
          <a:srcRect b="42779"/>
          <a:stretch/>
        </p:blipFill>
        <p:spPr>
          <a:xfrm>
            <a:off x="609599" y="967262"/>
            <a:ext cx="5229825" cy="426767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/>
          <a:srcRect t="15395" b="6736"/>
          <a:stretch/>
        </p:blipFill>
        <p:spPr>
          <a:xfrm>
            <a:off x="6867147" y="967262"/>
            <a:ext cx="4365015" cy="423345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6036" y="772080"/>
            <a:ext cx="3909026" cy="520272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75144" y="761156"/>
            <a:ext cx="3912285" cy="521365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54675" y="747507"/>
            <a:ext cx="4242695" cy="5257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6413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6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40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8000"/>
                            </p:stCondLst>
                            <p:childTnLst>
                              <p:par>
                                <p:cTn id="54" presetID="3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2000"/>
                            </p:stCondLst>
                            <p:childTnLst>
                              <p:par>
                                <p:cTn id="61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0"/>
            <a:ext cx="7478332" cy="794308"/>
          </a:xfrm>
        </p:spPr>
        <p:txBody>
          <a:bodyPr/>
          <a:lstStyle/>
          <a:p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Творческая мастерская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34862" y="1020652"/>
            <a:ext cx="4430332" cy="526423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Чудная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картина,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ты мне родна: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Белая равнина,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Полная луна,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Свет небес высоких,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блестящий снег,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саней далеких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Одинокий бег.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2007" y="-1"/>
            <a:ext cx="4629994" cy="62116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17795" y="6211669"/>
            <a:ext cx="3709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Афанасий Афанасьевич Фет 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(1820-1892)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48698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00023" y="1250326"/>
            <a:ext cx="6709892" cy="3437584"/>
          </a:xfrm>
        </p:spPr>
        <p:txBody>
          <a:bodyPr/>
          <a:lstStyle/>
          <a:p>
            <a:pPr marL="0" lvl="0" indent="0">
              <a:lnSpc>
                <a:spcPct val="80000"/>
              </a:lnSpc>
              <a:spcBef>
                <a:spcPct val="0"/>
              </a:spcBef>
              <a:buNone/>
            </a:pPr>
            <a:r>
              <a:rPr lang="ru-RU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2014 год – год Культуры в России. Природа, которая нас окружает, и которую воспевали поэты во все времена – это своеобразная культура, которую мы должны сберечь для своих потомков.</a:t>
            </a:r>
            <a:endParaRPr lang="ru-RU" sz="4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0906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6"/>
          <p:cNvSpPr>
            <a:spLocks noGrp="1"/>
          </p:cNvSpPr>
          <p:nvPr>
            <p:ph idx="1"/>
          </p:nvPr>
        </p:nvSpPr>
        <p:spPr>
          <a:xfrm>
            <a:off x="2653049" y="4610637"/>
            <a:ext cx="6937420" cy="2247363"/>
          </a:xfrm>
        </p:spPr>
        <p:txBody>
          <a:bodyPr>
            <a:normAutofit lnSpcReduction="10000"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В очарованье русского пейзажа</a:t>
            </a:r>
            <a:b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Есть подлинная радость, но она</a:t>
            </a:r>
            <a:b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Открыта не для каждого и даже</a:t>
            </a:r>
            <a:b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Не каждому художнику видна.</a:t>
            </a:r>
          </a:p>
          <a:p>
            <a:endParaRPr lang="ru-RU" sz="2800" dirty="0"/>
          </a:p>
        </p:txBody>
      </p:sp>
      <p:pic>
        <p:nvPicPr>
          <p:cNvPr id="13316" name="Рисунок 3" descr="Берёзовый лес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22547" y="0"/>
            <a:ext cx="8998424" cy="4752304"/>
          </a:xfrm>
          <a:prstGeom prst="roundRect">
            <a:avLst>
              <a:gd name="adj" fmla="val 16667"/>
            </a:avLst>
          </a:prstGeom>
          <a:ln w="38100">
            <a:solidFill>
              <a:srgbClr val="00B05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27391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ертикальный свиток 3"/>
          <p:cNvSpPr/>
          <p:nvPr/>
        </p:nvSpPr>
        <p:spPr>
          <a:xfrm>
            <a:off x="154546" y="274638"/>
            <a:ext cx="7856113" cy="6542469"/>
          </a:xfrm>
          <a:prstGeom prst="verticalScroll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9707" y="274638"/>
            <a:ext cx="6709893" cy="72895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ДОМАШНЕЕ ЗАДАНИЕ:</a:t>
            </a:r>
            <a:endParaRPr lang="ru-RU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133340" y="1600201"/>
            <a:ext cx="6053071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НА ВЫБОР:</a:t>
            </a:r>
          </a:p>
          <a:p>
            <a:r>
              <a:rPr lang="ru-RU" b="1" i="1" dirty="0" smtClean="0">
                <a:ln>
                  <a:solidFill>
                    <a:srgbClr val="002060"/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выучить </a:t>
            </a:r>
            <a:r>
              <a:rPr lang="ru-RU" b="1" i="1" dirty="0">
                <a:ln>
                  <a:solidFill>
                    <a:srgbClr val="002060"/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наизусть любое стихотворение о природе России </a:t>
            </a:r>
            <a:endParaRPr lang="ru-RU" b="1" i="1" dirty="0" smtClean="0">
              <a:ln>
                <a:solidFill>
                  <a:srgbClr val="002060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b="1" i="1" dirty="0">
                <a:ln>
                  <a:solidFill>
                    <a:srgbClr val="002060"/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написать мини-сочинение «Мой любимый уголок природы</a:t>
            </a:r>
            <a:r>
              <a:rPr lang="ru-RU" b="1" i="1" dirty="0" smtClean="0">
                <a:ln>
                  <a:solidFill>
                    <a:srgbClr val="002060"/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</a:p>
          <a:p>
            <a:r>
              <a:rPr lang="ru-RU" b="1" i="1" dirty="0" smtClean="0">
                <a:ln>
                  <a:solidFill>
                    <a:srgbClr val="002060"/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сочинить стихотворение о красоте природы</a:t>
            </a:r>
            <a:endParaRPr lang="ru-RU" b="1" i="1" dirty="0">
              <a:ln>
                <a:solidFill>
                  <a:srgbClr val="002060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2205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2060620" y="2241819"/>
            <a:ext cx="5035639" cy="1470025"/>
          </a:xfrm>
        </p:spPr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Всего вам доброго!</a:t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Удачного дня!</a:t>
            </a:r>
          </a:p>
        </p:txBody>
      </p:sp>
      <p:sp>
        <p:nvSpPr>
          <p:cNvPr id="3075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8410575" y="6143222"/>
            <a:ext cx="3781425" cy="71477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Урок подготовила учитель МБОУ ООШ п.Тельмана Моздокского района РСО-Алания</a:t>
            </a:r>
          </a:p>
          <a:p>
            <a:pPr marL="0" indent="0">
              <a:buNone/>
            </a:pP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Стефутина Ирина Викторовна </a:t>
            </a:r>
          </a:p>
        </p:txBody>
      </p:sp>
    </p:spTree>
    <p:extLst>
      <p:ext uri="{BB962C8B-B14F-4D97-AF65-F5344CB8AC3E}">
        <p14:creationId xmlns:p14="http://schemas.microsoft.com/office/powerpoint/2010/main" val="8821991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58345" y="3567448"/>
            <a:ext cx="9195514" cy="229995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«Природа не слепок, не безумный лик,</a:t>
            </a:r>
          </a:p>
          <a:p>
            <a:pPr>
              <a:lnSpc>
                <a:spcPct val="90000"/>
              </a:lnSpc>
            </a:pP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ней есть душа, в ней есть свобода,</a:t>
            </a:r>
          </a:p>
          <a:p>
            <a:pPr>
              <a:lnSpc>
                <a:spcPct val="90000"/>
              </a:lnSpc>
            </a:pP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ней есть любовь, в ней есть язык».</a:t>
            </a:r>
          </a:p>
          <a:p>
            <a:pPr algn="r">
              <a:lnSpc>
                <a:spcPct val="90000"/>
              </a:lnSpc>
            </a:pPr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4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Ф.И.Тютчев</a:t>
            </a:r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276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свиток 1"/>
          <p:cNvSpPr/>
          <p:nvPr/>
        </p:nvSpPr>
        <p:spPr>
          <a:xfrm>
            <a:off x="3515933" y="850005"/>
            <a:ext cx="8564452" cy="5525037"/>
          </a:xfrm>
          <a:prstGeom prst="verticalScroll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417454" y="746975"/>
            <a:ext cx="6761409" cy="6220497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отрывок из стихотворения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А.С.Пушкина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«Осень» </a:t>
            </a:r>
            <a:endParaRPr lang="ru-RU" sz="2000" b="1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Aft>
                <a:spcPts val="0"/>
              </a:spcAft>
            </a:pPr>
            <a:endParaRPr lang="ru-RU" sz="28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l">
              <a:spcAft>
                <a:spcPts val="0"/>
              </a:spcAft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Унылая пора! Очей очарованье!</a:t>
            </a:r>
          </a:p>
          <a:p>
            <a:pPr algn="l">
              <a:spcAft>
                <a:spcPts val="0"/>
              </a:spcAft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Приятна мне твоя прощальная краса-</a:t>
            </a:r>
          </a:p>
          <a:p>
            <a:pPr algn="l">
              <a:spcAft>
                <a:spcPts val="0"/>
              </a:spcAft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Люблю я пышное природы увяданье,</a:t>
            </a:r>
          </a:p>
          <a:p>
            <a:pPr algn="l">
              <a:spcAft>
                <a:spcPts val="0"/>
              </a:spcAft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В багрец  и золото одетые леса,</a:t>
            </a:r>
          </a:p>
          <a:p>
            <a:pPr algn="l">
              <a:spcAft>
                <a:spcPts val="0"/>
              </a:spcAft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В их  сенях ветра шум и свежее дыханье, </a:t>
            </a:r>
          </a:p>
          <a:p>
            <a:pPr algn="l">
              <a:spcAft>
                <a:spcPts val="0"/>
              </a:spcAft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И мглой волнистою покрыты небеса, </a:t>
            </a:r>
          </a:p>
          <a:p>
            <a:pPr algn="l">
              <a:spcAft>
                <a:spcPts val="0"/>
              </a:spcAft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И редкий солнца луч, и первые морозы,</a:t>
            </a:r>
          </a:p>
          <a:p>
            <a:pPr algn="l">
              <a:spcAft>
                <a:spcPts val="0"/>
              </a:spcAft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И отдалённые седой зимы угрозы.</a:t>
            </a: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0987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640676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 Сергеевич Пушкин</a:t>
            </a:r>
          </a:p>
        </p:txBody>
      </p:sp>
      <p:sp>
        <p:nvSpPr>
          <p:cNvPr id="19458" name="Rectangle 5"/>
          <p:cNvSpPr>
            <a:spLocks noGrp="1"/>
          </p:cNvSpPr>
          <p:nvPr>
            <p:ph idx="1"/>
          </p:nvPr>
        </p:nvSpPr>
        <p:spPr>
          <a:xfrm>
            <a:off x="200052" y="1049001"/>
            <a:ext cx="7050754" cy="5364677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/>
              <a:t>    </a:t>
            </a:r>
            <a:r>
              <a:rPr lang="ru-RU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Гениальный русский поэт родился в 1799 году в Москве в обедневшей дворянской семье с богатыми культурными традициями. Его перу принадлежит бесчисленное множество бессмертных произведений, пополнивших сокровищницу мировой литературы. Тема природы и времён года занимает важное место в его лирической поэзии.</a:t>
            </a:r>
          </a:p>
        </p:txBody>
      </p:sp>
      <p:pic>
        <p:nvPicPr>
          <p:cNvPr id="19459" name="Picture 7" descr="Пушкин"/>
          <p:cNvPicPr>
            <a:picLocks noGrp="1" noChangeAspect="1" noChangeArrowheads="1"/>
          </p:cNvPicPr>
          <p:nvPr>
            <p:ph type="body"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7469747" y="1235075"/>
            <a:ext cx="4722254" cy="5610819"/>
          </a:xfrm>
        </p:spPr>
      </p:pic>
    </p:spTree>
    <p:extLst>
      <p:ext uri="{BB962C8B-B14F-4D97-AF65-F5344CB8AC3E}">
        <p14:creationId xmlns:p14="http://schemas.microsoft.com/office/powerpoint/2010/main" val="2101445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ru-RU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26105"/>
            <a:ext cx="8852079" cy="663905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0416" y="210352"/>
            <a:ext cx="8614537" cy="64609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4114" y="342160"/>
            <a:ext cx="8281449" cy="61972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8045" y="528033"/>
            <a:ext cx="8036417" cy="5988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3257" y="0"/>
            <a:ext cx="7164687" cy="6843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6788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1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8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/>
          <p:cNvPicPr>
            <a:picLocks noChangeAspect="1" noChangeArrowheads="1"/>
          </p:cNvPicPr>
          <p:nvPr/>
        </p:nvPicPr>
        <p:blipFill rotWithShape="1">
          <a:blip r:embed="rId2"/>
          <a:srcRect b="16395"/>
          <a:stretch/>
        </p:blipFill>
        <p:spPr bwMode="auto">
          <a:xfrm>
            <a:off x="6909621" y="1210614"/>
            <a:ext cx="5282379" cy="5647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Rectangle 3"/>
          <p:cNvSpPr>
            <a:spLocks noGrp="1"/>
          </p:cNvSpPr>
          <p:nvPr>
            <p:ph type="title" idx="4294967295"/>
          </p:nvPr>
        </p:nvSpPr>
        <p:spPr>
          <a:xfrm>
            <a:off x="167425" y="279400"/>
            <a:ext cx="11114468" cy="931214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Иван Алексеевич Бунин (1870-1953)</a:t>
            </a:r>
          </a:p>
        </p:txBody>
      </p:sp>
      <p:sp>
        <p:nvSpPr>
          <p:cNvPr id="15364" name="Rectangle 9"/>
          <p:cNvSpPr>
            <a:spLocks noGrp="1"/>
          </p:cNvSpPr>
          <p:nvPr>
            <p:ph type="body" sz="half" idx="4294967295"/>
          </p:nvPr>
        </p:nvSpPr>
        <p:spPr>
          <a:xfrm>
            <a:off x="167424" y="1422065"/>
            <a:ext cx="6233375" cy="4525963"/>
          </a:xfrm>
        </p:spPr>
        <p:txBody>
          <a:bodyPr/>
          <a:lstStyle/>
          <a:p>
            <a:pPr marL="0" indent="0">
              <a:lnSpc>
                <a:spcPct val="90000"/>
              </a:lnSpc>
              <a:buNone/>
            </a:pPr>
            <a:r>
              <a:rPr lang="ru-RU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Известный </a:t>
            </a:r>
            <a:r>
              <a:rPr lang="ru-RU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поэт и писатель родился в </a:t>
            </a:r>
            <a:r>
              <a:rPr lang="ru-RU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г.Воронеже</a:t>
            </a:r>
            <a:r>
              <a:rPr lang="ru-RU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1870 году. Детство и юность прошли в обедневшем поместье Орловской губернии. Писать Бунин стал рано. Лирика поэта пронизана искренней теплотой, наполняющей сердца при мысли о родных местах, о близких людях.</a:t>
            </a:r>
          </a:p>
        </p:txBody>
      </p:sp>
    </p:spTree>
    <p:extLst>
      <p:ext uri="{BB962C8B-B14F-4D97-AF65-F5344CB8AC3E}">
        <p14:creationId xmlns:p14="http://schemas.microsoft.com/office/powerpoint/2010/main" val="3108257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081627" y="0"/>
            <a:ext cx="5808373" cy="1143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С.А.Есенин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«Пороша»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sz="half" idx="1"/>
          </p:nvPr>
        </p:nvSpPr>
        <p:spPr>
          <a:xfrm>
            <a:off x="274750" y="1600201"/>
            <a:ext cx="5384800" cy="4525963"/>
          </a:xfrm>
        </p:spPr>
        <p:txBody>
          <a:bodyPr/>
          <a:lstStyle/>
          <a:p>
            <a:pPr marL="0" indent="0">
              <a:spcAft>
                <a:spcPts val="0"/>
              </a:spcAft>
              <a:buNone/>
            </a:pP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Еду. Тихо. Слышны звоны</a:t>
            </a:r>
          </a:p>
          <a:p>
            <a:pPr marL="0" indent="0">
              <a:spcAft>
                <a:spcPts val="0"/>
              </a:spcAft>
              <a:buNone/>
            </a:pP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Под копытом на снегу,</a:t>
            </a:r>
          </a:p>
          <a:p>
            <a:pPr marL="0" indent="0">
              <a:spcAft>
                <a:spcPts val="0"/>
              </a:spcAft>
              <a:buNone/>
            </a:pP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Только серые вороны</a:t>
            </a:r>
          </a:p>
          <a:p>
            <a:pPr marL="0" indent="0">
              <a:spcAft>
                <a:spcPts val="0"/>
              </a:spcAft>
              <a:buNone/>
            </a:pP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Расшумелись на лугу,</a:t>
            </a:r>
          </a:p>
          <a:p>
            <a:pPr marL="0" indent="0">
              <a:spcAft>
                <a:spcPts val="0"/>
              </a:spcAft>
              <a:buNone/>
            </a:pP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Заколдован  невидимкой,</a:t>
            </a:r>
          </a:p>
          <a:p>
            <a:pPr marL="0" indent="0">
              <a:spcAft>
                <a:spcPts val="0"/>
              </a:spcAft>
              <a:buNone/>
            </a:pP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Дремлет лес под сказку сна,</a:t>
            </a:r>
          </a:p>
          <a:p>
            <a:pPr marL="0" indent="0">
              <a:spcAft>
                <a:spcPts val="0"/>
              </a:spcAft>
              <a:buNone/>
            </a:pP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Словно белою косынкой</a:t>
            </a:r>
          </a:p>
          <a:p>
            <a:pPr marL="0" indent="0">
              <a:spcAft>
                <a:spcPts val="0"/>
              </a:spcAft>
              <a:buNone/>
            </a:pP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Подвязалася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сосна.</a:t>
            </a:r>
          </a:p>
          <a:p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half" idx="2"/>
          </p:nvPr>
        </p:nvSpPr>
        <p:spPr>
          <a:xfrm>
            <a:off x="5985813" y="1600200"/>
            <a:ext cx="5799786" cy="4525963"/>
          </a:xfrm>
        </p:spPr>
        <p:txBody>
          <a:bodyPr/>
          <a:lstStyle/>
          <a:p>
            <a:pPr marL="0" indent="0">
              <a:spcAft>
                <a:spcPts val="0"/>
              </a:spcAft>
              <a:buNone/>
            </a:pP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Понагнулась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, как старушка,</a:t>
            </a:r>
          </a:p>
          <a:p>
            <a:pPr marL="0" indent="0">
              <a:spcAft>
                <a:spcPts val="0"/>
              </a:spcAft>
              <a:buNone/>
            </a:pP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Оперлася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на клюку,</a:t>
            </a:r>
          </a:p>
          <a:p>
            <a:pPr marL="0" indent="0">
              <a:spcAft>
                <a:spcPts val="0"/>
              </a:spcAft>
              <a:buNone/>
            </a:pP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А над самою макушкой</a:t>
            </a:r>
          </a:p>
          <a:p>
            <a:pPr marL="0" indent="0">
              <a:spcAft>
                <a:spcPts val="0"/>
              </a:spcAft>
              <a:buNone/>
            </a:pP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Долбит дятел на суку, </a:t>
            </a:r>
          </a:p>
          <a:p>
            <a:pPr marL="0" indent="0">
              <a:spcAft>
                <a:spcPts val="0"/>
              </a:spcAft>
              <a:buNone/>
            </a:pP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скачет конь, простору много,</a:t>
            </a:r>
          </a:p>
          <a:p>
            <a:pPr marL="0" indent="0">
              <a:spcAft>
                <a:spcPts val="0"/>
              </a:spcAft>
              <a:buNone/>
            </a:pP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Валит снег и стелет шаль.</a:t>
            </a:r>
          </a:p>
          <a:p>
            <a:pPr marL="0" indent="0">
              <a:spcAft>
                <a:spcPts val="0"/>
              </a:spcAft>
              <a:buNone/>
            </a:pP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Бесконечная дорога</a:t>
            </a:r>
          </a:p>
          <a:p>
            <a:pPr marL="0" indent="0">
              <a:spcAft>
                <a:spcPts val="0"/>
              </a:spcAft>
              <a:buNone/>
            </a:pP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Убегает лентой вдаль.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25465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/>
          <p:cNvSpPr>
            <a:spLocks noGrp="1"/>
          </p:cNvSpPr>
          <p:nvPr>
            <p:ph type="title"/>
          </p:nvPr>
        </p:nvSpPr>
        <p:spPr>
          <a:xfrm>
            <a:off x="1992313" y="260350"/>
            <a:ext cx="8229600" cy="860112"/>
          </a:xfrm>
        </p:spPr>
        <p:txBody>
          <a:bodyPr/>
          <a:lstStyle/>
          <a:p>
            <a:pPr algn="l"/>
            <a:r>
              <a:rPr lang="ru-RU" sz="4000" b="1" i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Сергей Александрович Есенин</a:t>
            </a:r>
          </a:p>
        </p:txBody>
      </p:sp>
      <p:pic>
        <p:nvPicPr>
          <p:cNvPr id="18435" name="Picture 14" descr="С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521263" y="1120462"/>
            <a:ext cx="4670738" cy="5744726"/>
          </a:xfrm>
        </p:spPr>
      </p:pic>
      <p:sp>
        <p:nvSpPr>
          <p:cNvPr id="18434" name="Rectangle 5"/>
          <p:cNvSpPr>
            <a:spLocks noGrp="1"/>
          </p:cNvSpPr>
          <p:nvPr>
            <p:ph type="body" sz="half" idx="4294967295"/>
          </p:nvPr>
        </p:nvSpPr>
        <p:spPr>
          <a:xfrm>
            <a:off x="193183" y="1535805"/>
            <a:ext cx="6035675" cy="4525963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</a:pPr>
            <a:r>
              <a:rPr lang="ru-RU" sz="2000" dirty="0"/>
              <a:t>  </a:t>
            </a:r>
            <a:r>
              <a:rPr lang="ru-RU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Известный и многими любимый русский поэт, воспевший красоту родного края, её природу и бескрайние просторы. Родился в селе Константиново Рязанской губернии в семье крестьянина. Строки его стихотворений легко запоминаются и вызывают самые яркие чувства. Многие из них стали песнями.</a:t>
            </a:r>
          </a:p>
        </p:txBody>
      </p:sp>
    </p:spTree>
    <p:extLst>
      <p:ext uri="{BB962C8B-B14F-4D97-AF65-F5344CB8AC3E}">
        <p14:creationId xmlns:p14="http://schemas.microsoft.com/office/powerpoint/2010/main" val="9902602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CB140"/>
      </a:lt1>
      <a:dk2>
        <a:srgbClr val="000000"/>
      </a:dk2>
      <a:lt2>
        <a:srgbClr val="B2B2B2"/>
      </a:lt2>
      <a:accent1>
        <a:srgbClr val="FEE4BD"/>
      </a:accent1>
      <a:accent2>
        <a:srgbClr val="FCC572"/>
      </a:accent2>
      <a:accent3>
        <a:srgbClr val="FDD5AF"/>
      </a:accent3>
      <a:accent4>
        <a:srgbClr val="000000"/>
      </a:accent4>
      <a:accent5>
        <a:srgbClr val="FEEFDB"/>
      </a:accent5>
      <a:accent6>
        <a:srgbClr val="E4B267"/>
      </a:accent6>
      <a:hlink>
        <a:srgbClr val="6B532E"/>
      </a:hlink>
      <a:folHlink>
        <a:srgbClr val="C97A03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CB140"/>
        </a:lt1>
        <a:dk2>
          <a:srgbClr val="000000"/>
        </a:dk2>
        <a:lt2>
          <a:srgbClr val="B2B2B2"/>
        </a:lt2>
        <a:accent1>
          <a:srgbClr val="FEE4BD"/>
        </a:accent1>
        <a:accent2>
          <a:srgbClr val="FCC572"/>
        </a:accent2>
        <a:accent3>
          <a:srgbClr val="FDD5AF"/>
        </a:accent3>
        <a:accent4>
          <a:srgbClr val="000000"/>
        </a:accent4>
        <a:accent5>
          <a:srgbClr val="FEEFDB"/>
        </a:accent5>
        <a:accent6>
          <a:srgbClr val="E4B267"/>
        </a:accent6>
        <a:hlink>
          <a:srgbClr val="6B532E"/>
        </a:hlink>
        <a:folHlink>
          <a:srgbClr val="C97A0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CB140"/>
        </a:lt1>
        <a:dk2>
          <a:srgbClr val="000000"/>
        </a:dk2>
        <a:lt2>
          <a:srgbClr val="B2B2B2"/>
        </a:lt2>
        <a:accent1>
          <a:srgbClr val="FB9E75"/>
        </a:accent1>
        <a:accent2>
          <a:srgbClr val="FCD740"/>
        </a:accent2>
        <a:accent3>
          <a:srgbClr val="FDD5AF"/>
        </a:accent3>
        <a:accent4>
          <a:srgbClr val="000000"/>
        </a:accent4>
        <a:accent5>
          <a:srgbClr val="FDCCBD"/>
        </a:accent5>
        <a:accent6>
          <a:srgbClr val="E4C339"/>
        </a:accent6>
        <a:hlink>
          <a:srgbClr val="A43E02"/>
        </a:hlink>
        <a:folHlink>
          <a:srgbClr val="A3630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CB140"/>
        </a:lt1>
        <a:dk2>
          <a:srgbClr val="000000"/>
        </a:dk2>
        <a:lt2>
          <a:srgbClr val="B2B2B2"/>
        </a:lt2>
        <a:accent1>
          <a:srgbClr val="D68102"/>
        </a:accent1>
        <a:accent2>
          <a:srgbClr val="0F8EBB"/>
        </a:accent2>
        <a:accent3>
          <a:srgbClr val="FDD5AF"/>
        </a:accent3>
        <a:accent4>
          <a:srgbClr val="000000"/>
        </a:accent4>
        <a:accent5>
          <a:srgbClr val="E8C1AA"/>
        </a:accent5>
        <a:accent6>
          <a:srgbClr val="0C80A9"/>
        </a:accent6>
        <a:hlink>
          <a:srgbClr val="A36303"/>
        </a:hlink>
        <a:folHlink>
          <a:srgbClr val="1C0FB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CB140"/>
        </a:lt1>
        <a:dk2>
          <a:srgbClr val="000000"/>
        </a:dk2>
        <a:lt2>
          <a:srgbClr val="B2B2B2"/>
        </a:lt2>
        <a:accent1>
          <a:srgbClr val="AC7013"/>
        </a:accent1>
        <a:accent2>
          <a:srgbClr val="81A518"/>
        </a:accent2>
        <a:accent3>
          <a:srgbClr val="FDD5AF"/>
        </a:accent3>
        <a:accent4>
          <a:srgbClr val="000000"/>
        </a:accent4>
        <a:accent5>
          <a:srgbClr val="D2BBAA"/>
        </a:accent5>
        <a:accent6>
          <a:srgbClr val="749515"/>
        </a:accent6>
        <a:hlink>
          <a:srgbClr val="0D4DA3"/>
        </a:hlink>
        <a:folHlink>
          <a:srgbClr val="A30D6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EE4BD"/>
        </a:accent1>
        <a:accent2>
          <a:srgbClr val="FCC572"/>
        </a:accent2>
        <a:accent3>
          <a:srgbClr val="FFFFFF"/>
        </a:accent3>
        <a:accent4>
          <a:srgbClr val="000000"/>
        </a:accent4>
        <a:accent5>
          <a:srgbClr val="FEEFDB"/>
        </a:accent5>
        <a:accent6>
          <a:srgbClr val="E4B267"/>
        </a:accent6>
        <a:hlink>
          <a:srgbClr val="6B532E"/>
        </a:hlink>
        <a:folHlink>
          <a:srgbClr val="C97A0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B9E75"/>
        </a:accent1>
        <a:accent2>
          <a:srgbClr val="FCD740"/>
        </a:accent2>
        <a:accent3>
          <a:srgbClr val="FFFFFF"/>
        </a:accent3>
        <a:accent4>
          <a:srgbClr val="000000"/>
        </a:accent4>
        <a:accent5>
          <a:srgbClr val="FDCCBD"/>
        </a:accent5>
        <a:accent6>
          <a:srgbClr val="E4C339"/>
        </a:accent6>
        <a:hlink>
          <a:srgbClr val="A43E02"/>
        </a:hlink>
        <a:folHlink>
          <a:srgbClr val="A3630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D68102"/>
        </a:accent1>
        <a:accent2>
          <a:srgbClr val="0F8EBB"/>
        </a:accent2>
        <a:accent3>
          <a:srgbClr val="FFFFFF"/>
        </a:accent3>
        <a:accent4>
          <a:srgbClr val="000000"/>
        </a:accent4>
        <a:accent5>
          <a:srgbClr val="E8C1AA"/>
        </a:accent5>
        <a:accent6>
          <a:srgbClr val="0C80A9"/>
        </a:accent6>
        <a:hlink>
          <a:srgbClr val="A36303"/>
        </a:hlink>
        <a:folHlink>
          <a:srgbClr val="1C0FB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AC7013"/>
        </a:accent1>
        <a:accent2>
          <a:srgbClr val="81A518"/>
        </a:accent2>
        <a:accent3>
          <a:srgbClr val="FFFFFF"/>
        </a:accent3>
        <a:accent4>
          <a:srgbClr val="000000"/>
        </a:accent4>
        <a:accent5>
          <a:srgbClr val="D2BBAA"/>
        </a:accent5>
        <a:accent6>
          <a:srgbClr val="749515"/>
        </a:accent6>
        <a:hlink>
          <a:srgbClr val="0D4DA3"/>
        </a:hlink>
        <a:folHlink>
          <a:srgbClr val="A30D6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1275</TotalTime>
  <Words>858</Words>
  <Application>Microsoft Office PowerPoint</Application>
  <PresentationFormat>Широкоэкранный</PresentationFormat>
  <Paragraphs>124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9</vt:i4>
      </vt:variant>
      <vt:variant>
        <vt:lpstr>Заголовки слайдов</vt:lpstr>
      </vt:variant>
      <vt:variant>
        <vt:i4>22</vt:i4>
      </vt:variant>
    </vt:vector>
  </HeadingPairs>
  <TitlesOfParts>
    <vt:vector size="35" baseType="lpstr">
      <vt:lpstr>Ametist </vt:lpstr>
      <vt:lpstr>Arial</vt:lpstr>
      <vt:lpstr>Calibri</vt:lpstr>
      <vt:lpstr>Times New Roman</vt:lpstr>
      <vt:lpstr>1_Тема Office</vt:lpstr>
      <vt:lpstr>3_Тема Office</vt:lpstr>
      <vt:lpstr>Оформление по умолчанию</vt:lpstr>
      <vt:lpstr>Default Design</vt:lpstr>
      <vt:lpstr>1_Оформление по умолчанию</vt:lpstr>
      <vt:lpstr>5_Тема Office</vt:lpstr>
      <vt:lpstr>6_Тема Office</vt:lpstr>
      <vt:lpstr>7_Тема Office</vt:lpstr>
      <vt:lpstr>8_Тема Office</vt:lpstr>
      <vt:lpstr>Интегрированный урок биологии и литературы</vt:lpstr>
      <vt:lpstr>Презентация PowerPoint</vt:lpstr>
      <vt:lpstr>Презентация PowerPoint</vt:lpstr>
      <vt:lpstr>Презентация PowerPoint</vt:lpstr>
      <vt:lpstr>Александр Сергеевич Пушкин</vt:lpstr>
      <vt:lpstr>Презентация PowerPoint</vt:lpstr>
      <vt:lpstr>Иван Алексеевич Бунин (1870-1953)</vt:lpstr>
      <vt:lpstr>С.А.Есенин «Пороша» </vt:lpstr>
      <vt:lpstr>Сергей Александрович Есенин</vt:lpstr>
      <vt:lpstr>ФИЗМИНУТКА (дыхательная гимнастика)</vt:lpstr>
      <vt:lpstr>Презентация PowerPoint</vt:lpstr>
      <vt:lpstr>Евгений Абрамович Баратынский (1800-1844)</vt:lpstr>
      <vt:lpstr>Ф.И.Тютчев  «В небе тают облака..» </vt:lpstr>
      <vt:lpstr>  Фёдор Иванович Тютчев (1800-1873)      </vt:lpstr>
      <vt:lpstr>        Иван Захарович Суриков (1841-1880)    </vt:lpstr>
      <vt:lpstr>И.З.Суриков «В степи»  Кони мчат-несут,  Степь всё вдаль бежит, Вьюга снежная На степи гудит. Снег да снег кругом; Сердце грусть берёт, Про моздокскую Степь ямщик поёт… Как простор степной Широко-велик; Как в степи глухой Умирал ямщик.    </vt:lpstr>
      <vt:lpstr>Презентация PowerPoint</vt:lpstr>
      <vt:lpstr>Моя любовь - георгины</vt:lpstr>
      <vt:lpstr>Творческая мастерская</vt:lpstr>
      <vt:lpstr>Презентация PowerPoint</vt:lpstr>
      <vt:lpstr>ДОМАШНЕЕ ЗАДАНИЕ:</vt:lpstr>
      <vt:lpstr>Всего вам доброго! Удачного дня!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xxxxxx</dc:creator>
  <cp:lastModifiedBy>xxxxxx</cp:lastModifiedBy>
  <cp:revision>111</cp:revision>
  <dcterms:created xsi:type="dcterms:W3CDTF">2014-05-13T15:17:40Z</dcterms:created>
  <dcterms:modified xsi:type="dcterms:W3CDTF">2014-12-30T07:47:45Z</dcterms:modified>
</cp:coreProperties>
</file>