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96" r:id="rId5"/>
    <p:sldId id="308" r:id="rId6"/>
    <p:sldId id="307" r:id="rId7"/>
    <p:sldId id="309" r:id="rId8"/>
    <p:sldId id="310" r:id="rId9"/>
    <p:sldId id="259" r:id="rId10"/>
    <p:sldId id="260" r:id="rId11"/>
    <p:sldId id="261" r:id="rId12"/>
    <p:sldId id="262" r:id="rId13"/>
    <p:sldId id="306" r:id="rId14"/>
    <p:sldId id="316" r:id="rId15"/>
    <p:sldId id="264" r:id="rId16"/>
    <p:sldId id="311" r:id="rId17"/>
    <p:sldId id="265" r:id="rId18"/>
    <p:sldId id="266" r:id="rId19"/>
    <p:sldId id="268" r:id="rId20"/>
    <p:sldId id="267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312" r:id="rId29"/>
    <p:sldId id="313" r:id="rId30"/>
    <p:sldId id="276" r:id="rId31"/>
    <p:sldId id="314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8" r:id="rId43"/>
    <p:sldId id="289" r:id="rId44"/>
    <p:sldId id="315" r:id="rId45"/>
    <p:sldId id="290" r:id="rId46"/>
    <p:sldId id="297" r:id="rId47"/>
    <p:sldId id="298" r:id="rId48"/>
    <p:sldId id="291" r:id="rId49"/>
    <p:sldId id="292" r:id="rId50"/>
    <p:sldId id="293" r:id="rId51"/>
    <p:sldId id="299" r:id="rId52"/>
    <p:sldId id="300" r:id="rId53"/>
    <p:sldId id="301" r:id="rId54"/>
    <p:sldId id="302" r:id="rId55"/>
    <p:sldId id="303" r:id="rId56"/>
    <p:sldId id="304" r:id="rId57"/>
    <p:sldId id="30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50" d="100"/>
          <a:sy n="50" d="100"/>
        </p:scale>
        <p:origin x="-129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hyperlink" Target="http://images.yandex.ru/yandsearch?source=wiz&amp;fp=0&amp;img_url=http://sport.segodnya.ua/img/article/222/87_tn.jpg&amp;uinfo=ww-1704-wh-793-fw-0-fh-587-pd-1&amp;text=%D0%B6%D0%B0%D0%BA%20%D1%80%D0%BE%D0%B3%D0%B3%D0%B5%20%D0%BF%D1%80%D0%B5%D0%B7%D0%B8%D0%B4%D0%B5%D0%BD%D1%82%20%D0%BC%D0%BE%D0%BA&amp;noreask=1&amp;pos=4&amp;lr=78&amp;rpt=simag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lymps.ru/cortina-dampezzo-1956" TargetMode="External"/><Relationship Id="rId3" Type="http://schemas.openxmlformats.org/officeDocument/2006/relationships/hyperlink" Target="http://www.olymps.ru/st-moritz-1928" TargetMode="External"/><Relationship Id="rId7" Type="http://schemas.openxmlformats.org/officeDocument/2006/relationships/hyperlink" Target="http://www.olymps.ru/oslo-1952" TargetMode="External"/><Relationship Id="rId2" Type="http://schemas.openxmlformats.org/officeDocument/2006/relationships/hyperlink" Target="http://www.olymps.ru/chamonix-192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olymps.ru/st-moritz-1948" TargetMode="External"/><Relationship Id="rId5" Type="http://schemas.openxmlformats.org/officeDocument/2006/relationships/hyperlink" Target="http://www.olymps.ru/garmisch-partenkirchen-1936" TargetMode="External"/><Relationship Id="rId10" Type="http://schemas.openxmlformats.org/officeDocument/2006/relationships/hyperlink" Target="http://www.olymps.ru/innsbruck-1964" TargetMode="External"/><Relationship Id="rId4" Type="http://schemas.openxmlformats.org/officeDocument/2006/relationships/hyperlink" Target="http://www.olymps.ru/lake-placid-1932" TargetMode="External"/><Relationship Id="rId9" Type="http://schemas.openxmlformats.org/officeDocument/2006/relationships/hyperlink" Target="http://www.olymps.ru/squaw-valley-196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images.yandex.ru/yandsearch?fp=0&amp;img_url=http://bigpicture.ru/wp-content/uploads/2013/12/1stolympics11.jpg&amp;iorient=&amp;ih=&amp;icolor=&amp;site=&amp;text=%D1%84%D0%BE%D1%82%D0%BE%20%D1%81%D0%B1%D0%BE%D1%80%D0%BD%D0%B0%D1%8F%20CCC%D0%A0%20%D0%BF%D0%BE%20%D1%85%D0%BE%D0%BA%D0%BA%D0%B5%D1%8E%201924&amp;iw=&amp;wp=&amp;pos=16&amp;recent=&amp;type=&amp;isize=&amp;rpt=simage&amp;itype=&amp;nojs=1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hyperlink" Target="http://images.yandex.ru/yandsearch?fp=0&amp;img_url=http://cccp-canada.ru/ru/82/hockey.jpg&amp;iorient=&amp;ih=&amp;icolor=&amp;site=&amp;text=%D1%84%D0%BE%D1%82%D0%BE%20%D1%81%D0%B1%D0%BE%D1%80%D0%BD%D0%B0%D1%8F%20CCC%D0%A0%20%D0%BF%D0%BE%20%D1%85%D0%BE%D0%BA%D0%BA%D0%B5%D1%8E%201924&amp;iw=&amp;wp=&amp;pos=27&amp;recent=&amp;type=&amp;isize=&amp;rpt=simage&amp;itype=&amp;nojs=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hyperlink" Target="http://images.yandex.ru/yandsearch?source=wiz&amp;fp=0&amp;img_url=http://img1.liveinternet.ru/images/attach/c/0/43/163/43163399_Galina_Aleksandrovna_KulakovaL.jpg&amp;uinfo=ww-1704-wh-793-fw-0-fh-587-pd-1&amp;text=%D0%B3%D0%B0%D0%BB%D0%B8%D0%BD%D0%B0%20%D0%BA%D1%83%D0%BB%D0%B0%D0%BA%D0%BE%D0%B2%D0%B0%20%D0%BE%D0%BB%D0%B8%D0%BC%D0%BF%D0%B8%D0%B9%D1%81%D0%BA%D0%B0%D1%8F%20%D1%87%D0%B5%D0%BC%D0%BF%D0%B8%D0%BE%D0%BD%D0%BA%D0%B0&amp;noreask=1&amp;pos=15&amp;lr=78&amp;rpt=simag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hyperlink" Target="http://images.yandex.ru/yandsearch?source=wiz&amp;fp=0&amp;img_url=http://a0.twimg.com/profile_images/1722763081/image_normal.jpg&amp;uinfo=ww-1704-wh-793-fw-0-fh-587-pd-1&amp;text=%D1%84%D0%BE%D1%82%D0%BE%20%D0%B8%D1%80%D0%B8%D0%BD%D0%B0%20%D1%80%D0%BE%D0%B4%D0%B8%D0%BD%D0%B0%20%D0%B0%D0%BB%D0%B5%D0%BA%D1%81%D0%B5%D0%B9%20%D1%83%D0%BB%D0%B0%D0%BD%D0%BE%D0%B2&amp;noreask=1&amp;pos=8&amp;lr=78&amp;rpt=sim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img0.liveinternet.ru/images/attach/c/2/67/422/67422420_mapgrec_from_grechistory.JP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images.yandex.ru/yandsearch?fp=0&amp;img_url=http://gigamir.net/upload/cache/659xs/img/gallery/6346/gallery_b6c423d4da81e44ff6a8274b396cfccb.jpg&amp;iorient=&amp;ih=&amp;icolor=&amp;site=&amp;text=%D1%84%D0%BE%D1%82%D0%BE%20%D0%BA%D0%B0%D1%80%D1%82%D0%B0%20%D0%B4%D1%80%D0%B5%D0%B2%D0%BD%D0%B5%D0%B9%20%D0%B3%D1%80%D0%B5%D1%86%D0%B8%D0%B8%20%D0%B0%D1%84%D0%B8%D0%BD%D1%8B&amp;iw=&amp;wp=&amp;pos=13&amp;recent=&amp;type=&amp;isize=&amp;rpt=simage&amp;itype=&amp;nojs=1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images.yandex.ru/yandsearch?fp=0&amp;img_url=http://news.rin.ru/pictures_sm/16/99371.jpg&amp;iorient=&amp;ih=&amp;icolor=&amp;site=&amp;text=%D1%84%D0%BE%D1%82%D0%BE%20%D0%BA%D0%B0%D1%80%D1%82%D0%B0%20%D0%B4%D1%80%D0%B5%D0%B2%D0%BD%D0%B5%D0%B9%20%D0%B3%D1%80%D0%B5%D1%86%D0%B8%D0%B8%20%D0%B0%D1%84%D0%B8%D0%BD%D1%8B&amp;iw=&amp;wp=&amp;pos=24&amp;recent=&amp;type=&amp;isize=&amp;rpt=simage&amp;itype=&amp;nojs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hyperlink" Target="http://images.yandex.ru/yandsearch?text=%D1%85%D0%BE%D0%BA%D0%BA%D0%B5%D0%B8%D1%81%D1%82%20%D0%B2%D0%B0%D0%BB%D0%B5%D1%80%D0%B8%D0%B9%20%D1%85%D0%B0%D1%80%D0%BB%D0%B0%D0%BC%D0%BE%D0%B2%20%D1%84%D0%BE%D1%82%D0%BE&amp;fp=0&amp;img_url=http://ilya.gorod.tomsk.ru/uploads/2657/1231906342/kharlamovkhokk.jpg&amp;pos=3&amp;uinfo=ww-1704-wh-793-fw-1479-fh-587-pd-1&amp;rpt=simag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yandex.ru/yandsearch?fp=0&amp;img_url=http://webdiscover.ru/uploads/posts/2012-01/9670_1326653601.jpg&amp;iorient=&amp;ih=&amp;icolor=&amp;site=&amp;text=%D1%84%D0%BE%D1%82%D0%BE%20%D0%BA%D0%B0%D1%80%D1%82%D0%B0%20%D0%B4%D1%80%D0%B5%D0%B2%D0%BD%D0%B5%D0%B9%20%D0%B3%D1%80%D0%B5%D1%86%D0%B8%D0%B8%20%D0%B0%D1%84%D0%B8%D0%BD%D1%8B%20%D0%BE%D0%BB%D0%B8%D0%BC%D0%BF&amp;iw=&amp;wp=&amp;pos=8&amp;recent=&amp;type=&amp;isize=&amp;rpt=simage&amp;itype=&amp;nojs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hyperlink" Target="http://images.yandex.ru/yandsearch?fp=0&amp;img_url=http://i1.otzovik.com/2010/11/25015/img/65450859.jpg&amp;iorient=&amp;ih=&amp;icolor=&amp;site=&amp;text=%D1%84%D0%BE%D1%82%D0%BE%20%D0%BA%D0%B0%D1%80%D1%82%D0%B0%20%D0%B4%D1%80%D0%B5%D0%B2%D0%BD%D0%B5%D0%B9%20%D0%B3%D1%80%D0%B5%D1%86%D0%B8%D0%B8%20%D0%B0%D1%84%D0%B8%D0%BD%D1%8B%20%D0%BE%D0%BB%D0%B8%D0%BC%D0%BF&amp;iw=&amp;wp=&amp;pos=13&amp;recent=&amp;type=&amp;isize=&amp;rpt=simage&amp;itype=&amp;nojs=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hyperlink" Target="http://images.yandex.ru/yandsearch?text=%D0%BC%D0%BE%D1%81%D0%BA%D0%B2%D0%B0%20%D0%BE%D0%BB%D0%B8%D0%BC%D0%BF%D0%B8%D0%B0%D0%B4%D0%B0%201980%20%D1%84%D0%BE%D1%82%D0%BE&amp;fp=0&amp;img_url=http://ic.pics.livejournal.com/skif_tag/19770500/2197752/2197752_600.jpg&amp;pos=3&amp;uinfo=ww-1704-wh-793-fw-1479-fh-587-pd-1&amp;rpt=s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text=%D0%BC%D0%BE%D1%81%D0%BA%D0%B2%D0%B0%20%D0%BE%D0%BB%D0%B8%D0%BC%D0%BF%D0%B8%D0%B0%D0%B4%D0%B0%201980%20%D1%84%D0%BE%D1%82%D0%BE&amp;fp=0&amp;img_url=http://varlamov.me/img/mishka80/03.jpg&amp;pos=5&amp;uinfo=ww-1704-wh-793-fw-1479-fh-587-pd-1&amp;rpt=simage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://images.yandex.ru/yandsearch?text=%D0%BC%D0%BE%D1%81%D0%BA%D0%B2%D0%B0%20%D0%BE%D0%BB%D0%B8%D0%BC%D0%BF%D0%B8%D0%B0%D0%B4%D0%B0%201980%20%D1%84%D0%BE%D1%82%D0%BE&amp;fp=0&amp;img_url=http://icdn.lenta.ru/images/0000/0195/000001955035/pic_1358718448.jpg&amp;pos=22&amp;uinfo=ww-1704-wh-793-fw-1479-fh-587-pd-1&amp;rpt=simag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images.yandex.ru/yandsearch?fp=0&amp;img_url=http://loveopium.ru/content/2010/12/102014_9CDA/13.jpg&amp;iorient=&amp;ih=&amp;icolor=&amp;site=&amp;text=%D1%81%D0%BE%D1%87%D0%B8%202014%20%D1%84%D0%BE%D1%82%D0%BE&amp;iw=&amp;wp=&amp;pos=0&amp;recent=&amp;type=&amp;isize=&amp;rpt=simage&amp;itype=&amp;nojs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llphoto.in.ua/photo/21/es2214837.jpg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images.yandex.ru/yandsearch?p=1&amp;text=%D1%84%D0%BE%D1%82%D0%BE%20%D0%BF%D0%B5%D1%80%D0%B2%D1%8B%D0%B5%20%D0%BE%D0%BB%D0%B8%D0%BC%D0%BF%D0%B8%D0%B9%D1%81%D0%BA%D0%B8%D0%B5%20%D0%B8%D0%B3%D1%80%D1%8B&amp;fp=1&amp;img_url=http://img-fotki.yandex.ru/get/5006/121447594.87/0_7cdc5_ae2cd790_XL.jpg&amp;pos=45&amp;uinfo=ww-1704-wh-793-fw-1479-fh-587-pd-1&amp;rpt=s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p=1&amp;text=%D1%84%D0%BE%D1%82%D0%BE%20%D0%BF%D0%B5%D1%80%D0%B2%D1%8B%D0%B5%20%D0%BE%D0%BB%D0%B8%D0%BC%D0%BF%D0%B8%D0%B9%D1%81%D0%BA%D0%B8%D0%B5%20%D0%B8%D0%B3%D1%80%D1%8B%20%D0%93%D1%80%D0%B5%D1%86%D0%B8%D1%8F&amp;fp=1&amp;img_url=http://www.fresher.ru/wp-content/images3/lyubopytnaya-istoriya-kalendarej-raznyx-stran/3.jpg&amp;pos=50&amp;uinfo=ww-1704-wh-793-fw-1479-fh-587-pd-1&amp;rpt=simage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images.yandex.ru/yandsearch?text=%D1%84%D0%BE%D1%82%D0%BE%20%D0%BF%D0%B5%D1%80%D0%B2%D1%8B%D0%B5%20%D0%BE%D0%BB%D0%B8%D0%BC%D0%BF%D0%B8%D0%B9%D1%81%D0%BA%D0%B8%D0%B5%20%D0%B8%D0%B3%D1%80%D1%8B%20%D0%93%D1%80%D0%B5%D1%86%D0%B8%D1%8F&amp;fp=0&amp;img_url=http://inform.lookmy.info/portal/4nAlbum/album/2492/EuropaTours/3_morya3.jpg&amp;pos=1&amp;uinfo=ww-1704-wh-793-fw-1479-fh-587-pd-1&amp;rpt=simage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images.yandex.ru/yandsearch?fp=0&amp;img_url=http://skavkaz.rfn.ru/p/b_40673.jpg&amp;iorient=&amp;ih=&amp;icolor=&amp;site=&amp;text=%D1%81%D0%BE%D1%87%D0%B8%202014%20%D1%84%D0%BE%D1%82%D0%BE&amp;iw=&amp;wp=&amp;pos=16&amp;recent=&amp;type=&amp;isize=&amp;rpt=simage&amp;itype=&amp;nojs=1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images.yandex.ru/yandsearch?text=%D1%84%D0%BE%D1%82%D0%BE%20%D0%BF%D0%B5%D1%80%D0%B2%D1%8B%D0%B5%20%D0%BE%D0%BB%D0%B8%D0%BC%D0%BF%D0%B8%D0%B9%D1%81%D0%BA%D0%B8%D0%B5%20%D0%B8%D0%B3%D1%80%D1%8B&amp;fp=0&amp;img_url=http://cs10015.userapi.com/u90222019/130938623/s_1ef7a729.jpg&amp;pos=5&amp;uinfo=ww-1704-wh-793-fw-1479-fh-587-pd-1&amp;rpt=s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text=%D1%84%D0%BE%D1%82%D0%BE%20%D0%BF%D0%B5%D1%80%D0%B2%D1%8B%D0%B5%20%D0%BE%D0%BB%D0%B8%D0%BC%D0%BF%D0%B8%D0%B9%D1%81%D0%BA%D0%B8%D0%B5%20%D0%B8%D0%B3%D1%80%D1%8B%20%D0%93%D1%80%D0%B5%D1%86%D0%B8%D1%8F&amp;fp=0&amp;img_url=http://900igr.net/datai/istorija/Kultura-Gretsii/0011-010-Olimpijskie-igry-v-Drevnej-Gretsii.jpg&amp;pos=0&amp;uinfo=ww-1704-wh-793-fw-1479-fh-587-pd-1&amp;rpt=simage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images.yandex.ru/yandsearch?p=1&amp;text=%D1%84%D0%BE%D1%82%D0%BE%20%D0%BF%D0%B5%D1%80%D0%B2%D1%8B%D0%B5%20%D0%BE%D0%BB%D0%B8%D0%BC%D0%BF%D0%B8%D0%B9%D1%81%D0%BA%D0%B8%D0%B5%20%D0%B8%D0%B3%D1%80%D1%8B%20%D0%93%D1%80%D0%B5%D1%86%D0%B8%D1%8F&amp;fp=1&amp;img_url=http://img0.liveinternet.ru/images/attach/c/6/90/115/90115302_1344176137_image016.jpg&amp;pos=34&amp;uinfo=ww-1704-wh-793-fw-1479-fh-587-pd-1&amp;rpt=simag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images.yandex.ru/yandsearch?p=1&amp;text=%D1%84%D0%BE%D1%82%D0%BE%20%D0%BF%D0%B5%D1%80%D0%B2%D1%8B%D0%B5%20%D0%BE%D0%BB%D0%B8%D0%BC%D0%BF%D0%B8%D0%B9%D1%81%D0%BA%D0%B8%D0%B5%20%D0%B8%D0%B3%D1%80%D1%8B%20%D0%90%D1%84%D0%B8%D0%BD%D1%8B%20%D0%9E%D0%BB%D0%B8%D0%BC%D0%BF&amp;fp=1&amp;img_url=http://www.turoboz.ru/images/gr1004-3.jpg&amp;pos=34&amp;uinfo=ww-1704-wh-793-fw-1479-fh-587-pd-1&amp;rpt=s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text=%D1%84%D0%BE%D1%82%D0%BE%20%D0%BF%D0%B5%D1%80%D0%B2%D1%8B%D0%B5%20%D0%BE%D0%BB%D0%B8%D0%BC%D0%BF%D0%B8%D0%B9%D1%81%D0%BA%D0%B8%D0%B5%20%D0%B8%D0%B3%D1%80%D1%8B%20%D0%90%D1%84%D0%B8%D0%BD%D1%8B%20%D0%9E%D0%BB%D0%B8%D0%BC%D0%BF&amp;fp=0&amp;img_url=http://gorod.tomsk.ru/uploads/47343/1295083643/Olympics_11.jpg&amp;pos=2&amp;uinfo=ww-1704-wh-793-fw-1479-fh-587-pd-1&amp;rpt=simag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images.yandex.ru/yandsearch?p=1&amp;text=%D1%84%D0%BE%D1%82%D0%BE%20%D0%BF%D0%B5%D1%80%D0%B2%D1%8B%D0%B5%20%D0%BE%D0%BB%D0%B8%D0%BC%D0%BF%D0%B8%D0%B9%D1%81%D0%BA%D0%B8%D0%B5%20%D0%B8%D0%B3%D1%80%D1%8B%20%D0%90%D1%84%D0%B8%D0%BD%D1%8B%20%D0%9E%D0%BB%D0%B8%D0%BC%D0%BF&amp;fp=1&amp;img_url=http://upload.wikimedia.org/wikipedia/commons/thumb/e/e8/Olympos.jpg/300px-Olympos.jpg&amp;pos=37&amp;uinfo=ww-1704-wh-793-fw-1479-fh-587-pd-1&amp;rpt=simag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71934" y="5715016"/>
            <a:ext cx="4714908" cy="857256"/>
          </a:xfrm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algn="l">
              <a:buNone/>
            </a:pPr>
            <a:r>
              <a:rPr lang="ru-RU" sz="1600" b="0" dirty="0" err="1" smtClean="0">
                <a:solidFill>
                  <a:srgbClr val="C00000"/>
                </a:solidFill>
              </a:rPr>
              <a:t>Краменко</a:t>
            </a:r>
            <a:r>
              <a:rPr lang="ru-RU" sz="1600" b="0" dirty="0" smtClean="0">
                <a:solidFill>
                  <a:srgbClr val="C00000"/>
                </a:solidFill>
              </a:rPr>
              <a:t> Ольга Ивановна – руководитель физического воспитания КГБОУ НПО «Профессиональное училище № 3» г.Петропавловск-Камчатский, Камчатский край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285720" y="188640"/>
            <a:ext cx="8643998" cy="1240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Тема:</a:t>
            </a:r>
            <a:r>
              <a:rPr lang="ru-RU" sz="4000" b="1" cap="all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история ОЛИМПИЙСКИХ                                ИГР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571604" y="1500174"/>
            <a:ext cx="6143669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33519" y="2967335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62653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Кроменко\Desktop\классный час\с нета фотки\флаг.jpg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 r="16379"/>
          <a:stretch>
            <a:fillRect/>
          </a:stretch>
        </p:blipFill>
        <p:spPr bwMode="auto">
          <a:xfrm>
            <a:off x="500034" y="214290"/>
            <a:ext cx="80010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5429264"/>
            <a:ext cx="8715435" cy="1214446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О</a:t>
            </a:r>
            <a:r>
              <a:rPr lang="ru-RU" dirty="0" smtClean="0"/>
              <a:t>лимпийский флаг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88817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4929198"/>
            <a:ext cx="8715435" cy="1643074"/>
          </a:xfrm>
        </p:spPr>
        <p:txBody>
          <a:bodyPr>
            <a:prstTxWarp prst="textInflateBottom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Зажжение</a:t>
            </a:r>
            <a:b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Олимпийского огня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" name="Объект 9" descr="http://www.hotelnews.ru/pictures/1311_350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214290"/>
            <a:ext cx="426881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6" descr="C:\Users\Кроменко\Desktop\классный час\с нета фотки\94ffe7260c5003[1].jpg"/>
          <p:cNvPicPr>
            <a:picLocks noGrp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5024" y="214290"/>
            <a:ext cx="428469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8124301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5214950"/>
            <a:ext cx="8429683" cy="1428760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Передача олимпийского огня из Афин в Сочи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Объект 6" descr="http://new.teleport2001.ru/files/teleport/images/2013/09/30/fakel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285728"/>
            <a:ext cx="87154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3140211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14290"/>
            <a:ext cx="4357717" cy="44291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298" t="14085" b="12676"/>
          <a:stretch>
            <a:fillRect/>
          </a:stretch>
        </p:blipFill>
        <p:spPr bwMode="auto">
          <a:xfrm>
            <a:off x="285720" y="214290"/>
            <a:ext cx="435771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4857760"/>
            <a:ext cx="4357718" cy="20002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Факельное шествие Олимпийского Огня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в г. Петропавловск -Камчатском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2765"/>
          <a:stretch>
            <a:fillRect/>
          </a:stretch>
        </p:blipFill>
        <p:spPr bwMode="auto">
          <a:xfrm>
            <a:off x="4714876" y="214290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8197" t="14894" r="16393"/>
          <a:stretch>
            <a:fillRect/>
          </a:stretch>
        </p:blipFill>
        <p:spPr bwMode="auto">
          <a:xfrm>
            <a:off x="4643438" y="3429000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5786454"/>
            <a:ext cx="8643997" cy="857256"/>
          </a:xfrm>
        </p:spPr>
        <p:txBody>
          <a:bodyPr>
            <a:prstTxWarp prst="textChevronInverted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Президенты МОК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>
          <a:xfrm>
            <a:off x="5143504" y="731520"/>
            <a:ext cx="2848352" cy="347472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9" t="10624" r="56702" b="10763"/>
          <a:stretch>
            <a:fillRect/>
          </a:stretch>
        </p:blipFill>
        <p:spPr bwMode="auto">
          <a:xfrm>
            <a:off x="642910" y="214290"/>
            <a:ext cx="3357585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158" y="4714884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Анри де </a:t>
            </a:r>
            <a:r>
              <a:rPr lang="ru-RU" sz="2400" b="1" dirty="0" err="1" smtClean="0"/>
              <a:t>Байе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Латур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1925-1942 г.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3438" y="5000636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Зигфрид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Эдстрем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 1943-1952 г.</a:t>
            </a:r>
            <a:endParaRPr lang="ru-RU" sz="2400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50000" t="6267" r="7407" b="3401"/>
          <a:stretch>
            <a:fillRect/>
          </a:stretch>
        </p:blipFill>
        <p:spPr bwMode="auto">
          <a:xfrm>
            <a:off x="5000628" y="428604"/>
            <a:ext cx="3714776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4786322"/>
            <a:ext cx="8501121" cy="1571636"/>
          </a:xfrm>
        </p:spPr>
        <p:txBody>
          <a:bodyPr>
            <a:prstTxWarp prst="textStop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Президенты МОК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93" r="50901" b="8101"/>
          <a:stretch>
            <a:fillRect/>
          </a:stretch>
        </p:blipFill>
        <p:spPr bwMode="auto">
          <a:xfrm>
            <a:off x="500034" y="285728"/>
            <a:ext cx="3714776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одержимое 13"/>
          <p:cNvSpPr>
            <a:spLocks noGrp="1"/>
          </p:cNvSpPr>
          <p:nvPr>
            <p:ph sz="quarter" idx="14"/>
          </p:nvPr>
        </p:nvSpPr>
        <p:spPr>
          <a:xfrm>
            <a:off x="5072066" y="357166"/>
            <a:ext cx="3643338" cy="37147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34" t="8893" b="8101"/>
          <a:stretch>
            <a:fillRect/>
          </a:stretch>
        </p:blipFill>
        <p:spPr bwMode="auto">
          <a:xfrm>
            <a:off x="5000628" y="357166"/>
            <a:ext cx="371477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58" y="4310540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Эвери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Брендедж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1952- 1972 г.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29190" y="4071941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Майкл Морис Лорд </a:t>
            </a:r>
            <a:r>
              <a:rPr lang="ru-RU" sz="2400" b="1" dirty="0" err="1" smtClean="0"/>
              <a:t>Килланин</a:t>
            </a:r>
            <a:r>
              <a:rPr lang="ru-RU" sz="2400" b="1" dirty="0" smtClean="0"/>
              <a:t> 1972-1980 г.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8674781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7" y="2786058"/>
            <a:ext cx="2286015" cy="38576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80" b="6903"/>
          <a:stretch>
            <a:fillRect/>
          </a:stretch>
        </p:blipFill>
        <p:spPr bwMode="auto">
          <a:xfrm>
            <a:off x="214282" y="357166"/>
            <a:ext cx="2928958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4214818"/>
            <a:ext cx="2928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Хуан Антонио </a:t>
            </a:r>
            <a:r>
              <a:rPr lang="ru-RU" sz="2400" b="1" dirty="0" err="1" smtClean="0"/>
              <a:t>Самаранч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1980-2001г.</a:t>
            </a:r>
          </a:p>
          <a:p>
            <a:pPr algn="ctr"/>
            <a:r>
              <a:rPr lang="ru-RU" sz="2400" b="1" dirty="0" smtClean="0"/>
              <a:t> (21 год) </a:t>
            </a:r>
            <a:endParaRPr lang="ru-RU" sz="2400" b="1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14"/>
          </p:nvPr>
        </p:nvPicPr>
        <p:blipFill>
          <a:blip r:embed="rId3" cstate="print"/>
          <a:srcRect l="15517"/>
          <a:stretch>
            <a:fillRect/>
          </a:stretch>
        </p:blipFill>
        <p:spPr bwMode="auto">
          <a:xfrm>
            <a:off x="3214678" y="2714620"/>
            <a:ext cx="2857520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0430" y="1857364"/>
            <a:ext cx="23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Томас Бах 2013</a:t>
            </a:r>
            <a:endParaRPr lang="ru-RU" sz="2400" b="1" dirty="0"/>
          </a:p>
        </p:txBody>
      </p:sp>
      <p:pic>
        <p:nvPicPr>
          <p:cNvPr id="9" name="Рисунок 8" descr="http://im0-tub-ru.yandex.net/i?id=125214412-30-72&amp;n=21">
            <a:hlinkClick r:id="rId4" tgtFrame="&quot;_blank&quot;"/>
          </p:cNvPr>
          <p:cNvPicPr/>
          <p:nvPr/>
        </p:nvPicPr>
        <p:blipFill>
          <a:blip r:embed="rId5" cstate="print"/>
          <a:srcRect l="17949"/>
          <a:stretch>
            <a:fillRect/>
          </a:stretch>
        </p:blipFill>
        <p:spPr bwMode="auto">
          <a:xfrm>
            <a:off x="6000760" y="214290"/>
            <a:ext cx="285752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715140" y="4000504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Жак </a:t>
            </a:r>
            <a:r>
              <a:rPr lang="ru-RU" sz="2400" b="1" dirty="0" err="1" smtClean="0"/>
              <a:t>Рогге</a:t>
            </a:r>
            <a:r>
              <a:rPr lang="ru-RU" sz="2400" b="1" dirty="0" smtClean="0"/>
              <a:t> 2001-2013</a:t>
            </a:r>
          </a:p>
          <a:p>
            <a:pPr algn="ctr"/>
            <a:r>
              <a:rPr lang="ru-RU" sz="2400" b="1" dirty="0" smtClean="0"/>
              <a:t>(12 лет) </a:t>
            </a:r>
            <a:endParaRPr lang="ru-RU" sz="2400" b="1" dirty="0"/>
          </a:p>
        </p:txBody>
      </p:sp>
    </p:spTree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6250" r="6250"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438011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67564425"/>
              </p:ext>
            </p:extLst>
          </p:nvPr>
        </p:nvGraphicFramePr>
        <p:xfrm>
          <a:off x="539552" y="9117632"/>
          <a:ext cx="6643735" cy="7456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771"/>
                <a:gridCol w="3518757"/>
                <a:gridCol w="1891207"/>
              </a:tblGrid>
              <a:tr h="57606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3712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3242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3242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3242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3242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</a:tr>
              <a:tr h="1621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51" marR="36851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851" marR="36851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5184576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949280"/>
            <a:ext cx="8640960" cy="792087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Хронология Белых Олимпийских Игр 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4593357"/>
              </p:ext>
            </p:extLst>
          </p:nvPr>
        </p:nvGraphicFramePr>
        <p:xfrm>
          <a:off x="467544" y="44624"/>
          <a:ext cx="8352927" cy="57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7245"/>
                <a:gridCol w="4055682"/>
              </a:tblGrid>
              <a:tr h="5760640">
                <a:tc>
                  <a:txBody>
                    <a:bodyPr/>
                    <a:lstStyle/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kern="12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1924г.    Франция   </a:t>
                      </a:r>
                      <a:r>
                        <a:rPr lang="ru-RU" sz="1600" u="sng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Шамони</a:t>
                      </a:r>
                      <a:endParaRPr lang="ru-RU" sz="1600" u="none" kern="12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1928г. Швейцария       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Санкт-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Мориц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1932г.   США   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Лейк-Плэсид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1936г.  Германия    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Гармиш-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Партенкирхен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Вторая мировая война не позволила провести две последующие олимпиады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    (отменены)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strike="sngStrike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Гармиш-Партенкирхен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1944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         (отменены)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600" strike="sngStrike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Кортина</a:t>
                      </a:r>
                      <a:r>
                        <a:rPr lang="ru-RU" sz="1600" strike="sngStrike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strike="sngStrike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д'Ампеццо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1948    Швейцария       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Санкт-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Мориц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1952г.   Норвегия          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/>
                        </a:rPr>
                        <a:t>Осло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1956г . Италия   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Кортина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8"/>
                        </a:rPr>
                        <a:t>д'Ампеццо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1960     США      </a:t>
                      </a:r>
                      <a:r>
                        <a:rPr lang="ru-RU" sz="1600" u="sng" kern="1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Скво-Велли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1964г   Австрия          </a:t>
                      </a:r>
                      <a:r>
                        <a:rPr lang="ru-RU" sz="1600" u="sng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Инсбрук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832" marR="4883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1968г. Франция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Гренобль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      1972 г.  Япония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Саппоро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      1976 г.    Австрия 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Инсбрук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XIII        1980 г.   США 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Лейк-Плэсид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         1984 г.    Югославия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Сараево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      1988г. Канада         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Калгари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XVI      1992г.  Франция        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Альбервиль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XVII      1994г.  Норвегия    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Лиллехаммер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XVIII         1998г.  Япония      Нагано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XIX     2002г     США     Солт-Лейк-Сити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      2006г.     Италия              Турин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XXI      2010г. Канада                   Ванкувер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XXII      2014г.        Россия              Сочи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832" marR="4883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119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143512"/>
            <a:ext cx="8572559" cy="1500198"/>
          </a:xfrm>
        </p:spPr>
        <p:txBody>
          <a:bodyPr>
            <a:prstTxWarp prst="textStop">
              <a:avLst/>
            </a:prstTxWarp>
          </a:bodyPr>
          <a:lstStyle/>
          <a:p>
            <a:pPr>
              <a:buNone/>
            </a:pP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Зимние виды спорта</a:t>
            </a:r>
            <a:endParaRPr lang="ru-RU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1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3" t="9776" r="5595" b="7994"/>
          <a:stretch>
            <a:fillRect/>
          </a:stretch>
        </p:blipFill>
        <p:spPr bwMode="auto">
          <a:xfrm>
            <a:off x="428596" y="357166"/>
            <a:ext cx="8143932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94627079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456384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 спорт! Ты –мир!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Ты устанавливаешь хорошие , добрые, дружеские отношения между народами.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</a:rPr>
              <a:t>Из «Оды спорту» Пьер де Кубертен</a:t>
            </a:r>
            <a:br>
              <a:rPr lang="ru-RU" sz="31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31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357562"/>
            <a:ext cx="5143536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738397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5357826"/>
            <a:ext cx="8715435" cy="1285884"/>
          </a:xfrm>
        </p:spPr>
        <p:txBody>
          <a:bodyPr>
            <a:prstTxWarp prst="textStop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Летние виды спорта</a:t>
            </a:r>
            <a:endParaRPr lang="ru-RU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728"/>
            <a:ext cx="5904656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32053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5572140"/>
            <a:ext cx="8572560" cy="107157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Николай Панин- </a:t>
            </a:r>
            <a:r>
              <a:rPr lang="ru-RU" dirty="0" err="1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Коломенкин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54" t="1553" r="5142" b="10050"/>
          <a:stretch>
            <a:fillRect/>
          </a:stretch>
        </p:blipFill>
        <p:spPr bwMode="auto">
          <a:xfrm>
            <a:off x="2500298" y="214290"/>
            <a:ext cx="407196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2519803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1" cy="928694"/>
          </a:xfrm>
        </p:spPr>
        <p:txBody>
          <a:bodyPr>
            <a:prstTxWarp prst="textPlain">
              <a:avLst>
                <a:gd name="adj" fmla="val 49301"/>
              </a:avLst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Любовь Баранова (Козырева)</a:t>
            </a:r>
            <a:endParaRPr lang="ru-RU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11" b="28049"/>
          <a:stretch>
            <a:fillRect/>
          </a:stretch>
        </p:blipFill>
        <p:spPr bwMode="auto">
          <a:xfrm>
            <a:off x="2500298" y="1428736"/>
            <a:ext cx="4286280" cy="500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7193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1" y="214291"/>
            <a:ext cx="8572560" cy="928694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Сборная СССР по хоккею 1956г.</a:t>
            </a:r>
            <a:endParaRPr lang="ru-RU" sz="4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28596" y="1428736"/>
            <a:ext cx="4031602" cy="42112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im7-tub-ru.yandex.net/i?id=10195141-05-16f-20535&amp;n=21">
            <a:hlinkClick r:id="rId2" tgtFrame="_blank"/>
          </p:cNvPr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14282" y="1714488"/>
            <a:ext cx="4357718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http://im4-tub-ru.yandex.net/i?id=509629464-26-72&amp;n=21">
            <a:hlinkClick r:id="rId4" tgtFrame="_blank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4714876" y="1643050"/>
            <a:ext cx="4214842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42231630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214950"/>
            <a:ext cx="8572559" cy="1428760"/>
          </a:xfrm>
        </p:spPr>
        <p:txBody>
          <a:bodyPr>
            <a:prstTxWarp prst="textChevronInverted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Всеволод Бобров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357166"/>
            <a:ext cx="4357718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418221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4372168"/>
            <a:ext cx="8643997" cy="2271542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/>
              <a:t>Всеволод Бобров</a:t>
            </a:r>
            <a:br>
              <a:rPr lang="ru-RU" sz="4000" dirty="0" smtClean="0"/>
            </a:br>
            <a:r>
              <a:rPr lang="ru-RU" sz="4000" dirty="0" smtClean="0"/>
              <a:t>капитан</a:t>
            </a:r>
            <a:br>
              <a:rPr lang="ru-RU" sz="4000" dirty="0" smtClean="0"/>
            </a:br>
            <a:r>
              <a:rPr lang="ru-RU" sz="4000" dirty="0" smtClean="0"/>
              <a:t>хоккейной и футбольной </a:t>
            </a:r>
            <a:br>
              <a:rPr lang="ru-RU" sz="4000" dirty="0" smtClean="0"/>
            </a:br>
            <a:r>
              <a:rPr lang="ru-RU" sz="4000" dirty="0" smtClean="0"/>
              <a:t>команды</a:t>
            </a:r>
            <a:endParaRPr lang="ru-RU" sz="4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4214841" cy="39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28"/>
            <a:ext cx="4286281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9379270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857760"/>
            <a:ext cx="8286807" cy="171451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Людмила Белоусова </a:t>
            </a:r>
            <a:b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</a:br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Олег Протопопов</a:t>
            </a:r>
            <a:endParaRPr lang="ru-RU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143404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85728"/>
            <a:ext cx="3714775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655646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857760"/>
            <a:ext cx="7715303" cy="1571636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Людмила Белоусова </a:t>
            </a:r>
            <a:b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Олег Протопопов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14290"/>
            <a:ext cx="7358114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649509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358245" cy="1357322"/>
          </a:xfrm>
        </p:spPr>
        <p:txBody>
          <a:bodyPr>
            <a:prstTxWarp prst="textStop">
              <a:avLst/>
            </a:prstTxWarp>
          </a:bodyPr>
          <a:lstStyle/>
          <a:p>
            <a:pPr algn="ctr">
              <a:buNone/>
            </a:pPr>
            <a:r>
              <a:rPr lang="ru-RU" dirty="0" smtClean="0"/>
              <a:t>Галина Кулакова</a:t>
            </a:r>
            <a:endParaRPr lang="ru-RU" dirty="0"/>
          </a:p>
        </p:txBody>
      </p:sp>
      <p:pic>
        <p:nvPicPr>
          <p:cNvPr id="7" name="Содержимое 6" descr="http://www.nomana.ru/sites/default/files/images/0877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 b="7936"/>
          <a:stretch>
            <a:fillRect/>
          </a:stretch>
        </p:blipFill>
        <p:spPr bwMode="auto">
          <a:xfrm>
            <a:off x="571472" y="357166"/>
            <a:ext cx="385765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im5-tub-ru.yandex.net/i?id=150952622-70-72&amp;n=21">
            <a:hlinkClick r:id="rId4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571481"/>
            <a:ext cx="39290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4372168"/>
            <a:ext cx="5143504" cy="1914352"/>
          </a:xfrm>
        </p:spPr>
        <p:txBody>
          <a:bodyPr>
            <a:prstTxWarp prst="textTriangle">
              <a:avLst/>
            </a:prstTxWarp>
          </a:bodyPr>
          <a:lstStyle/>
          <a:p>
            <a:pPr>
              <a:buNone/>
            </a:pPr>
            <a:r>
              <a:rPr lang="ru-RU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Ирина Родина </a:t>
            </a:r>
            <a:endParaRPr lang="ru-RU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Содержимое 4" descr="http://img1.liveinternet.ru/images/attach/c/2/73/467/73467501_48636919_tarasova10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3456203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4-tub-ru.yandex.net/i?id=95375387-38-72&amp;n=21">
            <a:hlinkClick r:id="rId4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71480"/>
            <a:ext cx="33575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214290"/>
            <a:ext cx="4260898" cy="21431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4786322"/>
            <a:ext cx="3388660" cy="8509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0.liveinternet.ru/images/attach/c/2/67/422/67422420_mapgrec_from_grechistory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72000" y="214290"/>
            <a:ext cx="43577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2-tub-ru.yandex.net/i?id=338209198-34-72&amp;n=21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http://im7-tub-ru.yandex.net/i?id=20483081-02-72&amp;n=21">
            <a:hlinkClick r:id="rId6" tgtFrame="_blank"/>
          </p:cNvPr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357562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8404042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357826"/>
            <a:ext cx="8572559" cy="1214446"/>
          </a:xfrm>
        </p:spPr>
        <p:txBody>
          <a:bodyPr anchor="ctr">
            <a:prstTxWarp prst="textPlain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Владислав Третьяк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57166"/>
            <a:ext cx="3621321" cy="46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8604"/>
            <a:ext cx="3714776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438814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929198"/>
            <a:ext cx="8429683" cy="1643074"/>
          </a:xfrm>
        </p:spPr>
        <p:txBody>
          <a:bodyPr>
            <a:prstTxWarp prst="textChevronInverted">
              <a:avLst/>
            </a:prstTxWarp>
          </a:bodyPr>
          <a:lstStyle/>
          <a:p>
            <a:pPr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Валерий Харламов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http://s4.hostingkartinok.com/uploads/images/2013/05/0b9cd24673c5710b84ceb52b1f70319c.jpg">
            <a:hlinkClick r:id="rId2"/>
          </p:cNvPr>
          <p:cNvPicPr>
            <a:picLocks noGrp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78621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3-tub-ru.yandex.net/i?id=203789654-17-72&amp;n=21">
            <a:hlinkClick r:id="rId4" tgtFrame="&quot;_blank&quot;"/>
          </p:cNvPr>
          <p:cNvPicPr>
            <a:picLocks noGrp="1"/>
          </p:cNvPicPr>
          <p:nvPr>
            <p:ph sz="quarter" idx="13"/>
          </p:nvPr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57158" y="285728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857760"/>
            <a:ext cx="8572559" cy="178595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Елена Бережная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Антон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Сихарулидзе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7" t="5085"/>
          <a:stretch>
            <a:fillRect/>
          </a:stretch>
        </p:blipFill>
        <p:spPr bwMode="auto">
          <a:xfrm>
            <a:off x="571472" y="285728"/>
            <a:ext cx="3857651" cy="42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3857651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8663201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214950"/>
            <a:ext cx="8215369" cy="1357322"/>
          </a:xfrm>
        </p:spPr>
        <p:txBody>
          <a:bodyPr anchor="ctr">
            <a:prstTxWarp prst="textInflateTop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Михаил Иванов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285728"/>
            <a:ext cx="3286148" cy="45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5" r="5457"/>
          <a:stretch>
            <a:fillRect/>
          </a:stretch>
        </p:blipFill>
        <p:spPr bwMode="auto">
          <a:xfrm>
            <a:off x="5286380" y="500042"/>
            <a:ext cx="3429024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152922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501121" cy="1571636"/>
          </a:xfrm>
        </p:spPr>
        <p:txBody>
          <a:bodyPr anchor="ctr">
            <a:prstTxWarp prst="textInflateTop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Алексей Ягудин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642918"/>
            <a:ext cx="3500462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03" r="4009"/>
          <a:stretch>
            <a:fillRect/>
          </a:stretch>
        </p:blipFill>
        <p:spPr bwMode="auto">
          <a:xfrm>
            <a:off x="4643438" y="714356"/>
            <a:ext cx="4214842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266607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857760"/>
            <a:ext cx="8358245" cy="1785950"/>
          </a:xfrm>
        </p:spPr>
        <p:txBody>
          <a:bodyPr>
            <a:prstTxWarp prst="textWave1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Татьяна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Навка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Роман Костомаров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85"/>
          <a:stretch>
            <a:fillRect/>
          </a:stretch>
        </p:blipFill>
        <p:spPr bwMode="auto">
          <a:xfrm>
            <a:off x="285720" y="357166"/>
            <a:ext cx="4203730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78"/>
          <a:stretch>
            <a:fillRect/>
          </a:stretch>
        </p:blipFill>
        <p:spPr bwMode="auto">
          <a:xfrm>
            <a:off x="4786314" y="214290"/>
            <a:ext cx="4143404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5521449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572008"/>
            <a:ext cx="8501122" cy="2000264"/>
          </a:xfrm>
        </p:spPr>
        <p:txBody>
          <a:bodyPr>
            <a:prstTxWarp prst="textDeflate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Татьяна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Тотьмянина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Максим Маринин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149133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59"/>
          <a:stretch>
            <a:fillRect/>
          </a:stretch>
        </p:blipFill>
        <p:spPr bwMode="auto">
          <a:xfrm>
            <a:off x="4645024" y="357166"/>
            <a:ext cx="4141817" cy="385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006186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72074"/>
            <a:ext cx="8501121" cy="1428760"/>
          </a:xfrm>
        </p:spPr>
        <p:txBody>
          <a:bodyPr>
            <a:prstTxWarp prst="textChevron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Евгений Плющенко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179616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14290"/>
            <a:ext cx="4158659" cy="4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9763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86388"/>
            <a:ext cx="8572559" cy="1357322"/>
          </a:xfrm>
        </p:spPr>
        <p:txBody>
          <a:bodyPr>
            <a:prstTxWarp prst="textDoubleWave1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Светлана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Журова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4203706" cy="45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66"/>
            <a:ext cx="3859404" cy="45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0995819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929198"/>
            <a:ext cx="8501121" cy="1714512"/>
          </a:xfrm>
        </p:spPr>
        <p:txBody>
          <a:bodyPr>
            <a:prstTxWarp prst="textCanDown">
              <a:avLst/>
            </a:prstTxWarp>
          </a:bodyPr>
          <a:lstStyle/>
          <a:p>
            <a:pPr marL="0" indent="0"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Лыжная эстафета  (женщины)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4286280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00042"/>
            <a:ext cx="3857651" cy="39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608839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501121" cy="1214446"/>
          </a:xfrm>
        </p:spPr>
        <p:txBody>
          <a:bodyPr>
            <a:prstTxWarp prst="textChevronInverted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</a:rPr>
              <a:t>Древний Олимп</a:t>
            </a:r>
            <a:endParaRPr lang="ru-RU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3"/>
          </p:nvPr>
        </p:nvSpPr>
        <p:spPr>
          <a:xfrm>
            <a:off x="214282" y="214290"/>
            <a:ext cx="4275421" cy="48577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4"/>
          </p:nvPr>
        </p:nvSpPr>
        <p:spPr>
          <a:xfrm>
            <a:off x="4645152" y="214290"/>
            <a:ext cx="4284566" cy="4857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im7-tub-ru.yandex.net/i?id=82514347-20-72&amp;n=21">
            <a:hlinkClick r:id="rId2" tgtFrame="_blank"/>
          </p:cNvPr>
          <p:cNvPicPr/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857752" y="214290"/>
            <a:ext cx="40005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7-tub-ru.yandex.net/i?id=124719872-27-72&amp;n=21">
            <a:hlinkClick r:id="rId4" tgtFrame="_blank"/>
          </p:cNvPr>
          <p:cNvPicPr/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214290"/>
            <a:ext cx="42862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857760"/>
            <a:ext cx="8429683" cy="1571636"/>
          </a:xfrm>
        </p:spPr>
        <p:txBody>
          <a:bodyPr>
            <a:prstTxWarp prst="textInflate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Биатлон эстафета (женщины)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4357718" cy="3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500042"/>
            <a:ext cx="4000527" cy="3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761763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3" y="5643578"/>
            <a:ext cx="3857653" cy="857256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Никита Крюков (золото)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4071966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3786214" cy="46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5335655" y="5358734"/>
            <a:ext cx="3796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Александр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Панжинский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(серебро)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286000" y="4989414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Лыжный спринт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42003188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72074"/>
            <a:ext cx="8429683" cy="1571636"/>
          </a:xfrm>
        </p:spPr>
        <p:txBody>
          <a:bodyPr>
            <a:prstTxWarp prst="textCanDown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Биатлон</a:t>
            </a:r>
            <a:b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Е</a:t>
            </a: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вгений </a:t>
            </a:r>
            <a:r>
              <a:rPr lang="ru-RU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стюгов</a:t>
            </a:r>
            <a:endParaRPr lang="ru-RU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500042"/>
            <a:ext cx="3658188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86"/>
          <a:stretch>
            <a:fillRect/>
          </a:stretch>
        </p:blipFill>
        <p:spPr bwMode="auto">
          <a:xfrm>
            <a:off x="4929190" y="500042"/>
            <a:ext cx="4000528" cy="46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0196699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929198"/>
            <a:ext cx="8715436" cy="1643074"/>
          </a:xfrm>
        </p:spPr>
        <p:txBody>
          <a:bodyPr>
            <a:prstTxWarp prst="textPlain">
              <a:avLst/>
            </a:prstTxWarp>
            <a:scene3d>
              <a:camera prst="obliqueTopRight"/>
              <a:lightRig rig="threePt" dir="t"/>
            </a:scene3d>
          </a:bodyPr>
          <a:lstStyle/>
          <a:p>
            <a:pPr algn="ctr">
              <a:buNone/>
            </a:pP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Символика Олимпиады </a:t>
            </a:r>
            <a:b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в Москве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731838"/>
            <a:ext cx="3571900" cy="412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54" y="731838"/>
            <a:ext cx="2970997" cy="412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374480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500042"/>
            <a:ext cx="3714776" cy="585791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://im0-tub-ru.yandex.net/i?id=98048803-24-72&amp;n=21">
            <a:hlinkClick r:id="rId2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0-tub-ru.yandex.net/i?id=285974152-15-72&amp;n=21">
            <a:hlinkClick r:id="rId4" tgtFrame="&quot;_blank&quot;"/>
          </p:cNvPr>
          <p:cNvPicPr>
            <a:picLocks noGrp="1"/>
          </p:cNvPicPr>
          <p:nvPr>
            <p:ph sz="quarter" idx="1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7-tub-ru.yandex.net/i?id=270551377-70-72&amp;n=21">
            <a:hlinkClick r:id="rId6" tgtFrame="&quot;_blank&quot;"/>
          </p:cNvPr>
          <p:cNvPicPr/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929190" y="285728"/>
            <a:ext cx="400052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214950"/>
            <a:ext cx="7572427" cy="1357322"/>
          </a:xfrm>
        </p:spPr>
        <p:txBody>
          <a:bodyPr anchor="ctr">
            <a:prstTxWarp prst="textChevron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Сочи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8" name="Содержимое 7" descr="http://im4-tub-ru.yandex.net/i?id=214075597-60-72&amp;n=21">
            <a:hlinkClick r:id="rId2" tgtFrame="_blank"/>
          </p:cNvPr>
          <p:cNvPicPr>
            <a:picLocks noGrp="1"/>
          </p:cNvPicPr>
          <p:nvPr>
            <p:ph sz="quarter" idx="14"/>
          </p:nvPr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929190" y="500042"/>
            <a:ext cx="400052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398290296" descr="http://kubanoff.ru/_ph/42/2/398290296.jpg"/>
          <p:cNvPicPr>
            <a:picLocks noGrp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413229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7861046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857760"/>
            <a:ext cx="8358245" cy="1785950"/>
          </a:xfrm>
        </p:spPr>
        <p:txBody>
          <a:bodyPr>
            <a:prstTxWarp prst="textTriangleInverted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Олимпийские объекты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Дворец зимнего спорта «Айсберг» в Сочи-2014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13229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allphoto.in.ua/photo/21/es2214837.jpg">
            <a:hlinkClick r:id="rId3" tgtFrame="_blank"/>
          </p:cNvPr>
          <p:cNvPicPr>
            <a:picLocks noGrp="1"/>
          </p:cNvPicPr>
          <p:nvPr>
            <p:ph sz="quarter" idx="1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4" y="285729"/>
            <a:ext cx="399894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857760"/>
            <a:ext cx="8286807" cy="1785950"/>
          </a:xfrm>
        </p:spPr>
        <p:txBody>
          <a:bodyPr>
            <a:prstTxWarp prst="textStop">
              <a:avLst/>
            </a:prstTxWarp>
          </a:bodyPr>
          <a:lstStyle/>
          <a:p>
            <a:pPr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Олимпийские объекты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Горнолыжный центр Роза Хутор в Сочи-2014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2037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sochinews.net/uploads/posts/2013-10/1382384499_olimpiyskiy-stadion-sochi-2014.jpg"/>
          <p:cNvPicPr>
            <a:picLocks noGrp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4" y="571480"/>
            <a:ext cx="421325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5214973" cy="32861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FadeDown">
              <a:avLst/>
            </a:prstTxWarp>
          </a:bodyPr>
          <a:lstStyle/>
          <a:p>
            <a:pPr algn="ctr"/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Символика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олимпиады 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Сочи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702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12"/>
          <a:stretch>
            <a:fillRect/>
          </a:stretch>
        </p:blipFill>
        <p:spPr bwMode="auto">
          <a:xfrm>
            <a:off x="5786446" y="214290"/>
            <a:ext cx="3071834" cy="614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0030" r="5501" b="14871"/>
          <a:stretch>
            <a:fillRect/>
          </a:stretch>
        </p:blipFill>
        <p:spPr bwMode="auto">
          <a:xfrm>
            <a:off x="214282" y="4214818"/>
            <a:ext cx="5214974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592223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785794"/>
            <a:ext cx="7715304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818835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39" y="4000504"/>
            <a:ext cx="3571901" cy="26432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5-tub-ru.yandex.net/i?id=733918879-21-72&amp;n=21">
            <a:hlinkClick r:id="rId2" tgtFrame="&quot;_blank&quot;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4-tub-ru.yandex.net/i?id=489933907-04-72&amp;n=21">
            <a:hlinkClick r:id="rId4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66"/>
            <a:ext cx="385765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7-tub-ru.yandex.net/i?id=84295375-62-72&amp;n=21">
            <a:hlinkClick r:id="rId6" tgtFrame="&quot;_blank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3857628"/>
            <a:ext cx="55721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04664"/>
            <a:ext cx="8572559" cy="6239046"/>
          </a:xfrm>
        </p:spPr>
        <p:txBody>
          <a:bodyPr anchor="b">
            <a:prstTxWarp prst="textInflateBottom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07 – 23 февраля 2014 г. </a:t>
            </a:r>
            <a:b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XXII</a:t>
            </a: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олимпийские игры</a:t>
            </a:r>
            <a:b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07- 16 марта 2014г. </a:t>
            </a:r>
            <a:r>
              <a:rPr lang="ru-RU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Параолимпийские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зимние игры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62647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572008"/>
            <a:ext cx="8143932" cy="1928826"/>
          </a:xfrm>
        </p:spPr>
        <p:txBody>
          <a:bodyPr>
            <a:prstTxWarp prst="textPlain">
              <a:avLst/>
            </a:prstTxWarp>
          </a:bodyPr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Желаем Удачи!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Болеем за наших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http://im0-tub-ru.yandex.net/i?id=36125985-46-72&amp;n=21">
            <a:hlinkClick r:id="rId2" tgtFrame="_blank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28"/>
            <a:ext cx="657229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428596" y="214290"/>
          <a:ext cx="8429684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7572428"/>
              </a:tblGrid>
              <a:tr h="1514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ВОПРОСЫ</a:t>
                      </a:r>
                      <a:endParaRPr lang="ru-RU" dirty="0"/>
                    </a:p>
                  </a:txBody>
                  <a:tcPr/>
                </a:tc>
              </a:tr>
              <a:tr h="6786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Назовите виды спорта, в которых используются лыжи?</a:t>
                      </a:r>
                    </a:p>
                  </a:txBody>
                  <a:tcPr/>
                </a:tc>
              </a:tr>
              <a:tr h="37700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Какого цвета Олимпийский флаг? 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700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Родина Олимпийский игр? 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8021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 каком виде спорта прославилась Ирина Роднина? </a:t>
                      </a:r>
                    </a:p>
                    <a:p>
                      <a:pPr algn="l"/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8021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 кого говорится в песне «Суровый бой ведет ледовая дружина»?</a:t>
                      </a:r>
                    </a:p>
                    <a:p>
                      <a:pPr algn="l"/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786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</a:t>
                      </a:r>
                      <a:r>
                        <a:rPr lang="ru-RU" sz="24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Параолимпийские</a:t>
                      </a: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Игры ?</a:t>
                      </a:r>
                    </a:p>
                    <a:p>
                      <a:pPr algn="l"/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8021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Когда и   где были  проведены первые олимпийские игры до н.э.?</a:t>
                      </a:r>
                    </a:p>
                    <a:p>
                      <a:pPr algn="l"/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14290"/>
          <a:ext cx="8643998" cy="6366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67"/>
                <a:gridCol w="8067731"/>
              </a:tblGrid>
              <a:tr h="132226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 какой периодичностью проводились и проводятся Олимпийские  Игры? </a:t>
                      </a:r>
                    </a:p>
                    <a:p>
                      <a:pPr algn="l"/>
                      <a:endParaRPr lang="ru-RU" sz="2400" b="1" dirty="0"/>
                    </a:p>
                  </a:txBody>
                  <a:tcPr/>
                </a:tc>
              </a:tr>
              <a:tr h="132226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Когда и где  состоялись первые Олимпийские игры современности? </a:t>
                      </a:r>
                    </a:p>
                    <a:p>
                      <a:pPr algn="l"/>
                      <a:endParaRPr lang="ru-RU" sz="2400" b="1" dirty="0"/>
                    </a:p>
                  </a:txBody>
                  <a:tcPr/>
                </a:tc>
              </a:tr>
              <a:tr h="9154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называли победителей Игр в Древней Греции? </a:t>
                      </a:r>
                    </a:p>
                    <a:p>
                      <a:pPr algn="l"/>
                      <a:endParaRPr lang="ru-RU" sz="2400" b="1" dirty="0"/>
                    </a:p>
                  </a:txBody>
                  <a:tcPr/>
                </a:tc>
              </a:tr>
              <a:tr h="9154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назывались судьи и распорядители Игр в Древней Греции? </a:t>
                      </a:r>
                      <a:endParaRPr lang="ru-RU" sz="2400" b="1" dirty="0"/>
                    </a:p>
                  </a:txBody>
                  <a:tcPr/>
                </a:tc>
              </a:tr>
              <a:tr h="9154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Кто стал основоположником Олимпийских игр? </a:t>
                      </a:r>
                    </a:p>
                    <a:p>
                      <a:pPr algn="l"/>
                      <a:endParaRPr lang="ru-RU" sz="2400" b="1" dirty="0"/>
                    </a:p>
                  </a:txBody>
                  <a:tcPr/>
                </a:tc>
              </a:tr>
              <a:tr h="975375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каких годах  не были проведены Игры и почему ?  </a:t>
                      </a:r>
                    </a:p>
                    <a:p>
                      <a:pPr algn="l"/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0"/>
          <a:ext cx="8929718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900"/>
                <a:gridCol w="8022818"/>
              </a:tblGrid>
              <a:tr h="11505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14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Когда и где были последние  Белые  Олимпийские игры</a:t>
                      </a:r>
                    </a:p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11505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15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В каком году прошли первые зимние Олимпийские игры? </a:t>
                      </a:r>
                    </a:p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11505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16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Как называется организация, возглавляющая олимпийское движение в мире? </a:t>
                      </a:r>
                    </a:p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11505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17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каком городе находится штаб - квартира Международного Олимпийского комитета? </a:t>
                      </a:r>
                    </a:p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  <a:tr h="18585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18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Во время открытия Олимпийских игр один из выдающихся спортсменов страны - хозяйки произносит речь от имени всех участников Игр. Что это за речь?  </a:t>
                      </a:r>
                    </a:p>
                    <a:p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42851"/>
          <a:ext cx="857256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422"/>
                <a:gridCol w="7739138"/>
              </a:tblGrid>
              <a:tr h="144022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+mj-lt"/>
                        </a:rPr>
                        <a:t>19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 открытии Олимпийских игр команды идут в порядке алфавита страны - организатора. Но впереди всегда шествует команда одной и той же страны. Какой?  </a:t>
                      </a:r>
                    </a:p>
                  </a:txBody>
                  <a:tcPr/>
                </a:tc>
              </a:tr>
              <a:tr h="62952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Орган, созданный для определения спортсменов или команд, достойных награждения.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62952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зажигают олимпийский факел?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62952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звучит Олимпийский девиз?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868672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каком году проводились летние Олимпийские игры в Москве?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40579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выглядит  эмблема Олимпийских игр?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214289"/>
          <a:ext cx="857256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630"/>
                <a:gridCol w="7347930"/>
              </a:tblGrid>
              <a:tr h="60867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Какого цвета кольца на олимпийском флаге?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Назовите континенты согласно цветов колец на Олимпийском флаге?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Сколько всего президентов МОК?  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Сколько видов спорта включено в  Зимние Олимпийские игры? 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Сколько видов спорта включено в Летние Олимпийские игры?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Кто такой Владислав Третьяк, в каком виде спорта он прославился?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500042"/>
          <a:ext cx="7572428" cy="447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422"/>
                <a:gridCol w="6739006"/>
              </a:tblGrid>
              <a:tr h="164307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 звали единственного в мире чемпиона Олимпийских игр,  который был капитаном  футбольной и хоккейной команды ?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Какие по счёту пройдут зимние Олимпийские Игры в Сочи?   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США не принимали участие в Летней Олимпиаде 1980 г.?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071942"/>
            <a:ext cx="8286808" cy="25003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4-tub-ru.yandex.net/i?id=146131387-06-72&amp;n=21">
            <a:hlinkClick r:id="rId2" tgtFrame="&quot;_blank&quot;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371477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5-tub-ru.yandex.net/i?id=118674675-02-72&amp;n=21">
            <a:hlinkClick r:id="rId4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714356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0-tub-ru.yandex.net/i?id=140573527-54-72&amp;n=21">
            <a:hlinkClick r:id="rId6" tgtFrame="&quot;_blank&quot;"/>
          </p:cNvPr>
          <p:cNvPicPr/>
          <p:nvPr/>
        </p:nvPicPr>
        <p:blipFill>
          <a:blip r:embed="rId7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00034" y="4143380"/>
            <a:ext cx="828680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48" y="214291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Первые олимпийские игры в Греции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929066"/>
            <a:ext cx="6215106" cy="250033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://im7-tub-ru.yandex.net/i?id=362574070-32-72&amp;n=21">
            <a:hlinkClick r:id="rId2" tgtFrame="&quot;_blank&quot;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5-tub-ru.yandex.net/i?id=177249777-16-72&amp;n=21">
            <a:hlinkClick r:id="rId4" tgtFrame="&quot;_blank&quot;"/>
          </p:cNvPr>
          <p:cNvPicPr>
            <a:picLocks noGrp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214422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1-tub-ru.yandex.net/i?id=235211138-63-72&amp;n=21">
            <a:hlinkClick r:id="rId6" tgtFrame="&quot;_blank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4000504"/>
            <a:ext cx="57864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Первые Игры в АФИНАХ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85786" y="5715016"/>
            <a:ext cx="8143931" cy="928694"/>
          </a:xfrm>
        </p:spPr>
        <p:txBody>
          <a:bodyPr anchor="ctr">
            <a:prstTxWarp prst="textPlain">
              <a:avLst/>
            </a:prstTxWarp>
          </a:bodyPr>
          <a:lstStyle/>
          <a:p>
            <a:pPr algn="ctr">
              <a:buNone/>
            </a:pPr>
            <a:r>
              <a:rPr lang="ru-RU" dirty="0" smtClean="0"/>
              <a:t>Президенты МОК</a:t>
            </a:r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4" t="10823" r="53036" b="9087"/>
          <a:stretch>
            <a:fillRect/>
          </a:stretch>
        </p:blipFill>
        <p:spPr bwMode="auto">
          <a:xfrm flipH="1">
            <a:off x="571472" y="357166"/>
            <a:ext cx="3357586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45" t="13516" r="9838" b="10975"/>
          <a:stretch>
            <a:fillRect/>
          </a:stretch>
        </p:blipFill>
        <p:spPr bwMode="auto">
          <a:xfrm>
            <a:off x="5000628" y="285728"/>
            <a:ext cx="3429024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72000" y="4786323"/>
            <a:ext cx="435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Пьер де Кубертен 1896-1924 (7 олимпиад, 28 лет)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4721662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Деметриус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Викелас</a:t>
            </a:r>
            <a:r>
              <a:rPr lang="ru-RU" sz="2400" b="1" dirty="0" smtClean="0"/>
              <a:t> 1894 г. Первый президент МОК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1" y="2348880"/>
            <a:ext cx="263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34076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5072074"/>
            <a:ext cx="8643997" cy="1785926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/>
              <a:t>Пьер де Кубертен основоположник Олимпийского движения </a:t>
            </a:r>
            <a:endParaRPr lang="ru-RU" sz="40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 l="18280" t="10242" r="6452" b="13889"/>
          <a:stretch>
            <a:fillRect/>
          </a:stretch>
        </p:blipFill>
        <p:spPr bwMode="auto">
          <a:xfrm>
            <a:off x="2571736" y="0"/>
            <a:ext cx="500066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609812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603</TotalTime>
  <Words>628</Words>
  <Application>Microsoft Office PowerPoint</Application>
  <PresentationFormat>Экран (4:3)</PresentationFormat>
  <Paragraphs>190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Воздушный поток</vt:lpstr>
      <vt:lpstr>Краменко Ольга Ивановна – руководитель физического воспитания КГБОУ НПО «Профессиональное училище № 3» г.Петропавловск-Камчатский, Камчатский край    </vt:lpstr>
      <vt:lpstr>О спорт! Ты –мир! Ты устанавливаешь хорошие , добрые, дружеские отношения между народами. Из «Оды спорту» Пьер де Кубертен </vt:lpstr>
      <vt:lpstr>Слайд 3</vt:lpstr>
      <vt:lpstr>Древний Олимп</vt:lpstr>
      <vt:lpstr>Слайд 5</vt:lpstr>
      <vt:lpstr>Слайд 6</vt:lpstr>
      <vt:lpstr>Слайд 7</vt:lpstr>
      <vt:lpstr>Президенты МОК</vt:lpstr>
      <vt:lpstr>Пьер де Кубертен основоположник Олимпийского движения </vt:lpstr>
      <vt:lpstr>Олимпийский флаг</vt:lpstr>
      <vt:lpstr>Зажжение Олимпийского огня</vt:lpstr>
      <vt:lpstr>Передача олимпийского огня из Афин в Сочи</vt:lpstr>
      <vt:lpstr>Слайд 13</vt:lpstr>
      <vt:lpstr>Президенты МОК</vt:lpstr>
      <vt:lpstr>Президенты МОК</vt:lpstr>
      <vt:lpstr>Слайд 16</vt:lpstr>
      <vt:lpstr>Слайд 17</vt:lpstr>
      <vt:lpstr>Слайд 18</vt:lpstr>
      <vt:lpstr>Зимние виды спорта</vt:lpstr>
      <vt:lpstr>Летние виды спорта</vt:lpstr>
      <vt:lpstr>Николай Панин- Коломенкин</vt:lpstr>
      <vt:lpstr>Любовь Баранова (Козырева)</vt:lpstr>
      <vt:lpstr>Сборная СССР по хоккею 1956г.</vt:lpstr>
      <vt:lpstr>Всеволод Бобров</vt:lpstr>
      <vt:lpstr>Всеволод Бобров капитан хоккейной и футбольной  команды</vt:lpstr>
      <vt:lpstr>Людмила Белоусова  Олег Протопопов</vt:lpstr>
      <vt:lpstr>Людмила Белоусова  Олег Протопопов</vt:lpstr>
      <vt:lpstr>Галина Кулакова</vt:lpstr>
      <vt:lpstr>Ирина Родина </vt:lpstr>
      <vt:lpstr>Владислав Третьяк</vt:lpstr>
      <vt:lpstr>Валерий Харламов</vt:lpstr>
      <vt:lpstr> Елена Бережная Антон Сихарулидзе </vt:lpstr>
      <vt:lpstr>Михаил Иванов</vt:lpstr>
      <vt:lpstr>Алексей Ягудин</vt:lpstr>
      <vt:lpstr>Татьяна Навка Роман Костомаров</vt:lpstr>
      <vt:lpstr>Татьяна Тотьмянина Максим Маринин</vt:lpstr>
      <vt:lpstr>Евгений Плющенко</vt:lpstr>
      <vt:lpstr>Светлана Журова</vt:lpstr>
      <vt:lpstr> Лыжная эстафета  (женщины)</vt:lpstr>
      <vt:lpstr>Биатлон эстафета (женщины)</vt:lpstr>
      <vt:lpstr>Никита Крюков (золото)</vt:lpstr>
      <vt:lpstr>Биатлон  Евгений Устюгов</vt:lpstr>
      <vt:lpstr>Символика Олимпиады  в Москве</vt:lpstr>
      <vt:lpstr>Слайд 44</vt:lpstr>
      <vt:lpstr>Сочи</vt:lpstr>
      <vt:lpstr>Олимпийские объекты</vt:lpstr>
      <vt:lpstr>Олимпийские объекты</vt:lpstr>
      <vt:lpstr> Символика олимпиады  в Сочи </vt:lpstr>
      <vt:lpstr>Слайд 49</vt:lpstr>
      <vt:lpstr> 07 – 23 февраля 2014 г.  XXII олимпийские игры  07- 16 марта 2014г. Параолимпийские зимние игры</vt:lpstr>
      <vt:lpstr>Желаем Удачи! Болеем за наших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история ОЛИМПИЙСКИХ ИГР </dc:title>
  <dc:creator>Ольга</dc:creator>
  <cp:lastModifiedBy>Viktor</cp:lastModifiedBy>
  <cp:revision>70</cp:revision>
  <dcterms:created xsi:type="dcterms:W3CDTF">2014-01-31T10:01:20Z</dcterms:created>
  <dcterms:modified xsi:type="dcterms:W3CDTF">2014-11-18T08:44:58Z</dcterms:modified>
</cp:coreProperties>
</file>