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4" r:id="rId3"/>
    <p:sldId id="257" r:id="rId4"/>
    <p:sldId id="258" r:id="rId5"/>
    <p:sldId id="259" r:id="rId6"/>
    <p:sldId id="260" r:id="rId7"/>
    <p:sldId id="276" r:id="rId8"/>
    <p:sldId id="288" r:id="rId9"/>
    <p:sldId id="289" r:id="rId10"/>
    <p:sldId id="282" r:id="rId11"/>
    <p:sldId id="279" r:id="rId12"/>
    <p:sldId id="280" r:id="rId13"/>
    <p:sldId id="277" r:id="rId14"/>
    <p:sldId id="261" r:id="rId15"/>
    <p:sldId id="278" r:id="rId16"/>
    <p:sldId id="283" r:id="rId17"/>
    <p:sldId id="263" r:id="rId18"/>
    <p:sldId id="265" r:id="rId19"/>
    <p:sldId id="266" r:id="rId20"/>
    <p:sldId id="267" r:id="rId21"/>
    <p:sldId id="268" r:id="rId22"/>
    <p:sldId id="269" r:id="rId23"/>
    <p:sldId id="270" r:id="rId24"/>
    <p:sldId id="272" r:id="rId25"/>
    <p:sldId id="273" r:id="rId26"/>
    <p:sldId id="274" r:id="rId27"/>
    <p:sldId id="275" r:id="rId28"/>
    <p:sldId id="286" r:id="rId29"/>
    <p:sldId id="281" r:id="rId30"/>
    <p:sldId id="285" r:id="rId31"/>
    <p:sldId id="287" r:id="rId32"/>
    <p:sldId id="29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latin typeface="Constantia" pitchFamily="18" charset="0"/>
              </a:rPr>
              <a:t>Земельные</a:t>
            </a:r>
            <a:r>
              <a:rPr lang="ru-RU" sz="2000" baseline="0" dirty="0" smtClean="0">
                <a:latin typeface="Constantia" pitchFamily="18" charset="0"/>
              </a:rPr>
              <a:t> угодья </a:t>
            </a:r>
          </a:p>
          <a:p>
            <a:pPr>
              <a:defRPr/>
            </a:pPr>
            <a:r>
              <a:rPr lang="ru-RU" sz="2000" baseline="0" dirty="0" smtClean="0">
                <a:latin typeface="Constantia" pitchFamily="18" charset="0"/>
              </a:rPr>
              <a:t>(17,1 млрд. га)</a:t>
            </a:r>
            <a:endParaRPr lang="ru-RU" sz="2000" dirty="0">
              <a:latin typeface="Constantia" pitchFamily="18" charset="0"/>
            </a:endParaRPr>
          </a:p>
        </c:rich>
      </c:tx>
      <c:layout>
        <c:manualLayout>
          <c:xMode val="edge"/>
          <c:yMode val="edge"/>
          <c:x val="0.11503937007874022"/>
          <c:y val="1.1224130643578025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4.6776605754469382E-2"/>
          <c:y val="0.42972777285187791"/>
          <c:w val="0.9532233942455306"/>
          <c:h val="0.570272227148123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4.0658148863467469E-2"/>
                  <c:y val="-0.22102122519827391"/>
                </c:manualLayout>
              </c:layout>
              <c:showPercent val="1"/>
            </c:dLbl>
            <c:dLbl>
              <c:idx val="1"/>
              <c:layout>
                <c:manualLayout>
                  <c:x val="9.9227331253404716E-2"/>
                  <c:y val="0.10297400743101921"/>
                </c:manualLayout>
              </c:layout>
              <c:showPercent val="1"/>
            </c:dLbl>
            <c:showPercent val="1"/>
          </c:dLbls>
          <c:cat>
            <c:strRef>
              <c:f>Лист1!$A$2:$A$3</c:f>
              <c:strCache>
                <c:ptCount val="2"/>
                <c:pt idx="0">
                  <c:v>леса, тундра, заболоченные земли,полупустыни, высокогорья </c:v>
                </c:pt>
                <c:pt idx="1">
                  <c:v>сельскохозяйственные угодья    221 млн. га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1.2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latin typeface="Constantia" pitchFamily="18" charset="0"/>
              </a:rPr>
              <a:t>Структура</a:t>
            </a:r>
            <a:r>
              <a:rPr lang="ru-RU" sz="1800" baseline="0" dirty="0" smtClean="0">
                <a:latin typeface="Constantia" pitchFamily="18" charset="0"/>
              </a:rPr>
              <a:t> сельскохозяйственных угодий 221 млн. га</a:t>
            </a:r>
            <a:endParaRPr lang="ru-RU" sz="1800" dirty="0">
              <a:latin typeface="Constantia" pitchFamily="18" charset="0"/>
            </a:endParaRPr>
          </a:p>
        </c:rich>
      </c:tx>
      <c:layout>
        <c:manualLayout>
          <c:xMode val="edge"/>
          <c:yMode val="edge"/>
          <c:x val="0.26236641410389738"/>
          <c:y val="1.6836195965366927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24389977133187909"/>
                  <c:y val="-5.5562117855237743E-2"/>
                </c:manualLayout>
              </c:layout>
              <c:showPercent val="1"/>
            </c:dLbl>
            <c:dLbl>
              <c:idx val="1"/>
              <c:layout>
                <c:manualLayout>
                  <c:x val="0.20321509086224374"/>
                  <c:y val="4.2995420494905704E-3"/>
                </c:manualLayout>
              </c:layout>
              <c:showPercent val="1"/>
            </c:dLbl>
            <c:showPercent val="1"/>
          </c:dLbls>
          <c:cat>
            <c:strRef>
              <c:f>Лист1!$A$2:$A$4</c:f>
              <c:strCache>
                <c:ptCount val="3"/>
                <c:pt idx="0">
                  <c:v>пашня 132 млн. га</c:v>
                </c:pt>
                <c:pt idx="1">
                  <c:v>пастбища 65 млн. га</c:v>
                </c:pt>
                <c:pt idx="2">
                  <c:v>луга, сенокосы 23 млн. га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4.0999999999999996</c:v>
                </c:pt>
                <c:pt idx="2">
                  <c:v>1.3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 algn="l">
              <a:defRPr/>
            </a:pPr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Зерновые</a:t>
            </a: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21141975308642"/>
          <c:y val="0.16796637389319166"/>
          <c:w val="0.84104938271604934"/>
          <c:h val="0.732390112383953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>
                        <a:latin typeface="Constantia" pitchFamily="18" charset="0"/>
                      </a:rPr>
                      <a:t>пшеница,   </a:t>
                    </a:r>
                    <a:endParaRPr lang="ru-RU" smtClean="0">
                      <a:latin typeface="Constantia" pitchFamily="18" charset="0"/>
                    </a:endParaRPr>
                  </a:p>
                  <a:p>
                    <a:r>
                      <a:rPr lang="ru-RU" smtClean="0">
                        <a:latin typeface="Constantia" pitchFamily="18" charset="0"/>
                      </a:rPr>
                      <a:t>20 </a:t>
                    </a:r>
                    <a:r>
                      <a:rPr lang="ru-RU">
                        <a:latin typeface="Constantia" pitchFamily="18" charset="0"/>
                      </a:rPr>
                      <a:t>млн. </a:t>
                    </a:r>
                    <a:r>
                      <a:rPr lang="ru-RU" dirty="0">
                        <a:latin typeface="Constantia" pitchFamily="18" charset="0"/>
                      </a:rPr>
                      <a:t>га</a:t>
                    </a:r>
                  </a:p>
                </c:rich>
              </c:tx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>
                        <a:latin typeface="Constantia" pitchFamily="18" charset="0"/>
                      </a:rPr>
                      <a:t>ячмень,  </a:t>
                    </a:r>
                    <a:endParaRPr lang="ru-RU" smtClean="0">
                      <a:latin typeface="Constantia" pitchFamily="18" charset="0"/>
                    </a:endParaRPr>
                  </a:p>
                  <a:p>
                    <a:r>
                      <a:rPr lang="ru-RU" smtClean="0">
                        <a:latin typeface="Constantia" pitchFamily="18" charset="0"/>
                      </a:rPr>
                      <a:t>16 </a:t>
                    </a:r>
                    <a:r>
                      <a:rPr lang="ru-RU">
                        <a:latin typeface="Constantia" pitchFamily="18" charset="0"/>
                      </a:rPr>
                      <a:t>млн. </a:t>
                    </a:r>
                    <a:r>
                      <a:rPr lang="ru-RU" dirty="0">
                        <a:latin typeface="Constantia" pitchFamily="18" charset="0"/>
                      </a:rPr>
                      <a:t>га</a:t>
                    </a:r>
                  </a:p>
                </c:rich>
              </c:tx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>
                        <a:latin typeface="Constantia" pitchFamily="18" charset="0"/>
                      </a:rPr>
                      <a:t>овес,  8 млн. га</a:t>
                    </a:r>
                  </a:p>
                </c:rich>
              </c:tx>
              <c:showCat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>
                        <a:latin typeface="Constantia" pitchFamily="18" charset="0"/>
                      </a:rPr>
                      <a:t>рожь</a:t>
                    </a:r>
                    <a:r>
                      <a:rPr lang="ru-RU">
                        <a:latin typeface="Constantia" pitchFamily="18" charset="0"/>
                      </a:rPr>
                      <a:t>,  </a:t>
                    </a:r>
                    <a:endParaRPr lang="ru-RU" smtClean="0">
                      <a:latin typeface="Constantia" pitchFamily="18" charset="0"/>
                    </a:endParaRPr>
                  </a:p>
                  <a:p>
                    <a:r>
                      <a:rPr lang="ru-RU" smtClean="0">
                        <a:latin typeface="Constantia" pitchFamily="18" charset="0"/>
                      </a:rPr>
                      <a:t>7 </a:t>
                    </a:r>
                    <a:r>
                      <a:rPr lang="ru-RU" dirty="0">
                        <a:latin typeface="Constantia" pitchFamily="18" charset="0"/>
                      </a:rPr>
                      <a:t>млн. га</a:t>
                    </a:r>
                  </a:p>
                </c:rich>
              </c:tx>
              <c:showCatNam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>
                        <a:latin typeface="Constantia" pitchFamily="18" charset="0"/>
                      </a:rPr>
                      <a:t>кукуруза,  </a:t>
                    </a:r>
                    <a:endParaRPr lang="ru-RU" dirty="0" smtClean="0">
                      <a:latin typeface="Constantia" pitchFamily="18" charset="0"/>
                    </a:endParaRPr>
                  </a:p>
                  <a:p>
                    <a:r>
                      <a:rPr lang="ru-RU" dirty="0" smtClean="0">
                        <a:latin typeface="Constantia" pitchFamily="18" charset="0"/>
                      </a:rPr>
                      <a:t>2 </a:t>
                    </a:r>
                    <a:r>
                      <a:rPr lang="ru-RU" dirty="0">
                        <a:latin typeface="Constantia" pitchFamily="18" charset="0"/>
                      </a:rPr>
                      <a:t>млн.га</a:t>
                    </a:r>
                  </a:p>
                </c:rich>
              </c:tx>
              <c:showCatName val="1"/>
            </c:dLbl>
            <c:dLbl>
              <c:idx val="5"/>
              <c:layout>
                <c:manualLayout>
                  <c:x val="-0.136936424613589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latin typeface="Constantia" pitchFamily="18" charset="0"/>
                      </a:rPr>
                      <a:t>зернобобовые культуры </a:t>
                    </a:r>
                    <a:r>
                      <a:rPr lang="ru-RU" sz="1400" dirty="0">
                        <a:latin typeface="Constantia" pitchFamily="18" charset="0"/>
                      </a:rPr>
                      <a:t>(горох, соя, бобы</a:t>
                    </a:r>
                    <a:r>
                      <a:rPr lang="ru-RU" sz="1400" dirty="0" smtClean="0">
                        <a:latin typeface="Constantia" pitchFamily="18" charset="0"/>
                      </a:rPr>
                      <a:t>,</a:t>
                    </a:r>
                  </a:p>
                  <a:p>
                    <a:r>
                      <a:rPr lang="ru-RU" sz="1400" dirty="0" smtClean="0">
                        <a:latin typeface="Constantia" pitchFamily="18" charset="0"/>
                      </a:rPr>
                      <a:t> </a:t>
                    </a:r>
                    <a:r>
                      <a:rPr lang="ru-RU" sz="1400" dirty="0">
                        <a:latin typeface="Constantia" pitchFamily="18" charset="0"/>
                      </a:rPr>
                      <a:t>чечевица</a:t>
                    </a:r>
                    <a:r>
                      <a:rPr lang="ru-RU" dirty="0">
                        <a:latin typeface="Constantia" pitchFamily="18" charset="0"/>
                      </a:rPr>
                      <a:t>)</a:t>
                    </a:r>
                  </a:p>
                </c:rich>
              </c:tx>
              <c:showCatName val="1"/>
            </c:dLbl>
            <c:showCatName val="1"/>
            <c:showLeaderLines val="1"/>
          </c:dLbls>
          <c:cat>
            <c:strRef>
              <c:f>Лист1!$A$2:$A$7</c:f>
              <c:strCache>
                <c:ptCount val="6"/>
                <c:pt idx="0">
                  <c:v>пшеница,   20 млн. га</c:v>
                </c:pt>
                <c:pt idx="1">
                  <c:v>ячмень,  16 млн. га</c:v>
                </c:pt>
                <c:pt idx="2">
                  <c:v>овес,  8 млн. га</c:v>
                </c:pt>
                <c:pt idx="3">
                  <c:v>рожь,  7 млн. га</c:v>
                </c:pt>
                <c:pt idx="4">
                  <c:v>кукуруза,  2 млн.га</c:v>
                </c:pt>
                <c:pt idx="5">
                  <c:v>зернобобовые культуры (горох, соя, бобы, чечевица)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5.2</c:v>
                </c:pt>
                <c:pt idx="1">
                  <c:v>2.2000000000000002</c:v>
                </c:pt>
                <c:pt idx="2">
                  <c:v>1.8</c:v>
                </c:pt>
                <c:pt idx="3">
                  <c:v>1.6</c:v>
                </c:pt>
                <c:pt idx="4">
                  <c:v>1.1000000000000001</c:v>
                </c:pt>
                <c:pt idx="5">
                  <c:v>1.1000000000000001</c:v>
                </c:pt>
              </c:numCache>
            </c:numRef>
          </c:val>
        </c:ser>
        <c:dLbls>
          <c:showCatName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56998-37D2-48D9-A4F0-14504C03789D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D76BB-5FD3-43A6-8B99-CBBDA0E63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D76BB-5FD3-43A6-8B99-CBBDA0E6340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46BC-06CD-41F6-854D-6D6189FE67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9885-A11A-4E07-BEFA-7DCA7FB6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46BC-06CD-41F6-854D-6D6189FE67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9885-A11A-4E07-BEFA-7DCA7FB6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46BC-06CD-41F6-854D-6D6189FE67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9885-A11A-4E07-BEFA-7DCA7FB6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46BC-06CD-41F6-854D-6D6189FE67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9885-A11A-4E07-BEFA-7DCA7FB6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46BC-06CD-41F6-854D-6D6189FE67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9885-A11A-4E07-BEFA-7DCA7FB6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46BC-06CD-41F6-854D-6D6189FE67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9885-A11A-4E07-BEFA-7DCA7FB6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46BC-06CD-41F6-854D-6D6189FE67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9885-A11A-4E07-BEFA-7DCA7FB6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46BC-06CD-41F6-854D-6D6189FE67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9885-A11A-4E07-BEFA-7DCA7FB6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46BC-06CD-41F6-854D-6D6189FE67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9885-A11A-4E07-BEFA-7DCA7FB6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46BC-06CD-41F6-854D-6D6189FE67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9885-A11A-4E07-BEFA-7DCA7FB6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46BC-06CD-41F6-854D-6D6189FE67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D9885-A11A-4E07-BEFA-7DCA7FB6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346BC-06CD-41F6-854D-6D6189FE6769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D9885-A11A-4E07-BEFA-7DCA7FB6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143007"/>
          </a:xfrm>
        </p:spPr>
        <p:txBody>
          <a:bodyPr>
            <a:normAutofit/>
          </a:bodyPr>
          <a:lstStyle/>
          <a:p>
            <a:pPr algn="l"/>
            <a:r>
              <a:rPr lang="ru-RU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tantia" pitchFamily="18" charset="0"/>
              </a:rPr>
              <a:t>  </a:t>
            </a:r>
            <a:endParaRPr lang="ru-RU" sz="6600" dirty="0">
              <a:solidFill>
                <a:schemeClr val="tx2">
                  <a:lumMod val="60000"/>
                  <a:lumOff val="4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000240"/>
            <a:ext cx="7715304" cy="3638560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>
                <a:solidFill>
                  <a:srgbClr val="FF0000"/>
                </a:solidFill>
                <a:latin typeface="Constantia" pitchFamily="18" charset="0"/>
                <a:cs typeface="Arial" pitchFamily="34" charset="0"/>
              </a:rPr>
              <a:t>Тема: 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  <a:t>АПК. </a:t>
            </a:r>
          </a:p>
          <a:p>
            <a:pPr algn="l"/>
            <a:r>
              <a:rPr lang="ru-RU" sz="66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Arial" pitchFamily="34" charset="0"/>
              </a:rPr>
              <a:t>   Животноводство.</a:t>
            </a:r>
            <a:endParaRPr lang="ru-RU" sz="6600" dirty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3581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93978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Главные особенности животноводства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00174"/>
            <a:ext cx="8429684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nstantia" pitchFamily="18" charset="0"/>
              </a:rPr>
              <a:t>Значимость животноводства определяется тем, что оно производит самые ценные продукты питания человека.</a:t>
            </a:r>
            <a:endParaRPr lang="ru-RU" sz="2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2714620"/>
            <a:ext cx="8429684" cy="121444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ТОВАРНОЕ ЖИВОТНОВОДСТВО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4572008"/>
            <a:ext cx="3357586" cy="192882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nstantia" pitchFamily="18" charset="0"/>
              </a:rPr>
              <a:t>Кормовые базы</a:t>
            </a:r>
          </a:p>
          <a:p>
            <a:pPr algn="ctr"/>
            <a:r>
              <a:rPr lang="ru-RU" sz="2000" i="1" dirty="0" smtClean="0">
                <a:latin typeface="Constantia" pitchFamily="18" charset="0"/>
              </a:rPr>
              <a:t>(сенокосы, пастбища,</a:t>
            </a:r>
          </a:p>
          <a:p>
            <a:pPr algn="ctr"/>
            <a:r>
              <a:rPr lang="ru-RU" sz="2000" i="1" dirty="0" smtClean="0">
                <a:latin typeface="Constantia" pitchFamily="18" charset="0"/>
              </a:rPr>
              <a:t> корма от растениеводства)</a:t>
            </a:r>
            <a:endParaRPr lang="ru-RU" sz="2000" i="1" dirty="0">
              <a:latin typeface="Constant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9190" y="4572008"/>
            <a:ext cx="4071966" cy="18573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Крупные потребители продукции</a:t>
            </a:r>
          </a:p>
          <a:p>
            <a:pPr algn="ctr"/>
            <a:r>
              <a:rPr lang="ru-RU" sz="2000" i="1" dirty="0" smtClean="0">
                <a:latin typeface="Constantia" pitchFamily="18" charset="0"/>
              </a:rPr>
              <a:t>(большие города)</a:t>
            </a:r>
            <a:endParaRPr lang="ru-RU" sz="2000" i="1" dirty="0">
              <a:latin typeface="Constantia" pitchFamily="18" charset="0"/>
            </a:endParaRPr>
          </a:p>
        </p:txBody>
      </p: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 rot="5400000">
            <a:off x="2375284" y="3875488"/>
            <a:ext cx="714378" cy="6786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0"/>
          </p:cNvCxnSpPr>
          <p:nvPr/>
        </p:nvCxnSpPr>
        <p:spPr>
          <a:xfrm>
            <a:off x="6215074" y="3857628"/>
            <a:ext cx="750099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7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8286808" cy="11430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  <a:latin typeface="Constantia" pitchFamily="18" charset="0"/>
              </a:rPr>
              <a:t>От кормовой базы и природных условий существует животноводство</a:t>
            </a:r>
            <a:endParaRPr lang="ru-RU" sz="32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8596" y="3786190"/>
            <a:ext cx="2928958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Constantia" pitchFamily="18" charset="0"/>
              </a:rPr>
              <a:t>СТОЙЛОВОЕ</a:t>
            </a:r>
            <a:endParaRPr lang="ru-RU" sz="32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5984" y="5000636"/>
            <a:ext cx="6643734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nstantia" pitchFamily="18" charset="0"/>
              </a:rPr>
              <a:t>ОТГОННО – ПАСТБИЩНОЕ </a:t>
            </a:r>
            <a:endParaRPr lang="ru-RU" sz="3200" dirty="0">
              <a:latin typeface="Constant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14480" y="2428868"/>
            <a:ext cx="6143668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nstantia" pitchFamily="18" charset="0"/>
              </a:rPr>
              <a:t>СТОЙЛОВО - ПАСТБИЩНОЕ</a:t>
            </a:r>
            <a:endParaRPr lang="ru-RU" sz="3200" dirty="0">
              <a:latin typeface="Constantia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8143900" y="1785926"/>
            <a:ext cx="484632" cy="321471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000100" y="1785926"/>
            <a:ext cx="484632" cy="20002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429256" y="1785926"/>
            <a:ext cx="484632" cy="64294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428604"/>
            <a:ext cx="8072494" cy="14287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Constantia" pitchFamily="18" charset="0"/>
              </a:rPr>
              <a:t>ЖИВОТНОВОДСТВО</a:t>
            </a:r>
            <a:endParaRPr lang="ru-RU" sz="5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357430"/>
            <a:ext cx="3071834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Главные </a:t>
            </a:r>
          </a:p>
          <a:p>
            <a:pPr algn="ctr"/>
            <a:r>
              <a:rPr lang="ru-RU" sz="2800" dirty="0" smtClean="0">
                <a:latin typeface="Constantia" pitchFamily="18" charset="0"/>
              </a:rPr>
              <a:t>отрасли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2357430"/>
            <a:ext cx="3286148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onstantia" pitchFamily="18" charset="0"/>
              </a:rPr>
              <a:t>Второстепенные отрасли</a:t>
            </a:r>
            <a:endParaRPr lang="ru-RU" sz="2800" dirty="0">
              <a:latin typeface="Constant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14348" y="3786190"/>
            <a:ext cx="3000396" cy="8572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скотоводство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2910" y="4572008"/>
            <a:ext cx="3071834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свиноводство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2910" y="5786454"/>
            <a:ext cx="3143272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птицеводство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48" y="5214950"/>
            <a:ext cx="2928958" cy="71438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овцеводство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00694" y="4643446"/>
            <a:ext cx="3143272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оленеводство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857884" y="3714752"/>
            <a:ext cx="2786082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коневодство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786314" y="5500702"/>
            <a:ext cx="3786214" cy="9144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верблюдоводство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928794" y="3286124"/>
            <a:ext cx="484632" cy="50006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929454" y="3286124"/>
            <a:ext cx="484632" cy="50006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3357554" y="1857364"/>
            <a:ext cx="785818" cy="1216152"/>
          </a:xfrm>
          <a:prstGeom prst="curved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5000628" y="1857364"/>
            <a:ext cx="731520" cy="1216152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СКОТОВОДСТВО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45842"/>
            <a:ext cx="4286280" cy="394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928802"/>
            <a:ext cx="3879857" cy="385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778674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71517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СВИНОВОДСТВО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557216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1280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285728"/>
            <a:ext cx="5286412" cy="35719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800" dirty="0" smtClean="0">
                <a:latin typeface="Constantia" pitchFamily="18" charset="0"/>
              </a:rPr>
              <a:t>Великая радость – работа,</a:t>
            </a:r>
          </a:p>
          <a:p>
            <a:pPr algn="r"/>
            <a:r>
              <a:rPr lang="ru-RU" sz="2800" dirty="0" smtClean="0">
                <a:latin typeface="Constantia" pitchFamily="18" charset="0"/>
              </a:rPr>
              <a:t>В полях, за станком, за столом!</a:t>
            </a:r>
          </a:p>
          <a:p>
            <a:pPr algn="r"/>
            <a:r>
              <a:rPr lang="ru-RU" sz="2800" dirty="0" smtClean="0">
                <a:latin typeface="Constantia" pitchFamily="18" charset="0"/>
              </a:rPr>
              <a:t>Работай до жаркого пота,</a:t>
            </a:r>
          </a:p>
          <a:p>
            <a:pPr algn="r"/>
            <a:r>
              <a:rPr lang="ru-RU" sz="2800" dirty="0" smtClean="0">
                <a:latin typeface="Constantia" pitchFamily="18" charset="0"/>
              </a:rPr>
              <a:t>Работай без лишнего счета, - </a:t>
            </a:r>
          </a:p>
          <a:p>
            <a:pPr algn="r"/>
            <a:r>
              <a:rPr lang="ru-RU" sz="2800" dirty="0" smtClean="0">
                <a:solidFill>
                  <a:srgbClr val="FF0000"/>
                </a:solidFill>
                <a:latin typeface="Constantia" pitchFamily="18" charset="0"/>
              </a:rPr>
              <a:t>Все счастье земли – за трудом!</a:t>
            </a:r>
          </a:p>
          <a:p>
            <a:pPr algn="r"/>
            <a:r>
              <a:rPr lang="ru-RU" sz="2800" i="1" dirty="0" smtClean="0">
                <a:solidFill>
                  <a:schemeClr val="tx1"/>
                </a:solidFill>
                <a:latin typeface="Constantia" pitchFamily="18" charset="0"/>
              </a:rPr>
              <a:t>В. Я. Брюсов </a:t>
            </a:r>
            <a:endParaRPr lang="ru-RU" sz="2800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071834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ОВЦЕВОДСТВО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250033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785926"/>
            <a:ext cx="519112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nstantia" pitchFamily="18" charset="0"/>
              </a:rPr>
              <a:t>ПТИЦЕВОДСТВО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nstant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376237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85926"/>
            <a:ext cx="385765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ОЛЕНЕВОДСТВО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24836" cy="520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 pitchFamily="18" charset="0"/>
              </a:rPr>
              <a:t>КОНЕВОДСТВО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4057650" cy="564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000240"/>
            <a:ext cx="46577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ВЕРБДЛЮДОВОДСТВО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557216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8350" y="3786190"/>
            <a:ext cx="329565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ПЧЕЛОВОДСТВО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392909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643182"/>
            <a:ext cx="4438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nstantia" pitchFamily="18" charset="0"/>
              </a:rPr>
              <a:t>Зональная специализация сельского хозяйства</a:t>
            </a:r>
            <a:endParaRPr lang="ru-RU" sz="36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1472" y="1928802"/>
            <a:ext cx="3714776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Тундра и лесотундра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1928802"/>
            <a:ext cx="3429024" cy="9286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accent1"/>
                </a:solidFill>
                <a:latin typeface="Constantia" pitchFamily="18" charset="0"/>
              </a:rPr>
              <a:t>оленеводство</a:t>
            </a:r>
            <a:endParaRPr lang="ru-RU" sz="2800" i="1" dirty="0">
              <a:solidFill>
                <a:schemeClr val="accent1"/>
              </a:solidFill>
              <a:latin typeface="Constantia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4658253" y="1743989"/>
            <a:ext cx="484632" cy="120025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3000372"/>
            <a:ext cx="3643338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Таежные зоны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3071810"/>
            <a:ext cx="3429024" cy="8572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Constantia" pitchFamily="18" charset="0"/>
              </a:rPr>
              <a:t>молочное животноводство</a:t>
            </a:r>
            <a:endParaRPr lang="ru-RU" sz="2800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10" y="4286256"/>
            <a:ext cx="3571900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Зоны смешанных лесов 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4286256"/>
            <a:ext cx="3429024" cy="8572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Constantia" pitchFamily="18" charset="0"/>
              </a:rPr>
              <a:t>молочно- мясное животноводство</a:t>
            </a:r>
            <a:endParaRPr lang="ru-RU" sz="2800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5429264"/>
            <a:ext cx="3571900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Лесостепь и степь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00694" y="5429264"/>
            <a:ext cx="3429024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Constantia" pitchFamily="18" charset="0"/>
              </a:rPr>
              <a:t>скотоводство и свиноводство</a:t>
            </a:r>
            <a:endParaRPr lang="ru-RU" sz="2800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214810" y="3214686"/>
            <a:ext cx="1285884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214810" y="4500570"/>
            <a:ext cx="1285884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214810" y="5715016"/>
            <a:ext cx="1285884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9" grpId="0" build="p" animBg="1"/>
      <p:bldP spid="11" grpId="0" build="p" animBg="1"/>
      <p:bldP spid="1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FF0000"/>
                </a:solidFill>
                <a:latin typeface="Constantia" pitchFamily="18" charset="0"/>
              </a:rPr>
              <a:t>Цель урока:</a:t>
            </a:r>
            <a:endParaRPr lang="ru-RU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nstantia" pitchFamily="18" charset="0"/>
              </a:rPr>
              <a:t>продолжить изучение АПК;</a:t>
            </a:r>
          </a:p>
          <a:p>
            <a:r>
              <a:rPr lang="ru-RU" dirty="0" smtClean="0">
                <a:latin typeface="Constantia" pitchFamily="18" charset="0"/>
              </a:rPr>
              <a:t>рассмотреть животноводство как важнейшую отрасль сельского хозяйства;</a:t>
            </a:r>
          </a:p>
          <a:p>
            <a:r>
              <a:rPr lang="ru-RU" dirty="0" smtClean="0">
                <a:latin typeface="Constantia" pitchFamily="18" charset="0"/>
              </a:rPr>
              <a:t>отраслевой состав животноводства; </a:t>
            </a:r>
          </a:p>
          <a:p>
            <a:r>
              <a:rPr lang="ru-RU" dirty="0" smtClean="0">
                <a:latin typeface="Constantia" pitchFamily="18" charset="0"/>
              </a:rPr>
              <a:t>изучить животноводство и его зональную специализацию;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1071546"/>
            <a:ext cx="3357586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Степь</a:t>
            </a:r>
            <a:r>
              <a:rPr lang="ru-RU" dirty="0" smtClean="0">
                <a:latin typeface="Constantia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642918"/>
            <a:ext cx="4357718" cy="18573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70C0"/>
                </a:solidFill>
                <a:latin typeface="Constantia" pitchFamily="18" charset="0"/>
              </a:rPr>
              <a:t>мясо – молочное скотоводство, свиноводство и птицеводство, овцеводство</a:t>
            </a:r>
            <a:endParaRPr lang="ru-RU" sz="2400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714744" y="1285860"/>
            <a:ext cx="857256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3214686"/>
            <a:ext cx="3357586" cy="120015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Полупустыни </a:t>
            </a:r>
          </a:p>
          <a:p>
            <a:pPr algn="ctr"/>
            <a:r>
              <a:rPr lang="ru-RU" sz="2400" dirty="0" smtClean="0">
                <a:latin typeface="Constantia" pitchFamily="18" charset="0"/>
              </a:rPr>
              <a:t>и </a:t>
            </a:r>
          </a:p>
          <a:p>
            <a:pPr algn="ctr"/>
            <a:r>
              <a:rPr lang="ru-RU" sz="2400" dirty="0" smtClean="0">
                <a:latin typeface="Constantia" pitchFamily="18" charset="0"/>
              </a:rPr>
              <a:t>пустыни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3286124"/>
            <a:ext cx="4214842" cy="10001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  <a:latin typeface="Constantia" pitchFamily="18" charset="0"/>
              </a:rPr>
              <a:t>овцеводство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786182" y="3571876"/>
            <a:ext cx="857256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5286388"/>
            <a:ext cx="3357586" cy="92869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Горные районы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5286388"/>
            <a:ext cx="4143404" cy="8572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err="1" smtClean="0">
                <a:solidFill>
                  <a:srgbClr val="0070C0"/>
                </a:solidFill>
                <a:latin typeface="Constantia" pitchFamily="18" charset="0"/>
              </a:rPr>
              <a:t>отгонно</a:t>
            </a:r>
            <a:r>
              <a:rPr lang="ru-RU" sz="2400" i="1" dirty="0" smtClean="0">
                <a:solidFill>
                  <a:srgbClr val="0070C0"/>
                </a:solidFill>
                <a:latin typeface="Constantia" pitchFamily="18" charset="0"/>
              </a:rPr>
              <a:t> – пастбищное </a:t>
            </a:r>
          </a:p>
          <a:p>
            <a:pPr algn="ctr"/>
            <a:r>
              <a:rPr lang="ru-RU" sz="2400" i="1" dirty="0" smtClean="0">
                <a:solidFill>
                  <a:srgbClr val="0070C0"/>
                </a:solidFill>
                <a:latin typeface="Constantia" pitchFamily="18" charset="0"/>
              </a:rPr>
              <a:t>животноводство </a:t>
            </a:r>
            <a:endParaRPr lang="ru-RU" sz="2400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786182" y="5500702"/>
            <a:ext cx="928694" cy="48463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9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ВЫВОДЫ: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286412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Constantia" pitchFamily="18" charset="0"/>
              </a:rPr>
              <a:t>Животноводство — важнейшая отрасль сельского хозяйства, производящая самые ценные продукты питания человека. </a:t>
            </a:r>
            <a:endParaRPr lang="en-US" sz="2200" dirty="0" smtClean="0">
              <a:latin typeface="Constantia" pitchFamily="18" charset="0"/>
            </a:endParaRPr>
          </a:p>
          <a:p>
            <a:r>
              <a:rPr lang="ru-RU" sz="2200" dirty="0" smtClean="0">
                <a:latin typeface="Constantia" pitchFamily="18" charset="0"/>
              </a:rPr>
              <a:t>Разведение крупного рогатого скота — главная отрасль животноводства России, основной продукцией </a:t>
            </a:r>
            <a:r>
              <a:rPr lang="ru-RU" sz="2200" smtClean="0">
                <a:latin typeface="Constantia" pitchFamily="18" charset="0"/>
              </a:rPr>
              <a:t>которой являются </a:t>
            </a:r>
            <a:r>
              <a:rPr lang="ru-RU" sz="2200" dirty="0" smtClean="0">
                <a:latin typeface="Constantia" pitchFamily="18" charset="0"/>
              </a:rPr>
              <a:t>молоко и мясо. </a:t>
            </a:r>
            <a:endParaRPr lang="en-US" sz="2200" dirty="0" smtClean="0">
              <a:latin typeface="Constantia" pitchFamily="18" charset="0"/>
            </a:endParaRPr>
          </a:p>
          <a:p>
            <a:r>
              <a:rPr lang="ru-RU" sz="2200" dirty="0" smtClean="0">
                <a:latin typeface="Constantia" pitchFamily="18" charset="0"/>
              </a:rPr>
              <a:t>Размещение товарного животноводства зависит от природных и экономических условий. </a:t>
            </a:r>
            <a:endParaRPr lang="en-US" sz="2200" dirty="0" smtClean="0">
              <a:latin typeface="Constantia" pitchFamily="18" charset="0"/>
            </a:endParaRPr>
          </a:p>
          <a:p>
            <a:r>
              <a:rPr lang="ru-RU" sz="2200" dirty="0" smtClean="0">
                <a:latin typeface="Constantia" pitchFamily="18" charset="0"/>
              </a:rPr>
              <a:t>Для достижения наивысшей продуктивности в каждой природно-хозяйственной зоне необходимо разводить определенные породы сельскохозяйственных животных, наиболее приспособленных к местным условиям.</a:t>
            </a:r>
            <a:endParaRPr lang="en-US" sz="2200" dirty="0" smtClean="0">
              <a:latin typeface="Constantia" pitchFamily="18" charset="0"/>
            </a:endParaRPr>
          </a:p>
          <a:p>
            <a:r>
              <a:rPr lang="ru-RU" sz="2200" dirty="0" smtClean="0">
                <a:latin typeface="Constantia" pitchFamily="18" charset="0"/>
              </a:rPr>
              <a:t>Общая зональная специализация сельского хозяйства определяется соотношением растениеводства и животноводства.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71480"/>
            <a:ext cx="3706813" cy="57832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1285860"/>
            <a:ext cx="4357718" cy="31432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Constantia" pitchFamily="18" charset="0"/>
              </a:rPr>
              <a:t>Домашнее задание:</a:t>
            </a:r>
          </a:p>
          <a:p>
            <a:pPr algn="ctr"/>
            <a:endParaRPr lang="ru-RU" sz="3200" dirty="0" smtClean="0">
              <a:solidFill>
                <a:srgbClr val="FF0000"/>
              </a:solidFill>
              <a:latin typeface="Constantia" pitchFamily="18" charset="0"/>
            </a:endParaRPr>
          </a:p>
          <a:p>
            <a:endParaRPr lang="ru-RU" sz="3600" dirty="0" smtClean="0"/>
          </a:p>
          <a:p>
            <a:pPr algn="ctr"/>
            <a:endParaRPr lang="ru-RU" dirty="0"/>
          </a:p>
        </p:txBody>
      </p:sp>
      <p:sp>
        <p:nvSpPr>
          <p:cNvPr id="4" name="16-конечная звезда 3"/>
          <p:cNvSpPr/>
          <p:nvPr/>
        </p:nvSpPr>
        <p:spPr>
          <a:xfrm>
            <a:off x="1857356" y="2500306"/>
            <a:ext cx="1857388" cy="1714512"/>
          </a:xfrm>
          <a:prstGeom prst="star1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35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571472" y="2857496"/>
            <a:ext cx="1042416" cy="1042416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286676" cy="8683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Состав АПК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57224" y="5143512"/>
            <a:ext cx="3357586" cy="8572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Растениеводство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929190" y="5143512"/>
            <a:ext cx="3714776" cy="7858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Животноводство 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1428736"/>
            <a:ext cx="6000792" cy="7858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Constantia" pitchFamily="18" charset="0"/>
              </a:rPr>
              <a:t>Агропромышленный комплекс</a:t>
            </a:r>
            <a:endParaRPr lang="ru-RU" sz="3200" dirty="0">
              <a:latin typeface="Constant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00034" y="2714620"/>
            <a:ext cx="3143272" cy="100013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Отрасли, обеспечивающие развитие АПК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3108" y="3714752"/>
            <a:ext cx="4143404" cy="10572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Сельское хозяйство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72066" y="2500306"/>
            <a:ext cx="3571900" cy="121444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Отрасли, </a:t>
            </a:r>
            <a:r>
              <a:rPr lang="ru-RU" sz="2000" dirty="0" err="1" smtClean="0">
                <a:latin typeface="Constantia" pitchFamily="18" charset="0"/>
              </a:rPr>
              <a:t>перераба</a:t>
            </a:r>
            <a:r>
              <a:rPr lang="ru-RU" sz="2000" dirty="0" smtClean="0">
                <a:latin typeface="Constantia" pitchFamily="18" charset="0"/>
              </a:rPr>
              <a:t>-</a:t>
            </a:r>
          </a:p>
          <a:p>
            <a:pPr algn="ctr"/>
            <a:r>
              <a:rPr lang="ru-RU" sz="2000" dirty="0" err="1" smtClean="0">
                <a:latin typeface="Constantia" pitchFamily="18" charset="0"/>
              </a:rPr>
              <a:t>тывающие</a:t>
            </a:r>
            <a:r>
              <a:rPr lang="ru-RU" sz="2000" dirty="0" smtClean="0">
                <a:latin typeface="Constantia" pitchFamily="18" charset="0"/>
              </a:rPr>
              <a:t>  с/</a:t>
            </a:r>
            <a:r>
              <a:rPr lang="ru-RU" sz="2000" dirty="0" err="1" smtClean="0">
                <a:latin typeface="Constantia" pitchFamily="18" charset="0"/>
              </a:rPr>
              <a:t>х</a:t>
            </a:r>
            <a:r>
              <a:rPr lang="ru-RU" sz="2000" dirty="0" smtClean="0">
                <a:latin typeface="Constantia" pitchFamily="18" charset="0"/>
              </a:rPr>
              <a:t> продукцию</a:t>
            </a:r>
            <a:endParaRPr lang="ru-RU" sz="2000" dirty="0">
              <a:latin typeface="Constantia" pitchFamily="18" charset="0"/>
            </a:endParaRPr>
          </a:p>
        </p:txBody>
      </p:sp>
      <p:cxnSp>
        <p:nvCxnSpPr>
          <p:cNvPr id="12" name="Прямая со стрелкой 11"/>
          <p:cNvCxnSpPr>
            <a:endCxn id="9" idx="1"/>
          </p:cNvCxnSpPr>
          <p:nvPr/>
        </p:nvCxnSpPr>
        <p:spPr>
          <a:xfrm>
            <a:off x="5000628" y="2285992"/>
            <a:ext cx="594531" cy="392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571868" y="3000372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7" idx="7"/>
          </p:cNvCxnSpPr>
          <p:nvPr/>
        </p:nvCxnSpPr>
        <p:spPr>
          <a:xfrm rot="5400000">
            <a:off x="3089879" y="2379097"/>
            <a:ext cx="575094" cy="388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Стрелка вправо 31"/>
          <p:cNvSpPr/>
          <p:nvPr/>
        </p:nvSpPr>
        <p:spPr>
          <a:xfrm rot="4535554">
            <a:off x="5295129" y="4693836"/>
            <a:ext cx="571305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1263878">
            <a:off x="2167092" y="4531724"/>
            <a:ext cx="484632" cy="62108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Сельскохозяйственные угодья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57200" y="1357298"/>
          <a:ext cx="403860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714876" y="1357298"/>
          <a:ext cx="421484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8662" y="785794"/>
            <a:ext cx="7500990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ВИДЫ МЕЛИОРАЦИИ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57488" y="2071678"/>
            <a:ext cx="3857652" cy="6429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chemeClr val="accent3"/>
                </a:solidFill>
                <a:latin typeface="Constantia" pitchFamily="18" charset="0"/>
              </a:rPr>
              <a:t>лесомелиорация</a:t>
            </a:r>
            <a:endParaRPr lang="ru-RU" sz="2800" b="1" dirty="0">
              <a:ln/>
              <a:solidFill>
                <a:schemeClr val="accent3"/>
              </a:solidFill>
              <a:latin typeface="Constant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28926" y="3214686"/>
            <a:ext cx="2343160" cy="78581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водная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64" y="5572140"/>
            <a:ext cx="5214974" cy="7143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культурно - техническая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00364" y="4357694"/>
            <a:ext cx="270035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химическая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-249271" y="3892553"/>
            <a:ext cx="435771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3" idx="1"/>
          </p:cNvCxnSpPr>
          <p:nvPr/>
        </p:nvCxnSpPr>
        <p:spPr>
          <a:xfrm flipV="1">
            <a:off x="1928794" y="2393149"/>
            <a:ext cx="928694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4" idx="1"/>
          </p:cNvCxnSpPr>
          <p:nvPr/>
        </p:nvCxnSpPr>
        <p:spPr>
          <a:xfrm flipV="1">
            <a:off x="1928794" y="3607595"/>
            <a:ext cx="1000132" cy="357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6" idx="1"/>
          </p:cNvCxnSpPr>
          <p:nvPr/>
        </p:nvCxnSpPr>
        <p:spPr>
          <a:xfrm>
            <a:off x="1928794" y="4786322"/>
            <a:ext cx="1071570" cy="28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endCxn id="5" idx="1"/>
          </p:cNvCxnSpPr>
          <p:nvPr/>
        </p:nvCxnSpPr>
        <p:spPr>
          <a:xfrm>
            <a:off x="1928794" y="5929330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142852"/>
            <a:ext cx="8501122" cy="164307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РАСТЕНИЕВОДСТВО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071678"/>
            <a:ext cx="2428892" cy="10572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ЗЕРНОВЫЕ </a:t>
            </a:r>
          </a:p>
          <a:p>
            <a:pPr algn="ctr"/>
            <a:r>
              <a:rPr lang="ru-RU" sz="2400" dirty="0" smtClean="0">
                <a:latin typeface="Constantia" pitchFamily="18" charset="0"/>
              </a:rPr>
              <a:t>КУЛЬТУРЫ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2143116"/>
            <a:ext cx="2571768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nstantia" pitchFamily="18" charset="0"/>
              </a:rPr>
              <a:t>ТЕХНИЧЕСКИЕ </a:t>
            </a:r>
          </a:p>
          <a:p>
            <a:pPr algn="ctr"/>
            <a:r>
              <a:rPr lang="ru-RU" sz="2400" dirty="0" smtClean="0">
                <a:latin typeface="Constantia" pitchFamily="18" charset="0"/>
              </a:rPr>
              <a:t>КУЛЬТУРЫ</a:t>
            </a:r>
            <a:endParaRPr lang="ru-RU" sz="2400" dirty="0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4071942"/>
            <a:ext cx="3429024" cy="112871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ОВОЩЕВОДСТВО </a:t>
            </a:r>
          </a:p>
          <a:p>
            <a:pPr algn="ctr"/>
            <a:r>
              <a:rPr lang="ru-RU" sz="2000" dirty="0" smtClean="0">
                <a:latin typeface="Constantia" pitchFamily="18" charset="0"/>
              </a:rPr>
              <a:t>И</a:t>
            </a:r>
          </a:p>
          <a:p>
            <a:pPr algn="ctr"/>
            <a:r>
              <a:rPr lang="ru-RU" sz="2000" dirty="0" smtClean="0">
                <a:latin typeface="Constantia" pitchFamily="18" charset="0"/>
              </a:rPr>
              <a:t>КАРТОФЕЛЕВОДСТВО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2571744"/>
            <a:ext cx="2857520" cy="10572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САДОВОДСТВО,</a:t>
            </a:r>
          </a:p>
          <a:p>
            <a:pPr algn="ctr"/>
            <a:r>
              <a:rPr lang="ru-RU" sz="2000" dirty="0" smtClean="0">
                <a:latin typeface="Constantia" pitchFamily="18" charset="0"/>
              </a:rPr>
              <a:t>ВИНОГРАДАРСТВО 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5786" y="3643314"/>
            <a:ext cx="1857388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пшеница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4929198"/>
            <a:ext cx="1857388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кукуруза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786" y="4286256"/>
            <a:ext cx="1857388" cy="5000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рожь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786" y="5500702"/>
            <a:ext cx="1857388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овес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58016" y="4071942"/>
            <a:ext cx="1714512" cy="64294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сахарная</a:t>
            </a:r>
          </a:p>
          <a:p>
            <a:pPr algn="ctr"/>
            <a:r>
              <a:rPr lang="ru-RU" sz="2000" dirty="0" smtClean="0">
                <a:latin typeface="Constantia" pitchFamily="18" charset="0"/>
              </a:rPr>
              <a:t>свекла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86578" y="5143512"/>
            <a:ext cx="1785950" cy="7143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лен - долгунец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00826" y="3286124"/>
            <a:ext cx="2214578" cy="5000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подсолнечник</a:t>
            </a:r>
            <a:endParaRPr lang="ru-RU" sz="2000" dirty="0">
              <a:latin typeface="Constantia" pitchFamily="18" charset="0"/>
            </a:endParaRPr>
          </a:p>
        </p:txBody>
      </p:sp>
      <p:cxnSp>
        <p:nvCxnSpPr>
          <p:cNvPr id="17" name="Скругленная соединительная линия 16"/>
          <p:cNvCxnSpPr/>
          <p:nvPr/>
        </p:nvCxnSpPr>
        <p:spPr>
          <a:xfrm rot="16200000" flipH="1">
            <a:off x="4964909" y="2821777"/>
            <a:ext cx="2286016" cy="214314"/>
          </a:xfrm>
          <a:prstGeom prst="curvedConnector3">
            <a:avLst>
              <a:gd name="adj1" fmla="val 19697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3750463" y="1893083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6200000" flipH="1">
            <a:off x="7965305" y="1750207"/>
            <a:ext cx="71438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928662" y="1571612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-1427998" y="4856966"/>
            <a:ext cx="3429024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endCxn id="8" idx="1"/>
          </p:cNvCxnSpPr>
          <p:nvPr/>
        </p:nvCxnSpPr>
        <p:spPr>
          <a:xfrm>
            <a:off x="285720" y="385762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285720" y="450057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9" idx="1"/>
          </p:cNvCxnSpPr>
          <p:nvPr/>
        </p:nvCxnSpPr>
        <p:spPr>
          <a:xfrm>
            <a:off x="285720" y="5143512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>
            <a:endCxn id="11" idx="1"/>
          </p:cNvCxnSpPr>
          <p:nvPr/>
        </p:nvCxnSpPr>
        <p:spPr>
          <a:xfrm>
            <a:off x="285720" y="571501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8" name="Скругленный прямоугольник 87"/>
          <p:cNvSpPr/>
          <p:nvPr/>
        </p:nvSpPr>
        <p:spPr>
          <a:xfrm>
            <a:off x="785786" y="6143644"/>
            <a:ext cx="1857388" cy="42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onstantia" pitchFamily="18" charset="0"/>
              </a:rPr>
              <a:t>ячмень</a:t>
            </a:r>
            <a:endParaRPr lang="ru-RU" sz="2000" dirty="0">
              <a:latin typeface="Constantia" pitchFamily="18" charset="0"/>
            </a:endParaRPr>
          </a:p>
        </p:txBody>
      </p:sp>
      <p:cxnSp>
        <p:nvCxnSpPr>
          <p:cNvPr id="92" name="Прямая со стрелкой 91"/>
          <p:cNvCxnSpPr/>
          <p:nvPr/>
        </p:nvCxnSpPr>
        <p:spPr>
          <a:xfrm>
            <a:off x="285720" y="642939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rot="5400000">
            <a:off x="7643834" y="4357694"/>
            <a:ext cx="2571768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 rot="10800000">
            <a:off x="8572528" y="442913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6" name="Прямая со стрелкой 135"/>
          <p:cNvCxnSpPr>
            <a:endCxn id="14" idx="3"/>
          </p:cNvCxnSpPr>
          <p:nvPr/>
        </p:nvCxnSpPr>
        <p:spPr>
          <a:xfrm rot="10800000">
            <a:off x="8572528" y="5500702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5" idx="2"/>
            <a:endCxn id="15" idx="0"/>
          </p:cNvCxnSpPr>
          <p:nvPr/>
        </p:nvCxnSpPr>
        <p:spPr>
          <a:xfrm rot="5400000">
            <a:off x="7547390" y="3118242"/>
            <a:ext cx="228608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Доля сельскохозяйственных культур в посевных площадях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822960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428604"/>
            <a:ext cx="8786874" cy="13573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ТЕХНИЧЕСКИЕ КУЛЬТУРЫ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496"/>
            <a:ext cx="3857652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подсолнечник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857496"/>
            <a:ext cx="4214842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лен - долгунец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4929198"/>
            <a:ext cx="5214974" cy="914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сахарная - свекла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964513" y="1964521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5322099" y="1964521"/>
            <a:ext cx="107157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2893207" y="3321843"/>
            <a:ext cx="3143272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507</TotalTime>
  <Words>402</Words>
  <Application>Microsoft Office PowerPoint</Application>
  <PresentationFormat>Экран (4:3)</PresentationFormat>
  <Paragraphs>131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 </vt:lpstr>
      <vt:lpstr>Слайд 2</vt:lpstr>
      <vt:lpstr>Цель урока:</vt:lpstr>
      <vt:lpstr>Состав АПК</vt:lpstr>
      <vt:lpstr>Сельскохозяйственные угодья</vt:lpstr>
      <vt:lpstr>Слайд 6</vt:lpstr>
      <vt:lpstr>Слайд 7</vt:lpstr>
      <vt:lpstr>Доля сельскохозяйственных культур в посевных площадях</vt:lpstr>
      <vt:lpstr>Слайд 9</vt:lpstr>
      <vt:lpstr>Слайд 10</vt:lpstr>
      <vt:lpstr>Главные особенности животноводства</vt:lpstr>
      <vt:lpstr>Слайд 12</vt:lpstr>
      <vt:lpstr>Слайд 13</vt:lpstr>
      <vt:lpstr>СКОТОВОДСТВО</vt:lpstr>
      <vt:lpstr>Слайд 15</vt:lpstr>
      <vt:lpstr>Слайд 16</vt:lpstr>
      <vt:lpstr>СВИНОВОДСТВО</vt:lpstr>
      <vt:lpstr>Слайд 18</vt:lpstr>
      <vt:lpstr>Слайд 19</vt:lpstr>
      <vt:lpstr>ОВЦЕВОДСТВО</vt:lpstr>
      <vt:lpstr>Слайд 21</vt:lpstr>
      <vt:lpstr>ПТИЦЕВОДСТВО</vt:lpstr>
      <vt:lpstr>ОЛЕНЕВОДСТВО</vt:lpstr>
      <vt:lpstr>Слайд 24</vt:lpstr>
      <vt:lpstr>КОНЕВОДСТВО</vt:lpstr>
      <vt:lpstr>Слайд 26</vt:lpstr>
      <vt:lpstr>ВЕРБДЛЮДОВОДСТВО</vt:lpstr>
      <vt:lpstr>ПЧЕЛОВОДСТВО</vt:lpstr>
      <vt:lpstr>Зональная специализация сельского хозяйства</vt:lpstr>
      <vt:lpstr>Слайд 30</vt:lpstr>
      <vt:lpstr>ВЫВОДЫ:</vt:lpstr>
      <vt:lpstr>Слайд 32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06. 10. </dc:title>
  <dc:creator>Admin</dc:creator>
  <cp:lastModifiedBy>Admin</cp:lastModifiedBy>
  <cp:revision>48</cp:revision>
  <dcterms:created xsi:type="dcterms:W3CDTF">2010-10-03T09:56:44Z</dcterms:created>
  <dcterms:modified xsi:type="dcterms:W3CDTF">2012-03-01T20:16:14Z</dcterms:modified>
</cp:coreProperties>
</file>