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321" r:id="rId2"/>
    <p:sldId id="279" r:id="rId3"/>
    <p:sldId id="281" r:id="rId4"/>
    <p:sldId id="283" r:id="rId5"/>
    <p:sldId id="282" r:id="rId6"/>
    <p:sldId id="318" r:id="rId7"/>
    <p:sldId id="319" r:id="rId8"/>
    <p:sldId id="320" r:id="rId9"/>
    <p:sldId id="322" r:id="rId10"/>
    <p:sldId id="327" r:id="rId11"/>
    <p:sldId id="328" r:id="rId12"/>
    <p:sldId id="325" r:id="rId13"/>
    <p:sldId id="329" r:id="rId14"/>
    <p:sldId id="330" r:id="rId15"/>
    <p:sldId id="331" r:id="rId16"/>
    <p:sldId id="332" r:id="rId17"/>
    <p:sldId id="335" r:id="rId18"/>
    <p:sldId id="334" r:id="rId19"/>
    <p:sldId id="333" r:id="rId20"/>
    <p:sldId id="336" r:id="rId21"/>
    <p:sldId id="337" r:id="rId22"/>
    <p:sldId id="339" r:id="rId23"/>
    <p:sldId id="340" r:id="rId24"/>
    <p:sldId id="341" r:id="rId25"/>
    <p:sldId id="342" r:id="rId26"/>
    <p:sldId id="350" r:id="rId27"/>
    <p:sldId id="353" r:id="rId28"/>
    <p:sldId id="344" r:id="rId29"/>
    <p:sldId id="345" r:id="rId30"/>
    <p:sldId id="343" r:id="rId31"/>
    <p:sldId id="347" r:id="rId32"/>
    <p:sldId id="351" r:id="rId33"/>
    <p:sldId id="348" r:id="rId34"/>
    <p:sldId id="293" r:id="rId35"/>
    <p:sldId id="294" r:id="rId36"/>
    <p:sldId id="292" r:id="rId37"/>
    <p:sldId id="355" r:id="rId3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750F"/>
    <a:srgbClr val="0033CC"/>
    <a:srgbClr val="FFFF8F"/>
    <a:srgbClr val="FFFF00"/>
    <a:srgbClr val="FBB09B"/>
    <a:srgbClr val="FCEF8E"/>
    <a:srgbClr val="990099"/>
    <a:srgbClr val="009900"/>
    <a:srgbClr val="0066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9" autoAdjust="0"/>
    <p:restoredTop sz="99467" autoAdjust="0"/>
  </p:normalViewPr>
  <p:slideViewPr>
    <p:cSldViewPr>
      <p:cViewPr varScale="1">
        <p:scale>
          <a:sx n="71" d="100"/>
          <a:sy n="71" d="100"/>
        </p:scale>
        <p:origin x="82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3529C-02E7-4184-A163-F54CE433C82D}" type="datetimeFigureOut">
              <a:rPr lang="ru-RU" smtClean="0"/>
              <a:t>01.01.2015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2E24F-8A35-43C2-9D55-6BFD17109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645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2E24F-8A35-43C2-9D55-6BFD1710930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74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E0EA4-578C-487E-8F12-2DB753AEB68B}" type="datetimeFigureOut">
              <a:rPr lang="ru-RU"/>
              <a:pPr>
                <a:defRPr/>
              </a:pPr>
              <a:t>01.01.2015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D749B-C49D-4A45-A9C6-3D068133AD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E0461-E332-4CC9-9BE1-5EE83445D2F3}" type="datetimeFigureOut">
              <a:rPr lang="ru-RU"/>
              <a:pPr>
                <a:defRPr/>
              </a:pPr>
              <a:t>01.01.2015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05894-61B3-41E1-BA61-DAC4F59207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8671D-5CA4-4222-A559-E88E715BF054}" type="datetimeFigureOut">
              <a:rPr lang="ru-RU"/>
              <a:pPr>
                <a:defRPr/>
              </a:pPr>
              <a:t>01.01.2015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C51F7-B08A-4E4C-983E-46372C74BD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9387B-466E-455D-B142-4BA2AFFF7B86}" type="datetimeFigureOut">
              <a:rPr lang="ru-RU"/>
              <a:pPr>
                <a:defRPr/>
              </a:pPr>
              <a:t>01.01.2015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609B7-F343-4D2A-9A90-C76115AF46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0C6D4-A9BA-42CC-964E-9640CB3E43A9}" type="datetimeFigureOut">
              <a:rPr lang="ru-RU"/>
              <a:pPr>
                <a:defRPr/>
              </a:pPr>
              <a:t>01.01.2015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1D3CF-053D-48A0-9CAC-DF675FFED8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B662F-8321-47BC-B857-6A7CC566AC8B}" type="datetimeFigureOut">
              <a:rPr lang="ru-RU"/>
              <a:pPr>
                <a:defRPr/>
              </a:pPr>
              <a:t>01.01.2015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C5A37-B04D-4DE1-804C-17B1FF5AD5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CA690-A7E0-443D-AB0C-96AF282588EE}" type="datetimeFigureOut">
              <a:rPr lang="ru-RU"/>
              <a:pPr>
                <a:defRPr/>
              </a:pPr>
              <a:t>01.01.2015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CA925-B15E-473B-A6F5-197E15B3DC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D48DC-34A1-4177-A293-0F4F6F9968E7}" type="datetimeFigureOut">
              <a:rPr lang="ru-RU"/>
              <a:pPr>
                <a:defRPr/>
              </a:pPr>
              <a:t>01.01.2015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E4716-5417-4A3C-B3E0-08334DE74F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BDA66-E391-43C1-A70C-4EA0E153D1FF}" type="datetimeFigureOut">
              <a:rPr lang="ru-RU"/>
              <a:pPr>
                <a:defRPr/>
              </a:pPr>
              <a:t>01.01.2015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33182-E631-4632-96B4-12974BE484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71865-E1A9-4A8D-A863-9DF82EFBC5DD}" type="datetimeFigureOut">
              <a:rPr lang="ru-RU"/>
              <a:pPr>
                <a:defRPr/>
              </a:pPr>
              <a:t>01.01.2015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7B54F-DFE1-41BA-AFC0-E8D820A991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E7382-8876-4E21-9375-7A5B352C82F5}" type="datetimeFigureOut">
              <a:rPr lang="ru-RU"/>
              <a:pPr>
                <a:defRPr/>
              </a:pPr>
              <a:t>01.01.2015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AECDB-0F82-4AF8-BBEC-02C8F198C6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38DD779-9BE3-485B-8F20-0A8330157D84}" type="datetimeFigureOut">
              <a:rPr lang="ru-RU"/>
              <a:pPr>
                <a:defRPr/>
              </a:pPr>
              <a:t>01.01.2015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09BD1BD-5084-4B74-A100-F83A4C076D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36.xml"/><Relationship Id="rId13" Type="http://schemas.openxmlformats.org/officeDocument/2006/relationships/image" Target="../media/image25.png"/><Relationship Id="rId3" Type="http://schemas.openxmlformats.org/officeDocument/2006/relationships/slide" Target="slide3.xml"/><Relationship Id="rId7" Type="http://schemas.openxmlformats.org/officeDocument/2006/relationships/slide" Target="slide35.xml"/><Relationship Id="rId12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slide" Target="slide34.xml"/><Relationship Id="rId11" Type="http://schemas.openxmlformats.org/officeDocument/2006/relationships/image" Target="../media/image23.png"/><Relationship Id="rId5" Type="http://schemas.openxmlformats.org/officeDocument/2006/relationships/image" Target="../media/image20.png"/><Relationship Id="rId10" Type="http://schemas.openxmlformats.org/officeDocument/2006/relationships/image" Target="../media/image22.png"/><Relationship Id="rId4" Type="http://schemas.openxmlformats.org/officeDocument/2006/relationships/image" Target="../media/image3.png"/><Relationship Id="rId9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36.xml"/><Relationship Id="rId3" Type="http://schemas.openxmlformats.org/officeDocument/2006/relationships/slide" Target="slide3.xml"/><Relationship Id="rId7" Type="http://schemas.openxmlformats.org/officeDocument/2006/relationships/slide" Target="slide35.xml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slide" Target="slide34.xml"/><Relationship Id="rId11" Type="http://schemas.openxmlformats.org/officeDocument/2006/relationships/image" Target="../media/image30.png"/><Relationship Id="rId5" Type="http://schemas.openxmlformats.org/officeDocument/2006/relationships/image" Target="../media/image27.png"/><Relationship Id="rId10" Type="http://schemas.openxmlformats.org/officeDocument/2006/relationships/image" Target="../media/image29.png"/><Relationship Id="rId4" Type="http://schemas.openxmlformats.org/officeDocument/2006/relationships/image" Target="../media/image3.png"/><Relationship Id="rId9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36.xml"/><Relationship Id="rId3" Type="http://schemas.openxmlformats.org/officeDocument/2006/relationships/image" Target="../media/image32.png"/><Relationship Id="rId7" Type="http://schemas.openxmlformats.org/officeDocument/2006/relationships/slide" Target="slide35.xml"/><Relationship Id="rId12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slide" Target="slide34.xml"/><Relationship Id="rId11" Type="http://schemas.openxmlformats.org/officeDocument/2006/relationships/image" Target="../media/image35.png"/><Relationship Id="rId5" Type="http://schemas.openxmlformats.org/officeDocument/2006/relationships/image" Target="../media/image3.png"/><Relationship Id="rId10" Type="http://schemas.openxmlformats.org/officeDocument/2006/relationships/image" Target="../media/image34.png"/><Relationship Id="rId4" Type="http://schemas.openxmlformats.org/officeDocument/2006/relationships/slide" Target="slide3.xml"/><Relationship Id="rId9" Type="http://schemas.openxmlformats.org/officeDocument/2006/relationships/image" Target="../media/image3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35.xml"/><Relationship Id="rId3" Type="http://schemas.openxmlformats.org/officeDocument/2006/relationships/image" Target="../media/image10.png"/><Relationship Id="rId7" Type="http://schemas.openxmlformats.org/officeDocument/2006/relationships/slide" Target="slide36.xml"/><Relationship Id="rId12" Type="http://schemas.openxmlformats.org/officeDocument/2006/relationships/image" Target="../media/image39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slide" Target="slide34.xml"/><Relationship Id="rId11" Type="http://schemas.openxmlformats.org/officeDocument/2006/relationships/image" Target="../media/image41.png"/><Relationship Id="rId5" Type="http://schemas.openxmlformats.org/officeDocument/2006/relationships/image" Target="../media/image3.png"/><Relationship Id="rId10" Type="http://schemas.openxmlformats.org/officeDocument/2006/relationships/image" Target="../media/image38.png"/><Relationship Id="rId4" Type="http://schemas.openxmlformats.org/officeDocument/2006/relationships/slide" Target="slide3.xml"/><Relationship Id="rId9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5.xml"/><Relationship Id="rId5" Type="http://schemas.openxmlformats.org/officeDocument/2006/relationships/slide" Target="slide36.xml"/><Relationship Id="rId4" Type="http://schemas.openxmlformats.org/officeDocument/2006/relationships/slide" Target="slide3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5.xml"/><Relationship Id="rId5" Type="http://schemas.openxmlformats.org/officeDocument/2006/relationships/slide" Target="slide36.xml"/><Relationship Id="rId4" Type="http://schemas.openxmlformats.org/officeDocument/2006/relationships/slide" Target="slide3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5.xml"/><Relationship Id="rId5" Type="http://schemas.openxmlformats.org/officeDocument/2006/relationships/slide" Target="slide36.xml"/><Relationship Id="rId4" Type="http://schemas.openxmlformats.org/officeDocument/2006/relationships/slide" Target="slide3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4.png"/><Relationship Id="rId7" Type="http://schemas.openxmlformats.org/officeDocument/2006/relationships/slide" Target="slide3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6.xml"/><Relationship Id="rId5" Type="http://schemas.openxmlformats.org/officeDocument/2006/relationships/slide" Target="slide34.xml"/><Relationship Id="rId4" Type="http://schemas.openxmlformats.org/officeDocument/2006/relationships/image" Target="../media/image40.jpeg"/><Relationship Id="rId9" Type="http://schemas.openxmlformats.org/officeDocument/2006/relationships/image" Target="../media/image4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5.xml"/><Relationship Id="rId5" Type="http://schemas.openxmlformats.org/officeDocument/2006/relationships/slide" Target="slide36.xml"/><Relationship Id="rId4" Type="http://schemas.openxmlformats.org/officeDocument/2006/relationships/slide" Target="slide3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5.xml"/><Relationship Id="rId5" Type="http://schemas.openxmlformats.org/officeDocument/2006/relationships/slide" Target="slide36.xml"/><Relationship Id="rId4" Type="http://schemas.openxmlformats.org/officeDocument/2006/relationships/slide" Target="slide3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35.xml"/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7.xml"/><Relationship Id="rId6" Type="http://schemas.openxmlformats.org/officeDocument/2006/relationships/slide" Target="slide36.xml"/><Relationship Id="rId5" Type="http://schemas.openxmlformats.org/officeDocument/2006/relationships/slide" Target="slide34.xml"/><Relationship Id="rId4" Type="http://schemas.openxmlformats.org/officeDocument/2006/relationships/image" Target="../media/image40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35.xml"/><Relationship Id="rId3" Type="http://schemas.openxmlformats.org/officeDocument/2006/relationships/slide" Target="slide3.xml"/><Relationship Id="rId7" Type="http://schemas.openxmlformats.org/officeDocument/2006/relationships/slide" Target="slide36.xml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Relationship Id="rId6" Type="http://schemas.openxmlformats.org/officeDocument/2006/relationships/slide" Target="slide34.xml"/><Relationship Id="rId11" Type="http://schemas.openxmlformats.org/officeDocument/2006/relationships/image" Target="../media/image42.png"/><Relationship Id="rId5" Type="http://schemas.openxmlformats.org/officeDocument/2006/relationships/image" Target="../media/image48.png"/><Relationship Id="rId10" Type="http://schemas.openxmlformats.org/officeDocument/2006/relationships/image" Target="../media/image50.png"/><Relationship Id="rId4" Type="http://schemas.openxmlformats.org/officeDocument/2006/relationships/image" Target="../media/image40.jpeg"/><Relationship Id="rId9" Type="http://schemas.openxmlformats.org/officeDocument/2006/relationships/image" Target="../media/image4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5.xml"/><Relationship Id="rId5" Type="http://schemas.openxmlformats.org/officeDocument/2006/relationships/slide" Target="slide36.xml"/><Relationship Id="rId4" Type="http://schemas.openxmlformats.org/officeDocument/2006/relationships/slide" Target="slide34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" Target="slide36.xml"/><Relationship Id="rId13" Type="http://schemas.openxmlformats.org/officeDocument/2006/relationships/image" Target="../media/image57.png"/><Relationship Id="rId3" Type="http://schemas.openxmlformats.org/officeDocument/2006/relationships/image" Target="../media/image52.png"/><Relationship Id="rId7" Type="http://schemas.openxmlformats.org/officeDocument/2006/relationships/slide" Target="slide34.xml"/><Relationship Id="rId12" Type="http://schemas.openxmlformats.org/officeDocument/2006/relationships/image" Target="../media/image56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11" Type="http://schemas.openxmlformats.org/officeDocument/2006/relationships/image" Target="../media/image55.png"/><Relationship Id="rId5" Type="http://schemas.openxmlformats.org/officeDocument/2006/relationships/image" Target="../media/image5.jpeg"/><Relationship Id="rId10" Type="http://schemas.openxmlformats.org/officeDocument/2006/relationships/image" Target="../media/image54.png"/><Relationship Id="rId4" Type="http://schemas.openxmlformats.org/officeDocument/2006/relationships/image" Target="../media/image53.png"/><Relationship Id="rId9" Type="http://schemas.openxmlformats.org/officeDocument/2006/relationships/slide" Target="slide35.xml"/></Relationships>
</file>

<file path=ppt/slides/_rels/slide24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openxmlformats.org/officeDocument/2006/relationships/image" Target="../media/image51.png"/><Relationship Id="rId3" Type="http://schemas.openxmlformats.org/officeDocument/2006/relationships/image" Target="../media/image58.png"/><Relationship Id="rId7" Type="http://schemas.openxmlformats.org/officeDocument/2006/relationships/image" Target="../media/image5.jpeg"/><Relationship Id="rId12" Type="http://schemas.openxmlformats.org/officeDocument/2006/relationships/image" Target="../media/image4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1.png"/><Relationship Id="rId11" Type="http://schemas.openxmlformats.org/officeDocument/2006/relationships/slide" Target="slide35.xml"/><Relationship Id="rId5" Type="http://schemas.openxmlformats.org/officeDocument/2006/relationships/image" Target="../media/image60.png"/><Relationship Id="rId10" Type="http://schemas.openxmlformats.org/officeDocument/2006/relationships/slide" Target="slide36.xml"/><Relationship Id="rId4" Type="http://schemas.openxmlformats.org/officeDocument/2006/relationships/image" Target="../media/image59.png"/><Relationship Id="rId9" Type="http://schemas.openxmlformats.org/officeDocument/2006/relationships/slide" Target="slide3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slide" Target="slide3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6.xml"/><Relationship Id="rId5" Type="http://schemas.openxmlformats.org/officeDocument/2006/relationships/slide" Target="slide34.xml"/><Relationship Id="rId4" Type="http://schemas.microsoft.com/office/2007/relationships/hdphoto" Target="../media/hdphoto1.wdp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slide" Target="slide3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6.xml"/><Relationship Id="rId5" Type="http://schemas.openxmlformats.org/officeDocument/2006/relationships/slide" Target="slide34.xml"/><Relationship Id="rId4" Type="http://schemas.microsoft.com/office/2007/relationships/hdphoto" Target="../media/hdphoto1.wdp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slide" Target="slide3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6.xml"/><Relationship Id="rId5" Type="http://schemas.openxmlformats.org/officeDocument/2006/relationships/slide" Target="slide34.xml"/><Relationship Id="rId4" Type="http://schemas.microsoft.com/office/2007/relationships/hdphoto" Target="../media/hdphoto1.wdp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slide" Target="slide3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6.xml"/><Relationship Id="rId5" Type="http://schemas.openxmlformats.org/officeDocument/2006/relationships/slide" Target="slide34.xml"/><Relationship Id="rId4" Type="http://schemas.microsoft.com/office/2007/relationships/hdphoto" Target="../media/hdphoto1.wdp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slide" Target="slide35.xml"/><Relationship Id="rId3" Type="http://schemas.openxmlformats.org/officeDocument/2006/relationships/image" Target="../media/image64.png"/><Relationship Id="rId7" Type="http://schemas.openxmlformats.org/officeDocument/2006/relationships/slide" Target="slide3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4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31.xml"/><Relationship Id="rId18" Type="http://schemas.openxmlformats.org/officeDocument/2006/relationships/slide" Target="slide4.xml"/><Relationship Id="rId26" Type="http://schemas.openxmlformats.org/officeDocument/2006/relationships/slide" Target="slide21.xml"/><Relationship Id="rId3" Type="http://schemas.openxmlformats.org/officeDocument/2006/relationships/image" Target="../media/image3.png"/><Relationship Id="rId21" Type="http://schemas.openxmlformats.org/officeDocument/2006/relationships/slide" Target="slide8.xml"/><Relationship Id="rId34" Type="http://schemas.openxmlformats.org/officeDocument/2006/relationships/slide" Target="slide16.xml"/><Relationship Id="rId7" Type="http://schemas.openxmlformats.org/officeDocument/2006/relationships/slide" Target="slide25.xml"/><Relationship Id="rId12" Type="http://schemas.openxmlformats.org/officeDocument/2006/relationships/slide" Target="slide33.xml"/><Relationship Id="rId17" Type="http://schemas.openxmlformats.org/officeDocument/2006/relationships/slide" Target="slide11.xml"/><Relationship Id="rId25" Type="http://schemas.openxmlformats.org/officeDocument/2006/relationships/slide" Target="slide13.xml"/><Relationship Id="rId33" Type="http://schemas.openxmlformats.org/officeDocument/2006/relationships/slide" Target="slide14.xml"/><Relationship Id="rId2" Type="http://schemas.openxmlformats.org/officeDocument/2006/relationships/notesSlide" Target="../notesSlides/notesSlide1.xml"/><Relationship Id="rId16" Type="http://schemas.openxmlformats.org/officeDocument/2006/relationships/slide" Target="slide12.xml"/><Relationship Id="rId20" Type="http://schemas.openxmlformats.org/officeDocument/2006/relationships/slide" Target="slide9.xml"/><Relationship Id="rId29" Type="http://schemas.openxmlformats.org/officeDocument/2006/relationships/slide" Target="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slide" Target="slide29.xml"/><Relationship Id="rId24" Type="http://schemas.openxmlformats.org/officeDocument/2006/relationships/slide" Target="slide5.xml"/><Relationship Id="rId32" Type="http://schemas.openxmlformats.org/officeDocument/2006/relationships/slide" Target="slide20.xml"/><Relationship Id="rId5" Type="http://schemas.microsoft.com/office/2007/relationships/hdphoto" Target="../media/hdphoto1.wdp"/><Relationship Id="rId15" Type="http://schemas.openxmlformats.org/officeDocument/2006/relationships/slide" Target="slide23.xml"/><Relationship Id="rId23" Type="http://schemas.openxmlformats.org/officeDocument/2006/relationships/slide" Target="slide6.xml"/><Relationship Id="rId28" Type="http://schemas.openxmlformats.org/officeDocument/2006/relationships/slide" Target="slide22.xml"/><Relationship Id="rId10" Type="http://schemas.openxmlformats.org/officeDocument/2006/relationships/slide" Target="slide28.xml"/><Relationship Id="rId19" Type="http://schemas.openxmlformats.org/officeDocument/2006/relationships/slide" Target="slide10.xml"/><Relationship Id="rId31" Type="http://schemas.openxmlformats.org/officeDocument/2006/relationships/slide" Target="slide17.xml"/><Relationship Id="rId4" Type="http://schemas.openxmlformats.org/officeDocument/2006/relationships/image" Target="../media/image5.jpeg"/><Relationship Id="rId9" Type="http://schemas.openxmlformats.org/officeDocument/2006/relationships/slide" Target="slide30.xml"/><Relationship Id="rId14" Type="http://schemas.openxmlformats.org/officeDocument/2006/relationships/slide" Target="slide32.xml"/><Relationship Id="rId22" Type="http://schemas.openxmlformats.org/officeDocument/2006/relationships/slide" Target="slide7.xml"/><Relationship Id="rId27" Type="http://schemas.openxmlformats.org/officeDocument/2006/relationships/slide" Target="slide15.xml"/><Relationship Id="rId30" Type="http://schemas.openxmlformats.org/officeDocument/2006/relationships/slide" Target="slide19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slide" Target="slide35.xml"/><Relationship Id="rId3" Type="http://schemas.openxmlformats.org/officeDocument/2006/relationships/image" Target="../media/image62.png"/><Relationship Id="rId7" Type="http://schemas.openxmlformats.org/officeDocument/2006/relationships/slide" Target="slide3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4.xml"/><Relationship Id="rId5" Type="http://schemas.microsoft.com/office/2007/relationships/hdphoto" Target="../media/hdphoto1.wdp"/><Relationship Id="rId10" Type="http://schemas.openxmlformats.org/officeDocument/2006/relationships/image" Target="../media/image63.png"/><Relationship Id="rId4" Type="http://schemas.openxmlformats.org/officeDocument/2006/relationships/image" Target="../media/image5.jpeg"/><Relationship Id="rId9" Type="http://schemas.openxmlformats.org/officeDocument/2006/relationships/image" Target="../media/image66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slide" Target="slide36.xml"/><Relationship Id="rId3" Type="http://schemas.openxmlformats.org/officeDocument/2006/relationships/image" Target="../media/image350.png"/><Relationship Id="rId7" Type="http://schemas.openxmlformats.org/officeDocument/2006/relationships/slide" Target="slide3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0.png"/><Relationship Id="rId11" Type="http://schemas.openxmlformats.org/officeDocument/2006/relationships/image" Target="../media/image590.png"/><Relationship Id="rId5" Type="http://schemas.microsoft.com/office/2007/relationships/hdphoto" Target="../media/hdphoto1.wdp"/><Relationship Id="rId10" Type="http://schemas.openxmlformats.org/officeDocument/2006/relationships/image" Target="../media/image580.png"/><Relationship Id="rId4" Type="http://schemas.openxmlformats.org/officeDocument/2006/relationships/image" Target="../media/image5.jpeg"/><Relationship Id="rId9" Type="http://schemas.openxmlformats.org/officeDocument/2006/relationships/slide" Target="slide35.xml"/></Relationships>
</file>

<file path=ppt/slides/_rels/slide32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slide" Target="slide3.xml"/><Relationship Id="rId7" Type="http://schemas.openxmlformats.org/officeDocument/2006/relationships/image" Target="../media/image5.jpeg"/><Relationship Id="rId2" Type="http://schemas.openxmlformats.org/officeDocument/2006/relationships/image" Target="../media/image370.png"/><Relationship Id="rId1" Type="http://schemas.openxmlformats.org/officeDocument/2006/relationships/slideLayout" Target="../slideLayouts/slideLayout7.xml"/><Relationship Id="rId6" Type="http://schemas.openxmlformats.org/officeDocument/2006/relationships/slide" Target="slide35.xml"/><Relationship Id="rId5" Type="http://schemas.openxmlformats.org/officeDocument/2006/relationships/slide" Target="slide36.xml"/><Relationship Id="rId4" Type="http://schemas.openxmlformats.org/officeDocument/2006/relationships/slide" Target="slide34.xml"/></Relationships>
</file>

<file path=ppt/slides/_rels/slide33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slide" Target="slide36.xml"/><Relationship Id="rId7" Type="http://schemas.openxmlformats.org/officeDocument/2006/relationships/image" Target="../media/image5.jpeg"/><Relationship Id="rId2" Type="http://schemas.openxmlformats.org/officeDocument/2006/relationships/slide" Target="slide3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11" Type="http://schemas.openxmlformats.org/officeDocument/2006/relationships/image" Target="../media/image69.png"/><Relationship Id="rId5" Type="http://schemas.openxmlformats.org/officeDocument/2006/relationships/image" Target="../media/image65.png"/><Relationship Id="rId10" Type="http://schemas.openxmlformats.org/officeDocument/2006/relationships/image" Target="../media/image68.png"/><Relationship Id="rId4" Type="http://schemas.openxmlformats.org/officeDocument/2006/relationships/slide" Target="slide35.xml"/><Relationship Id="rId9" Type="http://schemas.openxmlformats.org/officeDocument/2006/relationships/image" Target="../media/image67.png"/></Relationships>
</file>

<file path=ppt/slides/_rels/slide3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3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3.xml"/><Relationship Id="rId4" Type="http://schemas.openxmlformats.org/officeDocument/2006/relationships/slide" Target="slide3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6.xml"/><Relationship Id="rId5" Type="http://schemas.openxmlformats.org/officeDocument/2006/relationships/slide" Target="slide35.xml"/><Relationship Id="rId4" Type="http://schemas.openxmlformats.org/officeDocument/2006/relationships/slide" Target="slide3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6.png"/><Relationship Id="rId7" Type="http://schemas.openxmlformats.org/officeDocument/2006/relationships/slide" Target="slide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slide" Target="slide36.xml"/><Relationship Id="rId5" Type="http://schemas.openxmlformats.org/officeDocument/2006/relationships/slide" Target="slide35.xml"/><Relationship Id="rId4" Type="http://schemas.openxmlformats.org/officeDocument/2006/relationships/slide" Target="slide34.xml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6.xml"/><Relationship Id="rId5" Type="http://schemas.openxmlformats.org/officeDocument/2006/relationships/slide" Target="slide35.xml"/><Relationship Id="rId4" Type="http://schemas.openxmlformats.org/officeDocument/2006/relationships/slide" Target="slide3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3.png"/><Relationship Id="rId7" Type="http://schemas.openxmlformats.org/officeDocument/2006/relationships/image" Target="../media/image1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6.xml"/><Relationship Id="rId5" Type="http://schemas.openxmlformats.org/officeDocument/2006/relationships/slide" Target="slide35.xml"/><Relationship Id="rId4" Type="http://schemas.openxmlformats.org/officeDocument/2006/relationships/slide" Target="slide3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36.xml"/><Relationship Id="rId3" Type="http://schemas.openxmlformats.org/officeDocument/2006/relationships/slide" Target="slide3.xml"/><Relationship Id="rId7" Type="http://schemas.openxmlformats.org/officeDocument/2006/relationships/slide" Target="slide35.xml"/><Relationship Id="rId12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slide" Target="slide34.xml"/><Relationship Id="rId11" Type="http://schemas.openxmlformats.org/officeDocument/2006/relationships/image" Target="../media/image17.png"/><Relationship Id="rId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25888" y="3861059"/>
            <a:ext cx="621811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аключительный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урок</a:t>
            </a:r>
          </a:p>
          <a:p>
            <a:pPr algn="ctr"/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5 классе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122" name="Picture 2" descr="http://img0.liveinternet.ru/images/attach/c/2/83/61/83061034_021_w508_h477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648" y="10965"/>
            <a:ext cx="4680650" cy="4402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795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10" y="12021"/>
            <a:ext cx="51604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Обыкновенная дробь</a:t>
            </a:r>
            <a:endParaRPr lang="ru-RU" sz="40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107153" y="-80527"/>
                <a:ext cx="619080" cy="12447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b="1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ru-RU" sz="4000" b="1" i="1" smtClean="0">
                              <a:solidFill>
                                <a:srgbClr val="0033CC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ru-RU" sz="4000" b="1" i="1" smtClean="0">
                              <a:solidFill>
                                <a:srgbClr val="0033CC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ru-RU" sz="4000" b="1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7153" y="-80527"/>
                <a:ext cx="619080" cy="124476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Управляющая кнопка: домой 11">
            <a:hlinkClick r:id="rId3" action="ppaction://hlinksldjump" highlightClick="1"/>
          </p:cNvPr>
          <p:cNvSpPr/>
          <p:nvPr/>
        </p:nvSpPr>
        <p:spPr>
          <a:xfrm>
            <a:off x="231321" y="5614480"/>
            <a:ext cx="1042416" cy="1042416"/>
          </a:xfrm>
          <a:prstGeom prst="actionButtonHome">
            <a:avLst/>
          </a:prstGeom>
          <a:gradFill>
            <a:gsLst>
              <a:gs pos="0">
                <a:srgbClr val="FFFF00"/>
              </a:gs>
              <a:gs pos="48000">
                <a:srgbClr val="FF0000"/>
              </a:gs>
              <a:gs pos="100000">
                <a:srgbClr val="0099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80" y="4509150"/>
            <a:ext cx="1175239" cy="881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-6140" y="988244"/>
            <a:ext cx="68605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Рассказать всё об этой дроби</a:t>
            </a:r>
            <a:endParaRPr lang="ru-RU" sz="40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-26066" y="1572002"/>
                <a:ext cx="7958782" cy="28251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457200" indent="-457200">
                  <a:buFont typeface="Wingdings" pitchFamily="2" charset="2"/>
                  <a:buChar char="§"/>
                </a:pPr>
                <a:r>
                  <a:rPr lang="ru-RU" sz="4000" b="1" dirty="0" smtClean="0">
                    <a:solidFill>
                      <a:srgbClr val="F1750F"/>
                    </a:solidFill>
                    <a:latin typeface="Times New Roman" pitchFamily="18" charset="0"/>
                    <a:cs typeface="Times New Roman" pitchFamily="18" charset="0"/>
                  </a:rPr>
                  <a:t>7 – числитель, 3 – знаменатель;</a:t>
                </a:r>
              </a:p>
              <a:p>
                <a:pPr marL="457200" indent="-457200">
                  <a:buFont typeface="Wingdings" pitchFamily="2" charset="2"/>
                  <a:buChar char="§"/>
                </a:pPr>
                <a:r>
                  <a:rPr lang="ru-RU" sz="4000" b="1" dirty="0">
                    <a:solidFill>
                      <a:srgbClr val="F1750F"/>
                    </a:solidFill>
                    <a:latin typeface="Times New Roman" pitchFamily="18" charset="0"/>
                    <a:cs typeface="Times New Roman" pitchFamily="18" charset="0"/>
                  </a:rPr>
                  <a:t>д</a:t>
                </a:r>
                <a:r>
                  <a:rPr lang="ru-RU" sz="4000" b="1" dirty="0" smtClean="0">
                    <a:solidFill>
                      <a:srgbClr val="F1750F"/>
                    </a:solidFill>
                    <a:latin typeface="Times New Roman" pitchFamily="18" charset="0"/>
                    <a:cs typeface="Times New Roman" pitchFamily="18" charset="0"/>
                  </a:rPr>
                  <a:t>робь неправильная;</a:t>
                </a:r>
              </a:p>
              <a:p>
                <a:pPr marL="457200" indent="-457200">
                  <a:buFont typeface="Wingdings" pitchFamily="2" charset="2"/>
                  <a:buChar char="§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solidFill>
                              <a:srgbClr val="F1750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F1750F"/>
                            </a:solidFill>
                            <a:latin typeface="Cambria Math"/>
                            <a:cs typeface="Times New Roman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F1750F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rgbClr val="F1750F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4000" b="1" i="1" dirty="0" smtClean="0">
                        <a:solidFill>
                          <a:srgbClr val="F1750F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&gt;</m:t>
                    </m:r>
                    <m:r>
                      <a:rPr lang="ru-RU" sz="4000" b="1" i="1" dirty="0" smtClean="0">
                        <a:solidFill>
                          <a:srgbClr val="F1750F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𝟏</m:t>
                    </m:r>
                  </m:oMath>
                </a14:m>
                <a:r>
                  <a:rPr lang="ru-RU" sz="4000" b="1" dirty="0" smtClean="0">
                    <a:solidFill>
                      <a:srgbClr val="F1750F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r>
                  <a:rPr lang="ru-RU" sz="4000" b="1" dirty="0" smtClean="0">
                    <a:solidFill>
                      <a:srgbClr val="F1750F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lang="ru-RU" sz="4000" b="1" dirty="0">
                  <a:solidFill>
                    <a:srgbClr val="F1750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6066" y="1572002"/>
                <a:ext cx="7958782" cy="2825197"/>
              </a:xfrm>
              <a:prstGeom prst="rect">
                <a:avLst/>
              </a:prstGeom>
              <a:blipFill rotWithShape="0">
                <a:blip r:embed="rId5"/>
                <a:stretch>
                  <a:fillRect l="-2452" t="-3888" r="-19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Управляющая кнопка: в конец 15">
            <a:hlinkClick r:id="rId6" action="ppaction://hlinksldjump" highlightClick="1"/>
          </p:cNvPr>
          <p:cNvSpPr/>
          <p:nvPr/>
        </p:nvSpPr>
        <p:spPr>
          <a:xfrm>
            <a:off x="5477908" y="5716182"/>
            <a:ext cx="1042416" cy="1042416"/>
          </a:xfrm>
          <a:prstGeom prst="actionButtonEnd">
            <a:avLst/>
          </a:prstGeom>
          <a:pattFill prst="weave">
            <a:fgClr>
              <a:srgbClr val="009900"/>
            </a:fgClr>
            <a:bgClr>
              <a:schemeClr val="bg1"/>
            </a:bgClr>
          </a:patt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в конец 16">
            <a:hlinkClick r:id="rId7" action="ppaction://hlinksldjump" highlightClick="1"/>
          </p:cNvPr>
          <p:cNvSpPr/>
          <p:nvPr/>
        </p:nvSpPr>
        <p:spPr>
          <a:xfrm>
            <a:off x="6746356" y="5716182"/>
            <a:ext cx="1042416" cy="1042416"/>
          </a:xfrm>
          <a:prstGeom prst="actionButtonEnd">
            <a:avLst/>
          </a:prstGeom>
          <a:pattFill prst="lgCheck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в конец 17">
            <a:hlinkClick r:id="rId8" action="ppaction://hlinksldjump" highlightClick="1"/>
          </p:cNvPr>
          <p:cNvSpPr/>
          <p:nvPr/>
        </p:nvSpPr>
        <p:spPr>
          <a:xfrm>
            <a:off x="7932716" y="5690801"/>
            <a:ext cx="1042416" cy="1042416"/>
          </a:xfrm>
          <a:prstGeom prst="actionButtonEnd">
            <a:avLst/>
          </a:prstGeom>
          <a:pattFill prst="pct75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912725" y="3119138"/>
                <a:ext cx="7231275" cy="22484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000" b="1" dirty="0" smtClean="0">
                    <a:solidFill>
                      <a:srgbClr val="0033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Расположите дроби в порядке </a:t>
                </a:r>
              </a:p>
              <a:p>
                <a:r>
                  <a:rPr lang="ru-RU" sz="4000" b="1" dirty="0" smtClean="0">
                    <a:solidFill>
                      <a:srgbClr val="0033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убывания: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rgbClr val="0033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𝟐𝟑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rgbClr val="0033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  <a:r>
                  <a:rPr lang="ru-RU" sz="4000" b="1" dirty="0">
                    <a:solidFill>
                      <a:srgbClr val="0033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4000" b="1" dirty="0" smtClean="0">
                    <a:solidFill>
                      <a:srgbClr val="0033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rgbClr val="0033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𝟏𝟗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sz="3200" b="1" dirty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32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lang="ru-RU" sz="3200" b="1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2725" y="3119138"/>
                <a:ext cx="7231275" cy="2248436"/>
              </a:xfrm>
              <a:prstGeom prst="rect">
                <a:avLst/>
              </a:prstGeom>
              <a:blipFill rotWithShape="0">
                <a:blip r:embed="rId9"/>
                <a:stretch>
                  <a:fillRect l="-3035" t="-4878" r="-2024" b="-35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481627" y="5681380"/>
                <a:ext cx="4259499" cy="11097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400" b="1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4400" b="1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sz="4400" b="1" dirty="0">
                    <a:solidFill>
                      <a:srgbClr val="0033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4400" b="1" dirty="0" smtClean="0">
                    <a:solidFill>
                      <a:srgbClr val="0033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4400" b="1" i="0" smtClean="0">
                        <a:solidFill>
                          <a:srgbClr val="0033CC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  </m:t>
                    </m:r>
                    <m:f>
                      <m:fPr>
                        <m:ctrlPr>
                          <a:rPr lang="ru-RU" sz="4400" b="1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4400" b="1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𝟏𝟐</m:t>
                        </m:r>
                      </m:den>
                    </m:f>
                    <m:r>
                      <a:rPr lang="ru-RU" sz="4400" b="1" i="0">
                        <a:solidFill>
                          <a:srgbClr val="0033CC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ru-RU" sz="4400" b="1" dirty="0">
                    <a:solidFill>
                      <a:srgbClr val="0033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ru-RU" sz="4400" b="1" dirty="0" smtClean="0">
                    <a:solidFill>
                      <a:srgbClr val="0033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𝟏𝟗</m:t>
                        </m:r>
                      </m:num>
                      <m:den>
                        <m:r>
                          <a:rPr lang="ru-RU" sz="4400" b="1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𝟏𝟐</m:t>
                        </m:r>
                      </m:den>
                    </m:f>
                    <m:r>
                      <a:rPr lang="ru-RU" sz="4400" b="1" i="0">
                        <a:solidFill>
                          <a:srgbClr val="0033CC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ru-RU" sz="4400" b="1" dirty="0">
                    <a:solidFill>
                      <a:srgbClr val="0033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ru-RU" sz="4400" b="1" i="0" smtClean="0">
                        <a:solidFill>
                          <a:srgbClr val="0033CC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  <m:f>
                      <m:fPr>
                        <m:ctrlPr>
                          <a:rPr lang="ru-RU" sz="4400" b="1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𝟐𝟑</m:t>
                        </m:r>
                      </m:num>
                      <m:den>
                        <m:r>
                          <a:rPr lang="ru-RU" sz="4400" b="1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sz="3600" b="1" dirty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   </a:t>
                </a: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1627" y="5681380"/>
                <a:ext cx="4259499" cy="1109791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2150310" y="5985221"/>
                <a:ext cx="483657" cy="4535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ru-RU" sz="4000" b="1" i="1" dirty="0" smtClean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0310" y="5985221"/>
                <a:ext cx="483657" cy="45357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3182297" y="5985220"/>
                <a:ext cx="483657" cy="4535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ru-RU" sz="4000" b="1" i="1" dirty="0" smtClean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2297" y="5985220"/>
                <a:ext cx="483657" cy="453575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4341900" y="6009487"/>
                <a:ext cx="483657" cy="4535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ru-RU" sz="4000" b="1" i="1" dirty="0" smtClean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1900" y="6009487"/>
                <a:ext cx="483657" cy="453575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048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1" grpId="0"/>
      <p:bldP spid="2" grpId="0"/>
      <p:bldP spid="21" grpId="0" animBg="1"/>
      <p:bldP spid="22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5758" y="143614"/>
            <a:ext cx="51604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Обыкновенная дробь</a:t>
            </a:r>
            <a:endParaRPr lang="ru-RU" sz="40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154694" y="-117178"/>
                <a:ext cx="619080" cy="1248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b="1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ru-RU" sz="4000" b="1" i="1" smtClean="0">
                              <a:solidFill>
                                <a:srgbClr val="0033CC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ru-RU" sz="4000" b="1" i="1" smtClean="0">
                              <a:solidFill>
                                <a:srgbClr val="0033CC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ru-RU" sz="4000" b="1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4694" y="-117178"/>
                <a:ext cx="619080" cy="124880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Управляющая кнопка: домой 11">
            <a:hlinkClick r:id="rId3" action="ppaction://hlinksldjump" highlightClick="1"/>
          </p:cNvPr>
          <p:cNvSpPr/>
          <p:nvPr/>
        </p:nvSpPr>
        <p:spPr>
          <a:xfrm>
            <a:off x="231321" y="5614480"/>
            <a:ext cx="1042416" cy="1042416"/>
          </a:xfrm>
          <a:prstGeom prst="actionButtonHome">
            <a:avLst/>
          </a:prstGeom>
          <a:gradFill>
            <a:gsLst>
              <a:gs pos="0">
                <a:srgbClr val="FFFF00"/>
              </a:gs>
              <a:gs pos="48000">
                <a:srgbClr val="FF0000"/>
              </a:gs>
              <a:gs pos="100000">
                <a:srgbClr val="0099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80" y="4509150"/>
            <a:ext cx="1175239" cy="881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-114176" y="1069555"/>
            <a:ext cx="68605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Рассказать всё об этой дроби</a:t>
            </a:r>
            <a:endParaRPr lang="ru-RU" sz="40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0" y="1692164"/>
                <a:ext cx="7958782" cy="27050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457200" indent="-457200">
                  <a:buFont typeface="Wingdings" pitchFamily="2" charset="2"/>
                  <a:buChar char="§"/>
                </a:pPr>
                <a:r>
                  <a:rPr lang="ru-RU" sz="4000" b="1" dirty="0" smtClean="0">
                    <a:solidFill>
                      <a:srgbClr val="F1750F"/>
                    </a:solidFill>
                    <a:latin typeface="Times New Roman" pitchFamily="18" charset="0"/>
                    <a:cs typeface="Times New Roman" pitchFamily="18" charset="0"/>
                  </a:rPr>
                  <a:t>6 – числитель, 6 – знаменатель;</a:t>
                </a:r>
              </a:p>
              <a:p>
                <a:pPr marL="457200" indent="-457200">
                  <a:buFont typeface="Wingdings" pitchFamily="2" charset="2"/>
                  <a:buChar char="§"/>
                </a:pPr>
                <a:r>
                  <a:rPr lang="ru-RU" sz="4000" b="1" dirty="0">
                    <a:solidFill>
                      <a:srgbClr val="F1750F"/>
                    </a:solidFill>
                    <a:latin typeface="Times New Roman" pitchFamily="18" charset="0"/>
                    <a:cs typeface="Times New Roman" pitchFamily="18" charset="0"/>
                  </a:rPr>
                  <a:t>д</a:t>
                </a:r>
                <a:r>
                  <a:rPr lang="ru-RU" sz="4000" b="1" dirty="0" smtClean="0">
                    <a:solidFill>
                      <a:srgbClr val="F1750F"/>
                    </a:solidFill>
                    <a:latin typeface="Times New Roman" pitchFamily="18" charset="0"/>
                    <a:cs typeface="Times New Roman" pitchFamily="18" charset="0"/>
                  </a:rPr>
                  <a:t>робь неправильная;</a:t>
                </a:r>
              </a:p>
              <a:p>
                <a:pPr marL="457200" indent="-457200">
                  <a:buFont typeface="Wingdings" pitchFamily="2" charset="2"/>
                  <a:buChar char="§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solidFill>
                              <a:srgbClr val="F1750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F1750F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F1750F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rgbClr val="F1750F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4000" b="1" i="1" dirty="0" smtClean="0">
                        <a:solidFill>
                          <a:srgbClr val="F1750F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r>
                      <a:rPr lang="ru-RU" sz="4000" b="1" i="1" dirty="0" smtClean="0">
                        <a:solidFill>
                          <a:srgbClr val="F1750F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𝟏</m:t>
                    </m:r>
                  </m:oMath>
                </a14:m>
                <a:endParaRPr lang="ru-RU" sz="4000" b="1" dirty="0" smtClean="0">
                  <a:solidFill>
                    <a:srgbClr val="F1750F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sz="3200" b="1" dirty="0" smtClean="0">
                    <a:solidFill>
                      <a:srgbClr val="F1750F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lang="ru-RU" sz="3200" b="1" dirty="0">
                  <a:solidFill>
                    <a:srgbClr val="F1750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692164"/>
                <a:ext cx="7958782" cy="2705036"/>
              </a:xfrm>
              <a:prstGeom prst="rect">
                <a:avLst/>
              </a:prstGeom>
              <a:blipFill rotWithShape="0">
                <a:blip r:embed="rId5"/>
                <a:stretch>
                  <a:fillRect l="-2450" t="-4063" r="-19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Управляющая кнопка: в конец 15">
            <a:hlinkClick r:id="rId6" action="ppaction://hlinksldjump" highlightClick="1"/>
          </p:cNvPr>
          <p:cNvSpPr/>
          <p:nvPr/>
        </p:nvSpPr>
        <p:spPr>
          <a:xfrm>
            <a:off x="5477908" y="5716182"/>
            <a:ext cx="1042416" cy="1042416"/>
          </a:xfrm>
          <a:prstGeom prst="actionButtonEnd">
            <a:avLst/>
          </a:prstGeom>
          <a:pattFill prst="weave">
            <a:fgClr>
              <a:srgbClr val="009900"/>
            </a:fgClr>
            <a:bgClr>
              <a:schemeClr val="bg1"/>
            </a:bgClr>
          </a:patt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в конец 16">
            <a:hlinkClick r:id="rId7" action="ppaction://hlinksldjump" highlightClick="1"/>
          </p:cNvPr>
          <p:cNvSpPr/>
          <p:nvPr/>
        </p:nvSpPr>
        <p:spPr>
          <a:xfrm>
            <a:off x="6746356" y="5716182"/>
            <a:ext cx="1042416" cy="1042416"/>
          </a:xfrm>
          <a:prstGeom prst="actionButtonEnd">
            <a:avLst/>
          </a:prstGeom>
          <a:pattFill prst="lgCheck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в конец 17">
            <a:hlinkClick r:id="rId8" action="ppaction://hlinksldjump" highlightClick="1"/>
          </p:cNvPr>
          <p:cNvSpPr/>
          <p:nvPr/>
        </p:nvSpPr>
        <p:spPr>
          <a:xfrm>
            <a:off x="7932716" y="5690801"/>
            <a:ext cx="1042416" cy="1042416"/>
          </a:xfrm>
          <a:prstGeom prst="actionButtonEnd">
            <a:avLst/>
          </a:prstGeom>
          <a:pattFill prst="pct75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504098" y="3710630"/>
                <a:ext cx="6278194" cy="25251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000" b="1" dirty="0" smtClean="0">
                    <a:solidFill>
                      <a:srgbClr val="0033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Сравните дроби: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𝟐𝟗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𝟐𝟗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rgbClr val="0033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и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𝟏𝟕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𝟏𝟕</m:t>
                        </m:r>
                      </m:den>
                    </m:f>
                    <m:r>
                      <a:rPr lang="ru-RU" sz="4000" b="1" i="0" smtClean="0">
                        <a:solidFill>
                          <a:srgbClr val="0033CC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;</m:t>
                    </m:r>
                  </m:oMath>
                </a14:m>
                <a:endParaRPr lang="ru-RU" sz="4000" b="1" dirty="0" smtClean="0">
                  <a:solidFill>
                    <a:srgbClr val="00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4000" b="1" dirty="0" smtClean="0">
                    <a:solidFill>
                      <a:srgbClr val="0033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𝟒𝟑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𝟒𝟑</m:t>
                        </m:r>
                      </m:den>
                    </m:f>
                  </m:oMath>
                </a14:m>
                <a:r>
                  <a:rPr lang="ru-RU" sz="4000" b="1" dirty="0">
                    <a:solidFill>
                      <a:srgbClr val="0033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и</a:t>
                </a:r>
                <a:r>
                  <a:rPr lang="ru-RU" sz="4000" b="1" dirty="0" smtClean="0">
                    <a:solidFill>
                      <a:srgbClr val="0033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𝟖</m:t>
                        </m:r>
                      </m:den>
                    </m:f>
                    <m:r>
                      <a:rPr lang="ru-RU" sz="4000" b="1">
                        <a:solidFill>
                          <a:srgbClr val="0033CC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;</m:t>
                    </m:r>
                  </m:oMath>
                </a14:m>
                <a:endParaRPr lang="ru-RU" sz="4000" b="1" dirty="0">
                  <a:solidFill>
                    <a:srgbClr val="0033CC"/>
                  </a:solidFill>
                  <a:latin typeface="Times New Roman" panose="02020603050405020304" pitchFamily="18" charset="0"/>
                  <a:cs typeface="Times New Roman" pitchFamily="18" charset="0"/>
                </a:endParaRPr>
              </a:p>
              <a:p>
                <a:r>
                  <a:rPr lang="ru-RU" sz="4000" b="1" dirty="0" smtClean="0">
                    <a:solidFill>
                      <a:srgbClr val="0033CC"/>
                    </a:solidFill>
                    <a:latin typeface="Times New Roman" panose="02020603050405020304" pitchFamily="18" charset="0"/>
                    <a:cs typeface="Times New Roman" pitchFamily="18" charset="0"/>
                  </a:rPr>
                  <a:t>    </a:t>
                </a:r>
                <a:endParaRPr lang="ru-RU" sz="4000" b="1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4098" y="3710630"/>
                <a:ext cx="6278194" cy="2525115"/>
              </a:xfrm>
              <a:prstGeom prst="rect">
                <a:avLst/>
              </a:prstGeom>
              <a:blipFill rotWithShape="0">
                <a:blip r:embed="rId9"/>
                <a:stretch>
                  <a:fillRect l="-34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204372" y="3907740"/>
                <a:ext cx="631904" cy="69371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4000" i="1" smtClean="0">
                        <a:solidFill>
                          <a:srgbClr val="F1750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ru-RU" dirty="0" smtClean="0">
                    <a:solidFill>
                      <a:srgbClr val="F1750F"/>
                    </a:solidFill>
                  </a:rPr>
                  <a:t> </a:t>
                </a:r>
                <a:endParaRPr lang="ru-RU" dirty="0">
                  <a:solidFill>
                    <a:srgbClr val="F1750F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4372" y="3907740"/>
                <a:ext cx="631904" cy="69371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209596" y="4798566"/>
                <a:ext cx="631904" cy="69371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4000" i="1" smtClean="0">
                        <a:solidFill>
                          <a:srgbClr val="F1750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ru-RU" dirty="0" smtClean="0">
                    <a:solidFill>
                      <a:srgbClr val="F1750F"/>
                    </a:solidFill>
                  </a:rPr>
                  <a:t> </a:t>
                </a:r>
                <a:endParaRPr lang="ru-RU" dirty="0">
                  <a:solidFill>
                    <a:srgbClr val="F1750F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9596" y="4798566"/>
                <a:ext cx="631904" cy="693716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7010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1" grpId="0"/>
      <p:bldP spid="2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2822" y="-99187"/>
            <a:ext cx="743402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Правило сложения дробей </a:t>
            </a:r>
          </a:p>
          <a:p>
            <a:pPr algn="ctr"/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с одинаковыми знаменателями</a:t>
            </a:r>
            <a:endParaRPr lang="ru-RU" sz="40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126212"/>
            <a:ext cx="100152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При сложении дробей с одинаковыми знаменателями числители складывают,</a:t>
            </a:r>
          </a:p>
          <a:p>
            <a:r>
              <a:rPr lang="ru-RU" sz="36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а знаменатель оставляют без изменения </a:t>
            </a:r>
            <a:endParaRPr lang="ru-RU" sz="3600" b="1" dirty="0">
              <a:solidFill>
                <a:srgbClr val="F1750F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0" y="2957033"/>
                <a:ext cx="3348994" cy="11701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800" b="1" dirty="0" smtClean="0">
                    <a:solidFill>
                      <a:srgbClr val="0033CC"/>
                    </a:solidFill>
                    <a:cs typeface="Times New Roman" pitchFamily="18" charset="0"/>
                  </a:rPr>
                  <a:t> </a:t>
                </a:r>
                <a:r>
                  <a:rPr lang="ru-RU" sz="4400" b="1" dirty="0" smtClean="0">
                    <a:solidFill>
                      <a:srgbClr val="0033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800" b="1" i="1" smtClean="0">
                            <a:solidFill>
                              <a:srgbClr val="0033CC"/>
                            </a:solidFill>
                            <a:latin typeface="Cambria Math"/>
                            <a:cs typeface="Times New Roman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4800" b="1" i="1" smtClean="0">
                            <a:solidFill>
                              <a:srgbClr val="0033CC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  <m:r>
                          <a:rPr lang="ru-RU" sz="4800" b="1" i="1">
                            <a:solidFill>
                              <a:srgbClr val="0033CC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sz="48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800" b="1" i="1" smtClean="0">
                            <a:solidFill>
                              <a:srgbClr val="0033CC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4800" b="1" i="1">
                            <a:solidFill>
                              <a:srgbClr val="0033CC"/>
                            </a:solidFill>
                            <a:latin typeface="Cambria Math"/>
                            <a:cs typeface="Times New Roman" pitchFamily="18" charset="0"/>
                          </a:rPr>
                          <m:t>𝟏𝟔</m:t>
                        </m:r>
                      </m:den>
                    </m:f>
                  </m:oMath>
                </a14:m>
                <a:r>
                  <a:rPr lang="ru-RU" sz="48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 =</a:t>
                </a:r>
                <a:endParaRPr lang="ru-RU" sz="4800" b="1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957033"/>
                <a:ext cx="3348994" cy="1170192"/>
              </a:xfrm>
              <a:prstGeom prst="rect">
                <a:avLst/>
              </a:prstGeom>
              <a:blipFill rotWithShape="0">
                <a:blip r:embed="rId2"/>
                <a:stretch>
                  <a:fillRect l="-2186" r="-7468" b="-12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174580" y="2880538"/>
                <a:ext cx="925253" cy="1248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b="1" i="1" smtClean="0">
                              <a:solidFill>
                                <a:srgbClr val="F1750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ru-RU" sz="4000" b="1" i="1" smtClean="0">
                              <a:solidFill>
                                <a:srgbClr val="F1750F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𝟏𝟐</m:t>
                          </m:r>
                        </m:num>
                        <m:den>
                          <m:r>
                            <a:rPr lang="ru-RU" sz="4000" b="1" i="1">
                              <a:solidFill>
                                <a:srgbClr val="F1750F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𝟏𝟔</m:t>
                          </m:r>
                        </m:den>
                      </m:f>
                    </m:oMath>
                  </m:oMathPara>
                </a14:m>
                <a:endParaRPr lang="ru-RU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4580" y="2880538"/>
                <a:ext cx="925253" cy="124880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Управляющая кнопка: домой 11">
            <a:hlinkClick r:id="rId4" action="ppaction://hlinksldjump" highlightClick="1"/>
          </p:cNvPr>
          <p:cNvSpPr/>
          <p:nvPr/>
        </p:nvSpPr>
        <p:spPr>
          <a:xfrm>
            <a:off x="231321" y="5614480"/>
            <a:ext cx="1042416" cy="1042416"/>
          </a:xfrm>
          <a:prstGeom prst="actionButtonHome">
            <a:avLst/>
          </a:prstGeom>
          <a:gradFill>
            <a:gsLst>
              <a:gs pos="0">
                <a:srgbClr val="FFFF00"/>
              </a:gs>
              <a:gs pos="48000">
                <a:srgbClr val="FF0000"/>
              </a:gs>
              <a:gs pos="100000">
                <a:srgbClr val="0099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80" y="4509150"/>
            <a:ext cx="1175239" cy="881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Управляющая кнопка: в конец 13">
            <a:hlinkClick r:id="rId6" action="ppaction://hlinksldjump" highlightClick="1"/>
          </p:cNvPr>
          <p:cNvSpPr/>
          <p:nvPr/>
        </p:nvSpPr>
        <p:spPr>
          <a:xfrm>
            <a:off x="5508130" y="5690801"/>
            <a:ext cx="1042416" cy="1042416"/>
          </a:xfrm>
          <a:prstGeom prst="actionButtonEnd">
            <a:avLst/>
          </a:prstGeom>
          <a:pattFill prst="weave">
            <a:fgClr>
              <a:srgbClr val="009900"/>
            </a:fgClr>
            <a:bgClr>
              <a:schemeClr val="bg1"/>
            </a:bgClr>
          </a:patt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в конец 14">
            <a:hlinkClick r:id="rId7" action="ppaction://hlinksldjump" highlightClick="1"/>
          </p:cNvPr>
          <p:cNvSpPr/>
          <p:nvPr/>
        </p:nvSpPr>
        <p:spPr>
          <a:xfrm>
            <a:off x="6746356" y="5716182"/>
            <a:ext cx="1042416" cy="1042416"/>
          </a:xfrm>
          <a:prstGeom prst="actionButtonEnd">
            <a:avLst/>
          </a:prstGeom>
          <a:pattFill prst="lgCheck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в конец 16">
            <a:hlinkClick r:id="rId8" action="ppaction://hlinksldjump" highlightClick="1"/>
          </p:cNvPr>
          <p:cNvSpPr/>
          <p:nvPr/>
        </p:nvSpPr>
        <p:spPr>
          <a:xfrm>
            <a:off x="7932716" y="5690801"/>
            <a:ext cx="1042416" cy="1042416"/>
          </a:xfrm>
          <a:prstGeom prst="actionButtonEnd">
            <a:avLst/>
          </a:prstGeom>
          <a:pattFill prst="pct75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099833" y="2947923"/>
                <a:ext cx="3872150" cy="10804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400" b="1" dirty="0" smtClean="0">
                    <a:solidFill>
                      <a:srgbClr val="0033CC"/>
                    </a:solidFill>
                    <a:cs typeface="Times New Roman" pitchFamily="18" charset="0"/>
                  </a:rPr>
                  <a:t> </a:t>
                </a:r>
                <a:r>
                  <a:rPr lang="ru-RU" sz="4400" b="1" dirty="0" smtClean="0">
                    <a:solidFill>
                      <a:srgbClr val="0033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 </a:t>
                </a:r>
                <a14:m>
                  <m:oMath xmlns:m="http://schemas.openxmlformats.org/officeDocument/2006/math">
                    <m:r>
                      <a:rPr lang="ru-RU" sz="4400" b="1" i="0" smtClean="0">
                        <a:solidFill>
                          <a:srgbClr val="0033CC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𝟑</m:t>
                    </m:r>
                    <m:f>
                      <m:fPr>
                        <m:ctrlPr>
                          <a:rPr lang="ru-RU" sz="44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𝟏𝟓</m:t>
                        </m:r>
                      </m:num>
                      <m:den>
                        <m:r>
                          <a:rPr lang="ru-RU" sz="44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𝟐𝟑</m:t>
                        </m:r>
                      </m:den>
                    </m:f>
                  </m:oMath>
                </a14:m>
                <a:r>
                  <a:rPr lang="ru-RU" sz="44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 + </a:t>
                </a:r>
                <a14:m>
                  <m:oMath xmlns:m="http://schemas.openxmlformats.org/officeDocument/2006/math">
                    <m:r>
                      <a:rPr lang="ru-RU" sz="4400" b="1" i="0" smtClean="0">
                        <a:solidFill>
                          <a:srgbClr val="0033CC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𝟐</m:t>
                    </m:r>
                    <m:f>
                      <m:fPr>
                        <m:ctrlPr>
                          <a:rPr lang="ru-RU" sz="4400" b="1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44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𝟐𝟑</m:t>
                        </m:r>
                      </m:den>
                    </m:f>
                  </m:oMath>
                </a14:m>
                <a:r>
                  <a:rPr lang="ru-RU" sz="44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 =</a:t>
                </a:r>
                <a:endParaRPr lang="ru-RU" sz="4400" b="1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9833" y="2947923"/>
                <a:ext cx="3872150" cy="1080424"/>
              </a:xfrm>
              <a:prstGeom prst="rect">
                <a:avLst/>
              </a:prstGeom>
              <a:blipFill rotWithShape="0">
                <a:blip r:embed="rId9"/>
                <a:stretch>
                  <a:fillRect l="-2362" r="-5197" b="-12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393354" y="4127225"/>
                <a:ext cx="1772729" cy="13781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400" b="1" i="1" smtClean="0">
                          <a:solidFill>
                            <a:srgbClr val="F1750F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𝟏𝟏</m:t>
                      </m:r>
                      <m:f>
                        <m:fPr>
                          <m:ctrlPr>
                            <a:rPr lang="ru-RU" sz="4400" b="1" i="1" smtClean="0">
                              <a:solidFill>
                                <a:srgbClr val="F1750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ru-RU" sz="4400" b="1" i="1" smtClean="0">
                              <a:solidFill>
                                <a:srgbClr val="F1750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ru-RU" sz="4400" b="1" i="1" smtClean="0">
                              <a:solidFill>
                                <a:srgbClr val="F1750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𝟏𝟗</m:t>
                          </m:r>
                        </m:den>
                      </m:f>
                    </m:oMath>
                  </m:oMathPara>
                </a14:m>
                <a:endParaRPr lang="ru-RU" sz="4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3354" y="4127225"/>
                <a:ext cx="1772729" cy="137819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835620" y="4319362"/>
                <a:ext cx="3721981" cy="10703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400" b="1" dirty="0" smtClean="0">
                    <a:solidFill>
                      <a:srgbClr val="0033CC"/>
                    </a:solidFill>
                    <a:cs typeface="Times New Roman" pitchFamily="18" charset="0"/>
                  </a:rPr>
                  <a:t> </a:t>
                </a:r>
                <a:r>
                  <a:rPr lang="ru-RU" sz="4400" b="1" dirty="0">
                    <a:solidFill>
                      <a:srgbClr val="0033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ru-RU" sz="4400" b="1" dirty="0" smtClean="0">
                    <a:solidFill>
                      <a:srgbClr val="0033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ru-RU" sz="4400" b="1" i="0" smtClean="0">
                        <a:solidFill>
                          <a:srgbClr val="0033CC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𝟒</m:t>
                    </m:r>
                    <m:f>
                      <m:fPr>
                        <m:ctrlPr>
                          <a:rPr lang="ru-RU" sz="44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𝟏𝟑</m:t>
                        </m:r>
                      </m:num>
                      <m:den>
                        <m:r>
                          <a:rPr lang="ru-RU" sz="44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𝟏𝟗</m:t>
                        </m:r>
                      </m:den>
                    </m:f>
                  </m:oMath>
                </a14:m>
                <a:r>
                  <a:rPr lang="ru-RU" sz="44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 + 6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𝟏𝟏</m:t>
                        </m:r>
                      </m:num>
                      <m:den>
                        <m:r>
                          <a:rPr lang="ru-RU" sz="44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𝟏𝟗</m:t>
                        </m:r>
                      </m:den>
                    </m:f>
                  </m:oMath>
                </a14:m>
                <a:r>
                  <a:rPr lang="ru-RU" sz="44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 =</a:t>
                </a:r>
                <a:endParaRPr lang="ru-RU" sz="4400" b="1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20" y="4319362"/>
                <a:ext cx="3721981" cy="1070358"/>
              </a:xfrm>
              <a:prstGeom prst="rect">
                <a:avLst/>
              </a:prstGeom>
              <a:blipFill rotWithShape="0">
                <a:blip r:embed="rId11"/>
                <a:stretch>
                  <a:fillRect l="-2291" r="-5565" b="-12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771205" y="2774637"/>
                <a:ext cx="1434495" cy="13644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400" b="1" i="1" smtClean="0">
                          <a:solidFill>
                            <a:srgbClr val="F1750F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𝟓</m:t>
                      </m:r>
                      <m:f>
                        <m:fPr>
                          <m:ctrlPr>
                            <a:rPr lang="ru-RU" sz="4400" b="1" i="1" smtClean="0">
                              <a:solidFill>
                                <a:srgbClr val="F1750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ru-RU" sz="4400" b="1" i="1" smtClean="0">
                              <a:solidFill>
                                <a:srgbClr val="F1750F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𝟏</m:t>
                          </m:r>
                          <m:r>
                            <a:rPr lang="ru-RU" sz="4400" b="1" i="1" smtClean="0">
                              <a:solidFill>
                                <a:srgbClr val="F1750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ru-RU" sz="4400" b="1" i="1" smtClean="0">
                              <a:solidFill>
                                <a:srgbClr val="F1750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𝟐𝟑</m:t>
                          </m:r>
                        </m:den>
                      </m:f>
                    </m:oMath>
                  </m:oMathPara>
                </a14:m>
                <a:endParaRPr lang="ru-RU" sz="4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1205" y="2774637"/>
                <a:ext cx="1434495" cy="136441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205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  <p:bldP spid="18" grpId="0"/>
      <p:bldP spid="16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6245" y="-128072"/>
            <a:ext cx="743402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Правило вычитания дробей </a:t>
            </a:r>
          </a:p>
          <a:p>
            <a:pPr algn="ctr"/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с одинаковыми знаменателями</a:t>
            </a:r>
            <a:endParaRPr lang="ru-RU" sz="40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2163" y="957266"/>
            <a:ext cx="85651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При вычитании дробей с одинаковыми знаменателями из числителя уменьшаемого вычитают числитель вычитаемого, а знаменатель оставляют без изменения </a:t>
            </a:r>
            <a:endParaRPr lang="ru-RU" sz="3600" b="1" dirty="0">
              <a:solidFill>
                <a:srgbClr val="F1750F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16173" y="3663300"/>
                <a:ext cx="3009157" cy="11564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400" b="1" dirty="0" smtClean="0">
                    <a:solidFill>
                      <a:srgbClr val="0033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800" b="1" i="1" smtClean="0">
                            <a:solidFill>
                              <a:srgbClr val="0033CC"/>
                            </a:solidFill>
                            <a:latin typeface="Cambria Math"/>
                            <a:cs typeface="Times New Roman" pitchFamily="18" charset="0"/>
                          </a:rPr>
                          <m:t>𝟏𝟐</m:t>
                        </m:r>
                      </m:num>
                      <m:den>
                        <m:r>
                          <a:rPr lang="ru-RU" sz="4800" b="1" i="1" smtClean="0">
                            <a:solidFill>
                              <a:srgbClr val="0033CC"/>
                            </a:solidFill>
                            <a:latin typeface="Cambria Math"/>
                            <a:cs typeface="Times New Roman" pitchFamily="18" charset="0"/>
                          </a:rPr>
                          <m:t>𝟏𝟕</m:t>
                        </m:r>
                      </m:den>
                    </m:f>
                    <m:r>
                      <a:rPr lang="ru-RU" sz="4800" b="1" i="0" smtClean="0">
                        <a:solidFill>
                          <a:srgbClr val="0033CC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ru-RU" sz="48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800" b="1" i="1" smtClean="0">
                            <a:solidFill>
                              <a:srgbClr val="0033CC"/>
                            </a:solidFill>
                            <a:latin typeface="Cambria Math"/>
                            <a:cs typeface="Times New Roman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4800" b="1" i="1">
                            <a:solidFill>
                              <a:srgbClr val="0033CC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  <m:r>
                          <a:rPr lang="ru-RU" sz="4800" b="1" i="1" smtClean="0">
                            <a:solidFill>
                              <a:srgbClr val="0033CC"/>
                            </a:solidFill>
                            <a:latin typeface="Cambria Math"/>
                            <a:cs typeface="Times New Roman" pitchFamily="18" charset="0"/>
                          </a:rPr>
                          <m:t>𝟕</m:t>
                        </m:r>
                      </m:den>
                    </m:f>
                    <m:r>
                      <a:rPr lang="ru-RU" sz="4800" b="1" i="1" smtClean="0">
                        <a:solidFill>
                          <a:srgbClr val="0033CC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ru-RU" sz="48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 =</a:t>
                </a:r>
                <a:endParaRPr lang="ru-RU" sz="4800" b="1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73" y="3663300"/>
                <a:ext cx="3009157" cy="1156407"/>
              </a:xfrm>
              <a:prstGeom prst="rect">
                <a:avLst/>
              </a:prstGeom>
              <a:blipFill rotWithShape="0">
                <a:blip r:embed="rId2"/>
                <a:stretch>
                  <a:fillRect l="-8097" r="-8502" b="-126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2939423" y="3689589"/>
                <a:ext cx="851515" cy="11301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b="1" i="1" smtClean="0">
                              <a:solidFill>
                                <a:srgbClr val="F1750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ru-RU" sz="3600" b="1" i="1" smtClean="0">
                              <a:solidFill>
                                <a:srgbClr val="F1750F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ru-RU" sz="3600" b="1" i="1">
                              <a:solidFill>
                                <a:srgbClr val="F1750F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𝟏</m:t>
                          </m:r>
                          <m:r>
                            <a:rPr lang="ru-RU" sz="3600" b="1" i="1" smtClean="0">
                              <a:solidFill>
                                <a:srgbClr val="F1750F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ru-RU" sz="4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9423" y="3689589"/>
                <a:ext cx="851515" cy="113011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Управляющая кнопка: домой 11">
            <a:hlinkClick r:id="rId4" action="ppaction://hlinksldjump" highlightClick="1"/>
          </p:cNvPr>
          <p:cNvSpPr/>
          <p:nvPr/>
        </p:nvSpPr>
        <p:spPr>
          <a:xfrm>
            <a:off x="146572" y="5652432"/>
            <a:ext cx="1042416" cy="1042416"/>
          </a:xfrm>
          <a:prstGeom prst="actionButtonHome">
            <a:avLst/>
          </a:prstGeom>
          <a:gradFill>
            <a:gsLst>
              <a:gs pos="0">
                <a:srgbClr val="FFFF00"/>
              </a:gs>
              <a:gs pos="48000">
                <a:srgbClr val="FF0000"/>
              </a:gs>
              <a:gs pos="100000">
                <a:srgbClr val="0099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63" y="4759398"/>
            <a:ext cx="1175239" cy="881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Управляющая кнопка: в конец 13">
            <a:hlinkClick r:id="rId6" action="ppaction://hlinksldjump" highlightClick="1"/>
          </p:cNvPr>
          <p:cNvSpPr/>
          <p:nvPr/>
        </p:nvSpPr>
        <p:spPr>
          <a:xfrm>
            <a:off x="5738136" y="5716182"/>
            <a:ext cx="1042416" cy="1042416"/>
          </a:xfrm>
          <a:prstGeom prst="actionButtonEnd">
            <a:avLst/>
          </a:prstGeom>
          <a:pattFill prst="weave">
            <a:fgClr>
              <a:srgbClr val="009900"/>
            </a:fgClr>
            <a:bgClr>
              <a:schemeClr val="bg1"/>
            </a:bgClr>
          </a:patt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в конец 14">
            <a:hlinkClick r:id="rId7" action="ppaction://hlinksldjump" highlightClick="1"/>
          </p:cNvPr>
          <p:cNvSpPr/>
          <p:nvPr/>
        </p:nvSpPr>
        <p:spPr>
          <a:xfrm>
            <a:off x="8040747" y="5716182"/>
            <a:ext cx="1042416" cy="1042416"/>
          </a:xfrm>
          <a:prstGeom prst="actionButtonEnd">
            <a:avLst/>
          </a:prstGeom>
          <a:pattFill prst="pct75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в конец 15">
            <a:hlinkClick r:id="rId8" action="ppaction://hlinksldjump" highlightClick="1"/>
          </p:cNvPr>
          <p:cNvSpPr/>
          <p:nvPr/>
        </p:nvSpPr>
        <p:spPr>
          <a:xfrm>
            <a:off x="6848950" y="5716182"/>
            <a:ext cx="1042416" cy="1042416"/>
          </a:xfrm>
          <a:prstGeom prst="actionButtonEnd">
            <a:avLst/>
          </a:prstGeom>
          <a:pattFill prst="lgCheck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3877030" y="3683936"/>
                <a:ext cx="4006225" cy="11701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800" b="1" dirty="0" smtClean="0">
                    <a:solidFill>
                      <a:srgbClr val="0033CC"/>
                    </a:solidFill>
                    <a:cs typeface="Times New Roman" pitchFamily="18" charset="0"/>
                  </a:rPr>
                  <a:t> </a:t>
                </a:r>
                <a:r>
                  <a:rPr lang="ru-RU" sz="4800" b="1" dirty="0" smtClean="0">
                    <a:solidFill>
                      <a:srgbClr val="0033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 </a:t>
                </a:r>
                <a:r>
                  <a:rPr lang="ru-RU" sz="4800" b="1" dirty="0" smtClean="0">
                    <a:solidFill>
                      <a:srgbClr val="0033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8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𝟐𝟓</m:t>
                        </m:r>
                      </m:num>
                      <m:den>
                        <m:r>
                          <a:rPr lang="ru-RU" sz="48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𝟑</m:t>
                        </m:r>
                        <m:r>
                          <a:rPr lang="ru-RU" sz="4800" b="1" i="1" smtClean="0">
                            <a:solidFill>
                              <a:srgbClr val="0033CC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den>
                    </m:f>
                    <m:r>
                      <a:rPr lang="ru-RU" sz="4800" b="1" i="0" smtClean="0">
                        <a:solidFill>
                          <a:srgbClr val="0033CC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ru-RU" sz="48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- </a:t>
                </a:r>
                <a:r>
                  <a:rPr lang="ru-RU" sz="48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8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𝟏𝟐</m:t>
                        </m:r>
                      </m:num>
                      <m:den>
                        <m:r>
                          <a:rPr lang="ru-RU" sz="48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𝟑𝟏</m:t>
                        </m:r>
                      </m:den>
                    </m:f>
                    <m:r>
                      <a:rPr lang="ru-RU" sz="4800" b="1" i="1" smtClean="0">
                        <a:solidFill>
                          <a:srgbClr val="0033CC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ru-RU" sz="48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:endParaRPr lang="ru-RU" sz="4800" b="1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030" y="3683936"/>
                <a:ext cx="4006225" cy="1170192"/>
              </a:xfrm>
              <a:prstGeom prst="rect">
                <a:avLst/>
              </a:prstGeom>
              <a:blipFill rotWithShape="0">
                <a:blip r:embed="rId9"/>
                <a:stretch>
                  <a:fillRect l="-2740" r="-6088" b="-12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7438490" y="3750310"/>
                <a:ext cx="1103187" cy="10703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:r>
                  <a:rPr lang="ru-RU" sz="4000" b="1" dirty="0" smtClean="0">
                    <a:solidFill>
                      <a:srgbClr val="F1750F"/>
                    </a:solidFill>
                    <a:cs typeface="Times New Roman" pitchFamily="18" charset="0"/>
                  </a:rPr>
                  <a:t> </a:t>
                </a:r>
                <a:r>
                  <a:rPr lang="ru-RU" sz="4400" b="1" dirty="0" smtClean="0">
                    <a:solidFill>
                      <a:srgbClr val="F1750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 smtClean="0">
                            <a:solidFill>
                              <a:srgbClr val="F1750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solidFill>
                              <a:srgbClr val="F1750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𝟏𝟑</m:t>
                        </m:r>
                      </m:num>
                      <m:den>
                        <m:r>
                          <a:rPr lang="ru-RU" sz="4400" b="1" i="1" smtClean="0">
                            <a:solidFill>
                              <a:srgbClr val="F1750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𝟑</m:t>
                        </m:r>
                        <m:r>
                          <a:rPr lang="ru-RU" sz="4400" b="1" i="1">
                            <a:solidFill>
                              <a:srgbClr val="F1750F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den>
                    </m:f>
                  </m:oMath>
                </a14:m>
                <a:endParaRPr lang="ru-RU" sz="4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8490" y="3750310"/>
                <a:ext cx="1103187" cy="1070358"/>
              </a:xfrm>
              <a:prstGeom prst="rect">
                <a:avLst/>
              </a:prstGeom>
              <a:blipFill rotWithShape="0">
                <a:blip r:embed="rId10"/>
                <a:stretch>
                  <a:fillRect l="-9392" b="-119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016621" y="5131086"/>
                <a:ext cx="3631122" cy="11564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800" b="1" dirty="0" smtClean="0">
                    <a:solidFill>
                      <a:srgbClr val="0033CC"/>
                    </a:solidFill>
                    <a:cs typeface="Times New Roman" pitchFamily="18" charset="0"/>
                  </a:rPr>
                  <a:t> </a:t>
                </a:r>
                <a:r>
                  <a:rPr lang="ru-RU" sz="4800" b="1" dirty="0">
                    <a:solidFill>
                      <a:srgbClr val="0033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ru-RU" sz="4800" b="1" dirty="0" smtClean="0">
                    <a:solidFill>
                      <a:srgbClr val="0033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4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8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48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𝟕</m:t>
                        </m:r>
                      </m:den>
                    </m:f>
                    <m:r>
                      <a:rPr lang="ru-RU" sz="4800" b="1" i="0" smtClean="0">
                        <a:solidFill>
                          <a:srgbClr val="0033CC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ru-RU" sz="48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- </a:t>
                </a:r>
                <a14:m>
                  <m:oMath xmlns:m="http://schemas.openxmlformats.org/officeDocument/2006/math">
                    <m:r>
                      <a:rPr lang="ru-RU" sz="4800" b="1" i="0" smtClean="0">
                        <a:solidFill>
                          <a:srgbClr val="0033CC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𝟐</m:t>
                    </m:r>
                    <m:f>
                      <m:fPr>
                        <m:ctrlPr>
                          <a:rPr lang="ru-RU" sz="4800" b="1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8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48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𝟕</m:t>
                        </m:r>
                      </m:den>
                    </m:f>
                    <m:r>
                      <a:rPr lang="ru-RU" sz="4800" b="1" i="1" smtClean="0">
                        <a:solidFill>
                          <a:srgbClr val="0033CC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ru-RU" sz="48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:endParaRPr lang="ru-RU" sz="4800" b="1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621" y="5131086"/>
                <a:ext cx="3631122" cy="1156407"/>
              </a:xfrm>
              <a:prstGeom prst="rect">
                <a:avLst/>
              </a:prstGeom>
              <a:blipFill rotWithShape="0">
                <a:blip r:embed="rId11"/>
                <a:stretch>
                  <a:fillRect l="-3025" r="-6723" b="-132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4395926" y="5186422"/>
                <a:ext cx="761747" cy="11564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800" b="1" dirty="0" smtClean="0">
                    <a:solidFill>
                      <a:srgbClr val="F1750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 smtClean="0">
                            <a:solidFill>
                              <a:srgbClr val="F1750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800" b="1" i="1" smtClean="0">
                            <a:solidFill>
                              <a:srgbClr val="F1750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𝟔</m:t>
                        </m:r>
                      </m:num>
                      <m:den>
                        <m:r>
                          <a:rPr lang="ru-RU" sz="4800" b="1" i="1" smtClean="0">
                            <a:solidFill>
                              <a:srgbClr val="F1750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𝟕</m:t>
                        </m:r>
                      </m:den>
                    </m:f>
                  </m:oMath>
                </a14:m>
                <a:endParaRPr lang="ru-RU" sz="5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5926" y="5186422"/>
                <a:ext cx="761747" cy="1156407"/>
              </a:xfrm>
              <a:prstGeom prst="rect">
                <a:avLst/>
              </a:prstGeom>
              <a:blipFill rotWithShape="0">
                <a:blip r:embed="rId12"/>
                <a:stretch>
                  <a:fillRect l="-36000" r="-800" b="-132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6467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  <p:bldP spid="17" grpId="0"/>
      <p:bldP spid="18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8374" y="-73827"/>
            <a:ext cx="82453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Как найти неизвестное слагаемое?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84514" y="578787"/>
            <a:ext cx="92285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Чтобы  найти неизвестное слагаемое, нужно из суммы вычесть известное слагаемое</a:t>
            </a:r>
            <a:endParaRPr lang="ru-RU" sz="4000" b="1" dirty="0">
              <a:solidFill>
                <a:srgbClr val="F1750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Управляющая кнопка: домой 11">
            <a:hlinkClick r:id="rId2" action="ppaction://hlinksldjump" highlightClick="1"/>
          </p:cNvPr>
          <p:cNvSpPr/>
          <p:nvPr/>
        </p:nvSpPr>
        <p:spPr>
          <a:xfrm>
            <a:off x="168156" y="5716182"/>
            <a:ext cx="1042416" cy="1042416"/>
          </a:xfrm>
          <a:prstGeom prst="actionButtonHome">
            <a:avLst/>
          </a:prstGeom>
          <a:gradFill>
            <a:gsLst>
              <a:gs pos="0">
                <a:srgbClr val="FFFF00"/>
              </a:gs>
              <a:gs pos="48000">
                <a:srgbClr val="FF0000"/>
              </a:gs>
              <a:gs pos="100000">
                <a:srgbClr val="0099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0" y="2497480"/>
            <a:ext cx="38619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1) 5,65 + </a:t>
            </a:r>
            <a:r>
              <a:rPr lang="ru-RU" sz="48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= 9</a:t>
            </a:r>
            <a:endParaRPr lang="ru-RU" sz="4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152069" y="4410860"/>
            <a:ext cx="1200919" cy="1179891"/>
            <a:chOff x="3134216" y="3925819"/>
            <a:chExt cx="936131" cy="757479"/>
          </a:xfrm>
        </p:grpSpPr>
        <p:pic>
          <p:nvPicPr>
            <p:cNvPr id="16" name="Picture 2" descr="http://static.darom.org/120320/121500/0_orig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439"/>
            <a:stretch/>
          </p:blipFill>
          <p:spPr bwMode="auto">
            <a:xfrm>
              <a:off x="3317136" y="3925819"/>
              <a:ext cx="753211" cy="7502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http://static.darom.org/120320/121500/0_orig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439"/>
            <a:stretch/>
          </p:blipFill>
          <p:spPr bwMode="auto">
            <a:xfrm>
              <a:off x="3134216" y="3933070"/>
              <a:ext cx="753211" cy="7502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TextBox 17"/>
          <p:cNvSpPr txBox="1"/>
          <p:nvPr/>
        </p:nvSpPr>
        <p:spPr>
          <a:xfrm>
            <a:off x="1091628" y="3208568"/>
            <a:ext cx="23823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 = 3,35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Управляющая кнопка: в конец 12">
            <a:hlinkClick r:id="rId4" action="ppaction://hlinksldjump" highlightClick="1"/>
          </p:cNvPr>
          <p:cNvSpPr/>
          <p:nvPr/>
        </p:nvSpPr>
        <p:spPr>
          <a:xfrm>
            <a:off x="5484925" y="5690801"/>
            <a:ext cx="1042416" cy="1042416"/>
          </a:xfrm>
          <a:prstGeom prst="actionButtonEnd">
            <a:avLst/>
          </a:prstGeom>
          <a:pattFill prst="weave">
            <a:fgClr>
              <a:srgbClr val="009900"/>
            </a:fgClr>
            <a:bgClr>
              <a:schemeClr val="bg1"/>
            </a:bgClr>
          </a:patt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в конец 18">
            <a:hlinkClick r:id="rId5" action="ppaction://hlinksldjump" highlightClick="1"/>
          </p:cNvPr>
          <p:cNvSpPr/>
          <p:nvPr/>
        </p:nvSpPr>
        <p:spPr>
          <a:xfrm>
            <a:off x="7932716" y="5690801"/>
            <a:ext cx="1042416" cy="1042416"/>
          </a:xfrm>
          <a:prstGeom prst="actionButtonEnd">
            <a:avLst/>
          </a:prstGeom>
          <a:pattFill prst="pct75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в конец 19">
            <a:hlinkClick r:id="rId6" action="ppaction://hlinksldjump" highlightClick="1"/>
          </p:cNvPr>
          <p:cNvSpPr/>
          <p:nvPr/>
        </p:nvSpPr>
        <p:spPr>
          <a:xfrm>
            <a:off x="6746356" y="5716182"/>
            <a:ext cx="1042416" cy="1042416"/>
          </a:xfrm>
          <a:prstGeom prst="actionButtonEnd">
            <a:avLst/>
          </a:prstGeom>
          <a:pattFill prst="lgCheck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2333245" y="4175456"/>
            <a:ext cx="43236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) 4,6 + 3</a:t>
            </a:r>
            <a:r>
              <a:rPr lang="ru-RU" sz="48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= 8,8</a:t>
            </a:r>
            <a:endParaRPr lang="ru-RU" sz="4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21474" y="4726845"/>
            <a:ext cx="20746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 = 1,4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87279" y="2517779"/>
            <a:ext cx="49391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) 23,74 + </a:t>
            </a:r>
            <a:r>
              <a:rPr lang="en-US" sz="48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= 32,5</a:t>
            </a:r>
            <a:endParaRPr lang="ru-RU" sz="4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96081" y="3087391"/>
            <a:ext cx="23823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i="1" dirty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 = 8,76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474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8" grpId="0"/>
      <p:bldP spid="21" grpId="0"/>
      <p:bldP spid="22" grpId="0"/>
      <p:bldP spid="23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31140" y="-1950"/>
            <a:ext cx="93419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Как найти неизвестное </a:t>
            </a: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уменьшаемое?</a:t>
            </a:r>
            <a:endParaRPr lang="ru-RU" sz="40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33388" y="650569"/>
            <a:ext cx="94595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Чтобы  найти неизвестное уменьшаемое, нужно к разности прибавить вычитаемое</a:t>
            </a:r>
            <a:endParaRPr lang="ru-RU" sz="4000" b="1" dirty="0">
              <a:solidFill>
                <a:srgbClr val="F1750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Управляющая кнопка: домой 11">
            <a:hlinkClick r:id="rId2" action="ppaction://hlinksldjump" highlightClick="1"/>
          </p:cNvPr>
          <p:cNvSpPr/>
          <p:nvPr/>
        </p:nvSpPr>
        <p:spPr>
          <a:xfrm>
            <a:off x="231321" y="5614480"/>
            <a:ext cx="1042416" cy="1042416"/>
          </a:xfrm>
          <a:prstGeom prst="actionButtonHome">
            <a:avLst/>
          </a:prstGeom>
          <a:gradFill>
            <a:gsLst>
              <a:gs pos="0">
                <a:srgbClr val="FFFF00"/>
              </a:gs>
              <a:gs pos="48000">
                <a:srgbClr val="FF0000"/>
              </a:gs>
              <a:gs pos="100000">
                <a:srgbClr val="0099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-2680" y="2684850"/>
            <a:ext cx="41264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48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– 3,67 = 42</a:t>
            </a:r>
            <a:endParaRPr lang="ru-RU" sz="4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245650" y="4279254"/>
            <a:ext cx="1200919" cy="1179891"/>
            <a:chOff x="3134216" y="3925819"/>
            <a:chExt cx="936131" cy="757479"/>
          </a:xfrm>
        </p:grpSpPr>
        <p:pic>
          <p:nvPicPr>
            <p:cNvPr id="16" name="Picture 2" descr="http://static.darom.org/120320/121500/0_orig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439"/>
            <a:stretch/>
          </p:blipFill>
          <p:spPr bwMode="auto">
            <a:xfrm>
              <a:off x="3317136" y="3925819"/>
              <a:ext cx="753211" cy="7502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http://static.darom.org/120320/121500/0_orig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439"/>
            <a:stretch/>
          </p:blipFill>
          <p:spPr bwMode="auto">
            <a:xfrm>
              <a:off x="3134216" y="3933070"/>
              <a:ext cx="753211" cy="7502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TextBox 17"/>
          <p:cNvSpPr txBox="1"/>
          <p:nvPr/>
        </p:nvSpPr>
        <p:spPr>
          <a:xfrm>
            <a:off x="963439" y="3376237"/>
            <a:ext cx="26901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 = 45,67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Управляющая кнопка: в конец 12">
            <a:hlinkClick r:id="rId4" action="ppaction://hlinksldjump" highlightClick="1"/>
          </p:cNvPr>
          <p:cNvSpPr/>
          <p:nvPr/>
        </p:nvSpPr>
        <p:spPr>
          <a:xfrm>
            <a:off x="5484925" y="5716182"/>
            <a:ext cx="1042416" cy="1042416"/>
          </a:xfrm>
          <a:prstGeom prst="actionButtonEnd">
            <a:avLst/>
          </a:prstGeom>
          <a:pattFill prst="weave">
            <a:fgClr>
              <a:srgbClr val="009900"/>
            </a:fgClr>
            <a:bgClr>
              <a:schemeClr val="bg1"/>
            </a:bgClr>
          </a:patt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в конец 18">
            <a:hlinkClick r:id="rId5" action="ppaction://hlinksldjump" highlightClick="1"/>
          </p:cNvPr>
          <p:cNvSpPr/>
          <p:nvPr/>
        </p:nvSpPr>
        <p:spPr>
          <a:xfrm>
            <a:off x="7932716" y="5690801"/>
            <a:ext cx="1042416" cy="1042416"/>
          </a:xfrm>
          <a:prstGeom prst="actionButtonEnd">
            <a:avLst/>
          </a:prstGeom>
          <a:pattFill prst="pct75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в конец 19">
            <a:hlinkClick r:id="rId6" action="ppaction://hlinksldjump" highlightClick="1"/>
          </p:cNvPr>
          <p:cNvSpPr/>
          <p:nvPr/>
        </p:nvSpPr>
        <p:spPr>
          <a:xfrm>
            <a:off x="6746356" y="5716182"/>
            <a:ext cx="1042416" cy="1042416"/>
          </a:xfrm>
          <a:prstGeom prst="actionButtonEnd">
            <a:avLst/>
          </a:prstGeom>
          <a:pattFill prst="lgCheck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2223115" y="4458230"/>
            <a:ext cx="44518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) 4</a:t>
            </a:r>
            <a:r>
              <a:rPr lang="en-US" sz="48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– 3,6 = 4,</a:t>
            </a:r>
            <a:r>
              <a:rPr lang="en-US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4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51944" y="5244906"/>
            <a:ext cx="20922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i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ru-RU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,1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59527" y="2636794"/>
            <a:ext cx="43156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48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– 5,63 = 4,</a:t>
            </a:r>
            <a:r>
              <a:rPr lang="en-US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4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832787" y="3448257"/>
            <a:ext cx="25715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i="1" dirty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10,43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6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8" grpId="0"/>
      <p:bldP spid="21" grpId="0"/>
      <p:bldP spid="22" grpId="0"/>
      <p:bldP spid="23" grpId="0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52670" y="0"/>
            <a:ext cx="984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Как найти неизвестное </a:t>
            </a: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вычитаемое?</a:t>
            </a:r>
            <a:endParaRPr lang="ru-RU" sz="40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3671" y="577639"/>
            <a:ext cx="85651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Чтобы  найти неизвестное вычитаемое, нужно из уменьшаемого вычесть разность</a:t>
            </a:r>
            <a:endParaRPr lang="ru-RU" sz="4000" b="1" dirty="0">
              <a:solidFill>
                <a:srgbClr val="F1750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Управляющая кнопка: домой 11">
            <a:hlinkClick r:id="rId2" action="ppaction://hlinksldjump" highlightClick="1"/>
          </p:cNvPr>
          <p:cNvSpPr/>
          <p:nvPr/>
        </p:nvSpPr>
        <p:spPr>
          <a:xfrm>
            <a:off x="231321" y="5614480"/>
            <a:ext cx="1042416" cy="1042416"/>
          </a:xfrm>
          <a:prstGeom prst="actionButtonHome">
            <a:avLst/>
          </a:prstGeom>
          <a:gradFill>
            <a:gsLst>
              <a:gs pos="0">
                <a:srgbClr val="FFFF00"/>
              </a:gs>
              <a:gs pos="48000">
                <a:srgbClr val="FF0000"/>
              </a:gs>
              <a:gs pos="100000">
                <a:srgbClr val="0099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67828" y="2657119"/>
            <a:ext cx="40238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63 – </a:t>
            </a:r>
            <a:r>
              <a:rPr lang="en-US" sz="48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48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= 8,9</a:t>
            </a:r>
            <a:endParaRPr lang="ru-RU" sz="4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245650" y="4279254"/>
            <a:ext cx="1200919" cy="1179891"/>
            <a:chOff x="3134216" y="3925819"/>
            <a:chExt cx="936131" cy="757479"/>
          </a:xfrm>
        </p:grpSpPr>
        <p:pic>
          <p:nvPicPr>
            <p:cNvPr id="16" name="Picture 2" descr="http://static.darom.org/120320/121500/0_orig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439"/>
            <a:stretch/>
          </p:blipFill>
          <p:spPr bwMode="auto">
            <a:xfrm>
              <a:off x="3317136" y="3925819"/>
              <a:ext cx="753211" cy="7502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http://static.darom.org/120320/121500/0_orig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439"/>
            <a:stretch/>
          </p:blipFill>
          <p:spPr bwMode="auto">
            <a:xfrm>
              <a:off x="3134216" y="3933070"/>
              <a:ext cx="753211" cy="7502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TextBox 17"/>
          <p:cNvSpPr txBox="1"/>
          <p:nvPr/>
        </p:nvSpPr>
        <p:spPr>
          <a:xfrm>
            <a:off x="664131" y="3412547"/>
            <a:ext cx="25875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i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 = 54,1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Управляющая кнопка: в конец 12">
            <a:hlinkClick r:id="rId4" action="ppaction://hlinksldjump" highlightClick="1"/>
          </p:cNvPr>
          <p:cNvSpPr/>
          <p:nvPr/>
        </p:nvSpPr>
        <p:spPr>
          <a:xfrm>
            <a:off x="5484925" y="5716182"/>
            <a:ext cx="1042416" cy="1042416"/>
          </a:xfrm>
          <a:prstGeom prst="actionButtonEnd">
            <a:avLst/>
          </a:prstGeom>
          <a:pattFill prst="weave">
            <a:fgClr>
              <a:srgbClr val="009900"/>
            </a:fgClr>
            <a:bgClr>
              <a:schemeClr val="bg1"/>
            </a:bgClr>
          </a:patt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в конец 18">
            <a:hlinkClick r:id="rId5" action="ppaction://hlinksldjump" highlightClick="1"/>
          </p:cNvPr>
          <p:cNvSpPr/>
          <p:nvPr/>
        </p:nvSpPr>
        <p:spPr>
          <a:xfrm>
            <a:off x="7932716" y="5690801"/>
            <a:ext cx="1042416" cy="1042416"/>
          </a:xfrm>
          <a:prstGeom prst="actionButtonEnd">
            <a:avLst/>
          </a:prstGeom>
          <a:pattFill prst="pct75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в конец 19">
            <a:hlinkClick r:id="rId6" action="ppaction://hlinksldjump" highlightClick="1"/>
          </p:cNvPr>
          <p:cNvSpPr/>
          <p:nvPr/>
        </p:nvSpPr>
        <p:spPr>
          <a:xfrm>
            <a:off x="6746356" y="5716182"/>
            <a:ext cx="1042416" cy="1042416"/>
          </a:xfrm>
          <a:prstGeom prst="actionButtonEnd">
            <a:avLst/>
          </a:prstGeom>
          <a:pattFill prst="lgCheck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4555885" y="2651537"/>
            <a:ext cx="45528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2) 40,5</a:t>
            </a:r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8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9,49</a:t>
            </a:r>
            <a:endParaRPr lang="ru-RU" sz="4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30262" y="3416215"/>
            <a:ext cx="26548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i="1" dirty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31,01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92414" y="4365007"/>
            <a:ext cx="36647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63 – </a:t>
            </a:r>
            <a:r>
              <a:rPr lang="en-US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48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= 9</a:t>
            </a:r>
            <a:endParaRPr lang="ru-RU" sz="4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18855" y="5122992"/>
            <a:ext cx="23823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i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613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8" grpId="0"/>
      <p:bldP spid="21" grpId="0"/>
      <p:bldP spid="22" grpId="0"/>
      <p:bldP spid="23" grpId="0"/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57041" y="-21251"/>
            <a:ext cx="93419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Как найти </a:t>
            </a: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неизвестный множитель?</a:t>
            </a:r>
            <a:endParaRPr lang="ru-RU" sz="40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1321" y="538305"/>
            <a:ext cx="85651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Чтобы  найти неизвестный множитель, нужно произведение разделить на известный множитель</a:t>
            </a:r>
            <a:endParaRPr lang="ru-RU" sz="4000" b="1" dirty="0">
              <a:solidFill>
                <a:srgbClr val="F1750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Управляющая кнопка: домой 11">
            <a:hlinkClick r:id="rId2" action="ppaction://hlinksldjump" highlightClick="1"/>
          </p:cNvPr>
          <p:cNvSpPr/>
          <p:nvPr/>
        </p:nvSpPr>
        <p:spPr>
          <a:xfrm>
            <a:off x="231321" y="5614480"/>
            <a:ext cx="1042416" cy="1042416"/>
          </a:xfrm>
          <a:prstGeom prst="actionButtonHome">
            <a:avLst/>
          </a:prstGeom>
          <a:gradFill>
            <a:gsLst>
              <a:gs pos="0">
                <a:srgbClr val="FFFF00"/>
              </a:gs>
              <a:gs pos="48000">
                <a:srgbClr val="FF0000"/>
              </a:gs>
              <a:gs pos="100000">
                <a:srgbClr val="0099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76093" y="2533109"/>
                <a:ext cx="3889206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8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1) </a:t>
                </a:r>
                <a:r>
                  <a:rPr lang="ru-RU" sz="48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8 </a:t>
                </a:r>
                <a14:m>
                  <m:oMath xmlns:m="http://schemas.openxmlformats.org/officeDocument/2006/math">
                    <m:r>
                      <a:rPr lang="ru-RU" sz="4800" b="1" i="1">
                        <a:solidFill>
                          <a:srgbClr val="0033CC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</m:oMath>
                </a14:m>
                <a:r>
                  <a:rPr lang="ru-RU" sz="48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800" b="1" i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ru-RU" sz="48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 = 12,8</a:t>
                </a:r>
                <a:endParaRPr lang="ru-RU" sz="4800" b="1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093" y="2533109"/>
                <a:ext cx="3889206" cy="830997"/>
              </a:xfrm>
              <a:prstGeom prst="rect">
                <a:avLst/>
              </a:prstGeom>
              <a:blipFill rotWithShape="0">
                <a:blip r:embed="rId3"/>
                <a:stretch>
                  <a:fillRect l="-7053" t="-16176" r="-5329" b="-389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Группа 14"/>
          <p:cNvGrpSpPr/>
          <p:nvPr/>
        </p:nvGrpSpPr>
        <p:grpSpPr>
          <a:xfrm>
            <a:off x="245650" y="4279254"/>
            <a:ext cx="1200919" cy="1179891"/>
            <a:chOff x="3134216" y="3925819"/>
            <a:chExt cx="936131" cy="757479"/>
          </a:xfrm>
        </p:grpSpPr>
        <p:pic>
          <p:nvPicPr>
            <p:cNvPr id="16" name="Picture 2" descr="http://static.darom.org/120320/121500/0_orig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439"/>
            <a:stretch/>
          </p:blipFill>
          <p:spPr bwMode="auto">
            <a:xfrm>
              <a:off x="3317136" y="3925819"/>
              <a:ext cx="753211" cy="7502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http://static.darom.org/120320/121500/0_orig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439"/>
            <a:stretch/>
          </p:blipFill>
          <p:spPr bwMode="auto">
            <a:xfrm>
              <a:off x="3134216" y="3933070"/>
              <a:ext cx="753211" cy="7502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TextBox 17"/>
          <p:cNvSpPr txBox="1"/>
          <p:nvPr/>
        </p:nvSpPr>
        <p:spPr>
          <a:xfrm>
            <a:off x="1321522" y="3364106"/>
            <a:ext cx="22461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i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 = 1,6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Управляющая кнопка: в конец 12">
            <a:hlinkClick r:id="rId5" action="ppaction://hlinksldjump" highlightClick="1"/>
          </p:cNvPr>
          <p:cNvSpPr/>
          <p:nvPr/>
        </p:nvSpPr>
        <p:spPr>
          <a:xfrm>
            <a:off x="5484925" y="5716182"/>
            <a:ext cx="1042416" cy="1042416"/>
          </a:xfrm>
          <a:prstGeom prst="actionButtonEnd">
            <a:avLst/>
          </a:prstGeom>
          <a:pattFill prst="weave">
            <a:fgClr>
              <a:srgbClr val="009900"/>
            </a:fgClr>
            <a:bgClr>
              <a:schemeClr val="bg1"/>
            </a:bgClr>
          </a:patt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в конец 18">
            <a:hlinkClick r:id="rId6" action="ppaction://hlinksldjump" highlightClick="1"/>
          </p:cNvPr>
          <p:cNvSpPr/>
          <p:nvPr/>
        </p:nvSpPr>
        <p:spPr>
          <a:xfrm>
            <a:off x="7932716" y="5690801"/>
            <a:ext cx="1042416" cy="1042416"/>
          </a:xfrm>
          <a:prstGeom prst="actionButtonEnd">
            <a:avLst/>
          </a:prstGeom>
          <a:pattFill prst="pct75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в конец 19">
            <a:hlinkClick r:id="rId7" action="ppaction://hlinksldjump" highlightClick="1"/>
          </p:cNvPr>
          <p:cNvSpPr/>
          <p:nvPr/>
        </p:nvSpPr>
        <p:spPr>
          <a:xfrm>
            <a:off x="6746356" y="5716182"/>
            <a:ext cx="1042416" cy="1042416"/>
          </a:xfrm>
          <a:prstGeom prst="actionButtonEnd">
            <a:avLst/>
          </a:prstGeom>
          <a:pattFill prst="lgCheck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714474" y="2460898"/>
                <a:ext cx="4128053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8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2) </a:t>
                </a:r>
                <a:r>
                  <a:rPr lang="ru-RU" sz="4800" b="1" i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х</a:t>
                </a:r>
                <a14:m>
                  <m:oMath xmlns:m="http://schemas.openxmlformats.org/officeDocument/2006/math">
                    <m:r>
                      <a:rPr lang="ru-RU" sz="4800" b="1" i="0" smtClean="0">
                        <a:solidFill>
                          <a:srgbClr val="0033CC"/>
                        </a:solidFill>
                        <a:latin typeface="Cambria Math" panose="02040503050406030204" pitchFamily="18" charset="0"/>
                        <a:ea typeface="Cambria Math"/>
                        <a:cs typeface="Times New Roman" pitchFamily="18" charset="0"/>
                      </a:rPr>
                      <m:t> </m:t>
                    </m:r>
                    <m:r>
                      <a:rPr lang="ru-RU" sz="4800" b="1" i="1">
                        <a:solidFill>
                          <a:srgbClr val="0033CC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</m:oMath>
                </a14:m>
                <a:r>
                  <a:rPr lang="ru-RU" sz="48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 5,3 = 6,36</a:t>
                </a:r>
                <a:endParaRPr lang="ru-RU" sz="4800" b="1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4474" y="2460898"/>
                <a:ext cx="4128053" cy="830997"/>
              </a:xfrm>
              <a:prstGeom prst="rect">
                <a:avLst/>
              </a:prstGeom>
              <a:blipFill rotWithShape="0">
                <a:blip r:embed="rId8"/>
                <a:stretch>
                  <a:fillRect l="-6637" t="-16176" r="-5605" b="-389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5484925" y="3291895"/>
            <a:ext cx="20746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 = 1,2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415646" y="4235161"/>
                <a:ext cx="4246675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800" b="1" dirty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sz="48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en-US" sz="4800" b="1" i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y</a:t>
                </a:r>
                <a14:m>
                  <m:oMath xmlns:m="http://schemas.openxmlformats.org/officeDocument/2006/math">
                    <m:r>
                      <a:rPr lang="ru-RU" sz="4800" b="1" i="0" smtClean="0">
                        <a:solidFill>
                          <a:srgbClr val="0033CC"/>
                        </a:solidFill>
                        <a:latin typeface="Cambria Math" panose="02040503050406030204" pitchFamily="18" charset="0"/>
                        <a:ea typeface="Cambria Math"/>
                        <a:cs typeface="Times New Roman" pitchFamily="18" charset="0"/>
                      </a:rPr>
                      <m:t> </m:t>
                    </m:r>
                    <m:r>
                      <a:rPr lang="ru-RU" sz="4800" b="1" i="1">
                        <a:solidFill>
                          <a:srgbClr val="0033CC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</m:oMath>
                </a14:m>
                <a:r>
                  <a:rPr lang="ru-RU" sz="48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8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0,017</a:t>
                </a:r>
                <a:r>
                  <a:rPr lang="ru-RU" sz="48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 = 6</a:t>
                </a:r>
                <a:r>
                  <a:rPr lang="en-US" sz="4800" b="1" dirty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8</a:t>
                </a:r>
                <a:endParaRPr lang="ru-RU" sz="4800" b="1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5646" y="4235161"/>
                <a:ext cx="4246675" cy="830997"/>
              </a:xfrm>
              <a:prstGeom prst="rect">
                <a:avLst/>
              </a:prstGeom>
              <a:blipFill rotWithShape="0">
                <a:blip r:embed="rId9"/>
                <a:stretch>
                  <a:fillRect l="-6456" t="-16176" r="-5595" b="-389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2857327" y="4975672"/>
            <a:ext cx="25010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i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4000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622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8" grpId="0"/>
      <p:bldP spid="21" grpId="0"/>
      <p:bldP spid="22" grpId="0"/>
      <p:bldP spid="23" grpId="0"/>
      <p:bldP spid="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55829" y="-14806"/>
            <a:ext cx="93419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Как найти </a:t>
            </a: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неизвестное делимое?</a:t>
            </a:r>
            <a:endParaRPr lang="ru-RU" sz="40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1321" y="656954"/>
            <a:ext cx="85651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Чтобы  найти неизвестное делимое, нужно частное умножить на </a:t>
            </a:r>
            <a:r>
              <a:rPr lang="ru-RU" sz="40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делитель</a:t>
            </a:r>
            <a:endParaRPr lang="ru-RU" sz="4000" b="1" dirty="0">
              <a:solidFill>
                <a:srgbClr val="F1750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Управляющая кнопка: домой 11">
            <a:hlinkClick r:id="rId2" action="ppaction://hlinksldjump" highlightClick="1"/>
          </p:cNvPr>
          <p:cNvSpPr/>
          <p:nvPr/>
        </p:nvSpPr>
        <p:spPr>
          <a:xfrm>
            <a:off x="231321" y="5614480"/>
            <a:ext cx="1042416" cy="1042416"/>
          </a:xfrm>
          <a:prstGeom prst="actionButtonHome">
            <a:avLst/>
          </a:prstGeom>
          <a:gradFill>
            <a:gsLst>
              <a:gs pos="0">
                <a:srgbClr val="FFFF00"/>
              </a:gs>
              <a:gs pos="48000">
                <a:srgbClr val="FF0000"/>
              </a:gs>
              <a:gs pos="100000">
                <a:srgbClr val="0099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80310" y="2422666"/>
            <a:ext cx="34435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en-US" sz="48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en-US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= 1</a:t>
            </a:r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,3</a:t>
            </a:r>
            <a:endParaRPr lang="ru-RU" sz="4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245650" y="4279254"/>
            <a:ext cx="1200919" cy="1179891"/>
            <a:chOff x="3134216" y="3925819"/>
            <a:chExt cx="936131" cy="757479"/>
          </a:xfrm>
        </p:grpSpPr>
        <p:pic>
          <p:nvPicPr>
            <p:cNvPr id="16" name="Picture 2" descr="http://static.darom.org/120320/121500/0_orig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439"/>
            <a:stretch/>
          </p:blipFill>
          <p:spPr bwMode="auto">
            <a:xfrm>
              <a:off x="3317136" y="3925819"/>
              <a:ext cx="753211" cy="7502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http://static.darom.org/120320/121500/0_orig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439"/>
            <a:stretch/>
          </p:blipFill>
          <p:spPr bwMode="auto">
            <a:xfrm>
              <a:off x="3134216" y="3933070"/>
              <a:ext cx="753211" cy="7502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TextBox 17"/>
          <p:cNvSpPr txBox="1"/>
          <p:nvPr/>
        </p:nvSpPr>
        <p:spPr>
          <a:xfrm>
            <a:off x="1268377" y="3206038"/>
            <a:ext cx="23836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i="1" dirty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 = 11,7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Управляющая кнопка: в конец 12">
            <a:hlinkClick r:id="rId4" action="ppaction://hlinksldjump" highlightClick="1"/>
          </p:cNvPr>
          <p:cNvSpPr/>
          <p:nvPr/>
        </p:nvSpPr>
        <p:spPr>
          <a:xfrm>
            <a:off x="5484925" y="5716182"/>
            <a:ext cx="1042416" cy="1042416"/>
          </a:xfrm>
          <a:prstGeom prst="actionButtonEnd">
            <a:avLst/>
          </a:prstGeom>
          <a:pattFill prst="weave">
            <a:fgClr>
              <a:srgbClr val="009900"/>
            </a:fgClr>
            <a:bgClr>
              <a:schemeClr val="bg1"/>
            </a:bgClr>
          </a:patt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в конец 18">
            <a:hlinkClick r:id="rId5" action="ppaction://hlinksldjump" highlightClick="1"/>
          </p:cNvPr>
          <p:cNvSpPr/>
          <p:nvPr/>
        </p:nvSpPr>
        <p:spPr>
          <a:xfrm>
            <a:off x="7932716" y="5690801"/>
            <a:ext cx="1042416" cy="1042416"/>
          </a:xfrm>
          <a:prstGeom prst="actionButtonEnd">
            <a:avLst/>
          </a:prstGeom>
          <a:pattFill prst="pct75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правляющая кнопка: в конец 20">
            <a:hlinkClick r:id="rId6" action="ppaction://hlinksldjump" highlightClick="1"/>
          </p:cNvPr>
          <p:cNvSpPr/>
          <p:nvPr/>
        </p:nvSpPr>
        <p:spPr>
          <a:xfrm>
            <a:off x="6746356" y="5716182"/>
            <a:ext cx="1042416" cy="1042416"/>
          </a:xfrm>
          <a:prstGeom prst="actionButtonEnd">
            <a:avLst/>
          </a:prstGeom>
          <a:pattFill prst="lgCheck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216685" y="2354076"/>
            <a:ext cx="3869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48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US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: 2,5</a:t>
            </a:r>
            <a:r>
              <a:rPr lang="en-US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4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,7</a:t>
            </a:r>
            <a:endParaRPr lang="ru-RU" sz="4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04851" y="3219221"/>
            <a:ext cx="27254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i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 = 16,75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02095" y="4279254"/>
            <a:ext cx="39885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48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US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0,</a:t>
            </a:r>
            <a:r>
              <a:rPr lang="en-US" sz="4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= 48</a:t>
            </a:r>
            <a:endParaRPr lang="ru-RU" sz="4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10403" y="5043646"/>
            <a:ext cx="23471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i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31,2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3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8" grpId="0"/>
      <p:bldP spid="20" grpId="0"/>
      <p:bldP spid="22" grpId="0"/>
      <p:bldP spid="23" grpId="0"/>
      <p:bldP spid="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47144"/>
            <a:ext cx="93419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Как найти </a:t>
            </a: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неизвестный делитель?</a:t>
            </a:r>
            <a:endParaRPr lang="ru-RU" sz="40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4794" y="536653"/>
            <a:ext cx="85651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Чтобы  найти неизвестный делитель, нужно делимое разделить на частное</a:t>
            </a:r>
            <a:endParaRPr lang="ru-RU" sz="4000" b="1" dirty="0">
              <a:solidFill>
                <a:srgbClr val="F1750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Управляющая кнопка: домой 11">
            <a:hlinkClick r:id="rId2" action="ppaction://hlinksldjump" highlightClick="1"/>
          </p:cNvPr>
          <p:cNvSpPr/>
          <p:nvPr/>
        </p:nvSpPr>
        <p:spPr>
          <a:xfrm>
            <a:off x="231321" y="5614480"/>
            <a:ext cx="1042416" cy="1042416"/>
          </a:xfrm>
          <a:prstGeom prst="actionButtonHome">
            <a:avLst/>
          </a:prstGeom>
          <a:gradFill>
            <a:gsLst>
              <a:gs pos="0">
                <a:srgbClr val="FFFF00"/>
              </a:gs>
              <a:gs pos="48000">
                <a:srgbClr val="FF0000"/>
              </a:gs>
              <a:gs pos="100000">
                <a:srgbClr val="0099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02030" y="2331929"/>
            <a:ext cx="37160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42,6 : </a:t>
            </a:r>
            <a:r>
              <a:rPr lang="ru-RU" sz="48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х </a:t>
            </a:r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= 6</a:t>
            </a:r>
            <a:endParaRPr lang="ru-RU" sz="4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245650" y="4279254"/>
            <a:ext cx="1200919" cy="1179891"/>
            <a:chOff x="3134216" y="3925819"/>
            <a:chExt cx="936131" cy="757479"/>
          </a:xfrm>
        </p:grpSpPr>
        <p:pic>
          <p:nvPicPr>
            <p:cNvPr id="16" name="Picture 2" descr="http://static.darom.org/120320/121500/0_orig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439"/>
            <a:stretch/>
          </p:blipFill>
          <p:spPr bwMode="auto">
            <a:xfrm>
              <a:off x="3317136" y="3925819"/>
              <a:ext cx="753211" cy="7502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http://static.darom.org/120320/121500/0_orig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439"/>
            <a:stretch/>
          </p:blipFill>
          <p:spPr bwMode="auto">
            <a:xfrm>
              <a:off x="3134216" y="3933070"/>
              <a:ext cx="753211" cy="7502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TextBox 17"/>
          <p:cNvSpPr txBox="1"/>
          <p:nvPr/>
        </p:nvSpPr>
        <p:spPr>
          <a:xfrm>
            <a:off x="1245775" y="3087230"/>
            <a:ext cx="20746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 = 7,1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Управляющая кнопка: в конец 12">
            <a:hlinkClick r:id="rId4" action="ppaction://hlinksldjump" highlightClick="1"/>
          </p:cNvPr>
          <p:cNvSpPr/>
          <p:nvPr/>
        </p:nvSpPr>
        <p:spPr>
          <a:xfrm>
            <a:off x="5484925" y="5716182"/>
            <a:ext cx="1042416" cy="1042416"/>
          </a:xfrm>
          <a:prstGeom prst="actionButtonEnd">
            <a:avLst/>
          </a:prstGeom>
          <a:pattFill prst="weave">
            <a:fgClr>
              <a:srgbClr val="009900"/>
            </a:fgClr>
            <a:bgClr>
              <a:schemeClr val="bg1"/>
            </a:bgClr>
          </a:patt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в конец 18">
            <a:hlinkClick r:id="rId5" action="ppaction://hlinksldjump" highlightClick="1"/>
          </p:cNvPr>
          <p:cNvSpPr/>
          <p:nvPr/>
        </p:nvSpPr>
        <p:spPr>
          <a:xfrm>
            <a:off x="8020673" y="5716182"/>
            <a:ext cx="1042416" cy="1042416"/>
          </a:xfrm>
          <a:prstGeom prst="actionButtonEnd">
            <a:avLst/>
          </a:prstGeom>
          <a:pattFill prst="pct75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в конец 19">
            <a:hlinkClick r:id="rId6" action="ppaction://hlinksldjump" highlightClick="1"/>
          </p:cNvPr>
          <p:cNvSpPr/>
          <p:nvPr/>
        </p:nvSpPr>
        <p:spPr>
          <a:xfrm>
            <a:off x="6746356" y="5716182"/>
            <a:ext cx="1042416" cy="1042416"/>
          </a:xfrm>
          <a:prstGeom prst="actionButtonEnd">
            <a:avLst/>
          </a:prstGeom>
          <a:pattFill prst="lgCheck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043005" y="2225189"/>
            <a:ext cx="32544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58 : </a:t>
            </a:r>
            <a:r>
              <a:rPr lang="ru-RU" sz="48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= 5</a:t>
            </a:r>
            <a:endParaRPr lang="ru-RU" sz="4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89789" y="3087229"/>
            <a:ext cx="23131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 = 11,6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90903" y="4147458"/>
            <a:ext cx="44165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2) 6,405</a:t>
            </a:r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48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2,1</a:t>
            </a:r>
            <a:endParaRPr lang="ru-RU" sz="4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61544" y="4902759"/>
            <a:ext cx="23134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i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3,05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245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8" grpId="0"/>
      <p:bldP spid="21" grpId="0"/>
      <p:bldP spid="22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art-saloon.ru/big/item_3468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90" y="609378"/>
            <a:ext cx="1800250" cy="1569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://www.art-saloon.ru/big/item_3468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7208" y="402292"/>
            <a:ext cx="1800250" cy="1569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www.art-saloon.ru/big/item_3468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90" y="2348850"/>
            <a:ext cx="1800250" cy="1569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art-saloon.ru/big/item_3468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40" y="366351"/>
            <a:ext cx="1800250" cy="1569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196805" y="1476247"/>
            <a:ext cx="4750403" cy="30469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 smtClean="0">
                <a:ln w="28575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Летняя </a:t>
            </a:r>
            <a:endParaRPr lang="ru-RU" sz="9600" b="1" dirty="0">
              <a:ln w="28575" cmpd="sng">
                <a:solidFill>
                  <a:srgbClr val="FFC000"/>
                </a:soli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ln w="28575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мозаика</a:t>
            </a:r>
          </a:p>
        </p:txBody>
      </p:sp>
      <p:pic>
        <p:nvPicPr>
          <p:cNvPr id="8" name="Picture 2" descr="http://www.art-saloon.ru/big/item_3468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50" y="366351"/>
            <a:ext cx="1800250" cy="1569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www.art-saloon.ru/big/item_3468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370" y="2290979"/>
            <a:ext cx="1800250" cy="1569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20" y="4471069"/>
            <a:ext cx="2815826" cy="211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Группа 10"/>
          <p:cNvGrpSpPr/>
          <p:nvPr/>
        </p:nvGrpSpPr>
        <p:grpSpPr>
          <a:xfrm>
            <a:off x="3728158" y="4730047"/>
            <a:ext cx="1812369" cy="1593912"/>
            <a:chOff x="3134216" y="3925819"/>
            <a:chExt cx="936131" cy="757479"/>
          </a:xfrm>
        </p:grpSpPr>
        <p:pic>
          <p:nvPicPr>
            <p:cNvPr id="12" name="Picture 2" descr="http://static.darom.org/120320/121500/0_orig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439"/>
            <a:stretch/>
          </p:blipFill>
          <p:spPr bwMode="auto">
            <a:xfrm>
              <a:off x="3317136" y="3925819"/>
              <a:ext cx="753211" cy="7502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http://static.darom.org/120320/121500/0_orig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439"/>
            <a:stretch/>
          </p:blipFill>
          <p:spPr bwMode="auto">
            <a:xfrm>
              <a:off x="3134216" y="3933070"/>
              <a:ext cx="753211" cy="7502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4" name="Picture 8" descr="http://s42.radikal.ru/i096/0901/db/0d3a23b83787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298" y="4471069"/>
            <a:ext cx="2486143" cy="2202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382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75988" y="-83766"/>
            <a:ext cx="934191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Формула периметра прямоугольника</a:t>
            </a:r>
          </a:p>
          <a:p>
            <a:pPr algn="ctr"/>
            <a:endParaRPr lang="ru-RU" sz="36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66994" y="619769"/>
                <a:ext cx="856519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5400" b="1" dirty="0" smtClean="0">
                    <a:solidFill>
                      <a:srgbClr val="F1750F"/>
                    </a:solidFill>
                    <a:latin typeface="Times New Roman" pitchFamily="18" charset="0"/>
                    <a:cs typeface="Times New Roman" pitchFamily="18" charset="0"/>
                  </a:rPr>
                  <a:t>Р = 2 </a:t>
                </a:r>
                <a14:m>
                  <m:oMath xmlns:m="http://schemas.openxmlformats.org/officeDocument/2006/math">
                    <m:r>
                      <a:rPr lang="ru-RU" sz="5400" b="1" i="1">
                        <a:solidFill>
                          <a:srgbClr val="F1750F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</m:oMath>
                </a14:m>
                <a:r>
                  <a:rPr lang="ru-RU" sz="5400" b="1" dirty="0" smtClean="0">
                    <a:solidFill>
                      <a:srgbClr val="F1750F"/>
                    </a:solidFill>
                    <a:latin typeface="Times New Roman" pitchFamily="18" charset="0"/>
                    <a:cs typeface="Times New Roman" pitchFamily="18" charset="0"/>
                  </a:rPr>
                  <a:t> (а + </a:t>
                </a:r>
                <a:r>
                  <a:rPr lang="en-US" sz="5400" b="1" dirty="0" smtClean="0">
                    <a:solidFill>
                      <a:srgbClr val="F1750F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ru-RU" sz="5400" b="1" dirty="0" smtClean="0">
                    <a:solidFill>
                      <a:srgbClr val="F1750F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ru-RU" sz="5400" b="1" dirty="0">
                  <a:solidFill>
                    <a:srgbClr val="F1750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994" y="619769"/>
                <a:ext cx="8565190" cy="923330"/>
              </a:xfrm>
              <a:prstGeom prst="rect">
                <a:avLst/>
              </a:prstGeom>
              <a:blipFill rotWithShape="0">
                <a:blip r:embed="rId2"/>
                <a:stretch>
                  <a:fillRect t="-18543" b="-397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Управляющая кнопка: домой 11">
            <a:hlinkClick r:id="rId3" action="ppaction://hlinksldjump" highlightClick="1"/>
          </p:cNvPr>
          <p:cNvSpPr/>
          <p:nvPr/>
        </p:nvSpPr>
        <p:spPr>
          <a:xfrm>
            <a:off x="231321" y="5614480"/>
            <a:ext cx="1042416" cy="1042416"/>
          </a:xfrm>
          <a:prstGeom prst="actionButtonHome">
            <a:avLst/>
          </a:prstGeom>
          <a:gradFill>
            <a:gsLst>
              <a:gs pos="0">
                <a:srgbClr val="FFFF00"/>
              </a:gs>
              <a:gs pos="48000">
                <a:srgbClr val="FF0000"/>
              </a:gs>
              <a:gs pos="100000">
                <a:srgbClr val="0099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66994" y="1610038"/>
            <a:ext cx="89770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Найдите периметр  прямоугольника, если длина равна 4,6 см, а ширина – 7,8 см.</a:t>
            </a:r>
            <a:endParaRPr lang="ru-RU" sz="36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245650" y="4279254"/>
            <a:ext cx="1200919" cy="1179891"/>
            <a:chOff x="3134216" y="3925819"/>
            <a:chExt cx="936131" cy="757479"/>
          </a:xfrm>
        </p:grpSpPr>
        <p:pic>
          <p:nvPicPr>
            <p:cNvPr id="16" name="Picture 2" descr="http://static.darom.org/120320/121500/0_orig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439"/>
            <a:stretch/>
          </p:blipFill>
          <p:spPr bwMode="auto">
            <a:xfrm>
              <a:off x="3317136" y="3925819"/>
              <a:ext cx="753211" cy="7502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http://static.darom.org/120320/121500/0_orig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439"/>
            <a:stretch/>
          </p:blipFill>
          <p:spPr bwMode="auto">
            <a:xfrm>
              <a:off x="3134216" y="3933070"/>
              <a:ext cx="753211" cy="7502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TextBox 17"/>
          <p:cNvSpPr txBox="1"/>
          <p:nvPr/>
        </p:nvSpPr>
        <p:spPr>
          <a:xfrm>
            <a:off x="2288658" y="2911791"/>
            <a:ext cx="31438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Р = 24,8 см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Управляющая кнопка: в конец 12">
            <a:hlinkClick r:id="rId5" action="ppaction://hlinksldjump" highlightClick="1"/>
          </p:cNvPr>
          <p:cNvSpPr/>
          <p:nvPr/>
        </p:nvSpPr>
        <p:spPr>
          <a:xfrm>
            <a:off x="5484925" y="5716182"/>
            <a:ext cx="1042416" cy="1042416"/>
          </a:xfrm>
          <a:prstGeom prst="actionButtonEnd">
            <a:avLst/>
          </a:prstGeom>
          <a:pattFill prst="weave">
            <a:fgClr>
              <a:srgbClr val="009900"/>
            </a:fgClr>
            <a:bgClr>
              <a:schemeClr val="bg1"/>
            </a:bgClr>
          </a:patt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в конец 18">
            <a:hlinkClick r:id="rId6" action="ppaction://hlinksldjump" highlightClick="1"/>
          </p:cNvPr>
          <p:cNvSpPr/>
          <p:nvPr/>
        </p:nvSpPr>
        <p:spPr>
          <a:xfrm>
            <a:off x="7932716" y="5690801"/>
            <a:ext cx="1042416" cy="1042416"/>
          </a:xfrm>
          <a:prstGeom prst="actionButtonEnd">
            <a:avLst/>
          </a:prstGeom>
          <a:pattFill prst="pct75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в конец 19">
            <a:hlinkClick r:id="rId7" action="ppaction://hlinksldjump" highlightClick="1"/>
          </p:cNvPr>
          <p:cNvSpPr/>
          <p:nvPr/>
        </p:nvSpPr>
        <p:spPr>
          <a:xfrm>
            <a:off x="6746356" y="5716182"/>
            <a:ext cx="1042416" cy="1042416"/>
          </a:xfrm>
          <a:prstGeom prst="actionButtonEnd">
            <a:avLst/>
          </a:prstGeom>
          <a:pattFill prst="lgCheck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528164" y="3684870"/>
            <a:ext cx="934191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Ответ выразите:</a:t>
            </a:r>
          </a:p>
          <a:p>
            <a:pPr marL="742950" indent="-742950">
              <a:buAutoNum type="arabicParenR"/>
            </a:pP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мм</a:t>
            </a:r>
            <a:endParaRPr lang="ru-RU" sz="40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AutoNum type="arabicParenR"/>
            </a:pPr>
            <a:r>
              <a:rPr lang="ru-RU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40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76424" y="4263247"/>
            <a:ext cx="21018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248 </a:t>
            </a:r>
            <a:r>
              <a:rPr lang="ru-RU" sz="4800" b="1" dirty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14725" y="4885185"/>
            <a:ext cx="21435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0,248 м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865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8" grpId="0"/>
      <p:bldP spid="21" grpId="0"/>
      <p:bldP spid="22" grpId="0"/>
      <p:bldP spid="2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5460" y="-69722"/>
            <a:ext cx="93419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Формула площади прямоугольника</a:t>
            </a:r>
          </a:p>
          <a:p>
            <a:pPr algn="ctr"/>
            <a:endParaRPr lang="ru-RU" sz="32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72088" y="503156"/>
                <a:ext cx="856519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1750F"/>
                    </a:solidFill>
                    <a:latin typeface="Times New Roman" pitchFamily="18" charset="0"/>
                    <a:cs typeface="Times New Roman" pitchFamily="18" charset="0"/>
                  </a:rPr>
                  <a:t>S =</a:t>
                </a:r>
                <a:r>
                  <a:rPr lang="ru-RU" sz="6000" b="1" dirty="0" smtClean="0">
                    <a:solidFill>
                      <a:srgbClr val="F1750F"/>
                    </a:solidFill>
                    <a:latin typeface="Times New Roman" pitchFamily="18" charset="0"/>
                    <a:cs typeface="Times New Roman" pitchFamily="18" charset="0"/>
                  </a:rPr>
                  <a:t> а </a:t>
                </a:r>
                <a14:m>
                  <m:oMath xmlns:m="http://schemas.openxmlformats.org/officeDocument/2006/math">
                    <m:r>
                      <a:rPr lang="ru-RU" sz="6000" b="1" i="1">
                        <a:solidFill>
                          <a:srgbClr val="F1750F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</m:oMath>
                </a14:m>
                <a:r>
                  <a:rPr lang="ru-RU" sz="6000" b="1" dirty="0" smtClean="0">
                    <a:solidFill>
                      <a:srgbClr val="F1750F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6000" b="1" dirty="0" smtClean="0">
                    <a:solidFill>
                      <a:srgbClr val="F1750F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ru-RU" sz="6000" b="1" dirty="0" smtClean="0">
                    <a:solidFill>
                      <a:srgbClr val="F1750F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6000" b="1" dirty="0">
                  <a:solidFill>
                    <a:srgbClr val="F1750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088" y="503156"/>
                <a:ext cx="8565190" cy="1015663"/>
              </a:xfrm>
              <a:prstGeom prst="rect">
                <a:avLst/>
              </a:prstGeom>
              <a:blipFill rotWithShape="0">
                <a:blip r:embed="rId2"/>
                <a:stretch>
                  <a:fillRect t="-18675" b="-403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Управляющая кнопка: домой 11">
            <a:hlinkClick r:id="rId3" action="ppaction://hlinksldjump" highlightClick="1"/>
          </p:cNvPr>
          <p:cNvSpPr/>
          <p:nvPr/>
        </p:nvSpPr>
        <p:spPr>
          <a:xfrm>
            <a:off x="231321" y="5614480"/>
            <a:ext cx="1042416" cy="1042416"/>
          </a:xfrm>
          <a:prstGeom prst="actionButtonHome">
            <a:avLst/>
          </a:prstGeom>
          <a:gradFill>
            <a:gsLst>
              <a:gs pos="0">
                <a:srgbClr val="FFFF00"/>
              </a:gs>
              <a:gs pos="48000">
                <a:srgbClr val="FF0000"/>
              </a:gs>
              <a:gs pos="100000">
                <a:srgbClr val="0099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52638" y="1584972"/>
            <a:ext cx="89770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Найдите площадь   прямоугольника, если длина равна 2,6 см, а ширина – 7,5 см.</a:t>
            </a:r>
            <a:endParaRPr lang="ru-RU" sz="36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245650" y="4279254"/>
            <a:ext cx="1200919" cy="1179891"/>
            <a:chOff x="3134216" y="3925819"/>
            <a:chExt cx="936131" cy="757479"/>
          </a:xfrm>
        </p:grpSpPr>
        <p:pic>
          <p:nvPicPr>
            <p:cNvPr id="16" name="Picture 2" descr="http://static.darom.org/120320/121500/0_orig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439"/>
            <a:stretch/>
          </p:blipFill>
          <p:spPr bwMode="auto">
            <a:xfrm>
              <a:off x="3317136" y="3925819"/>
              <a:ext cx="753211" cy="7502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http://static.darom.org/120320/121500/0_orig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439"/>
            <a:stretch/>
          </p:blipFill>
          <p:spPr bwMode="auto">
            <a:xfrm>
              <a:off x="3134216" y="3933070"/>
              <a:ext cx="753211" cy="7502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042932" y="2641568"/>
                <a:ext cx="3589316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800" b="1" dirty="0" smtClean="0">
                    <a:solidFill>
                      <a:srgbClr val="F1750F"/>
                    </a:solidFill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ru-RU" sz="4800" b="1" dirty="0" smtClean="0">
                    <a:solidFill>
                      <a:srgbClr val="F1750F"/>
                    </a:solidFill>
                    <a:latin typeface="Times New Roman" pitchFamily="18" charset="0"/>
                    <a:cs typeface="Times New Roman" pitchFamily="18" charset="0"/>
                  </a:rPr>
                  <a:t> = 19,5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800" b="1" i="1" smtClean="0">
                            <a:solidFill>
                              <a:srgbClr val="F1750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ru-RU" sz="4800" b="1" i="1" smtClean="0">
                            <a:solidFill>
                              <a:srgbClr val="F1750F"/>
                            </a:solidFill>
                            <a:latin typeface="Cambria Math"/>
                            <a:cs typeface="Times New Roman" pitchFamily="18" charset="0"/>
                          </a:rPr>
                          <m:t>см</m:t>
                        </m:r>
                      </m:e>
                      <m:sup>
                        <m:r>
                          <a:rPr lang="ru-RU" sz="4800" b="1" i="1" smtClean="0">
                            <a:solidFill>
                              <a:srgbClr val="F1750F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6000" b="1" dirty="0" smtClean="0">
                    <a:solidFill>
                      <a:srgbClr val="F1750F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6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2932" y="2641568"/>
                <a:ext cx="3589316" cy="1015663"/>
              </a:xfrm>
              <a:prstGeom prst="rect">
                <a:avLst/>
              </a:prstGeom>
              <a:blipFill rotWithShape="0">
                <a:blip r:embed="rId5"/>
                <a:stretch>
                  <a:fillRect l="-7640" b="-275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Управляющая кнопка: в конец 12">
            <a:hlinkClick r:id="rId6" action="ppaction://hlinksldjump" highlightClick="1"/>
          </p:cNvPr>
          <p:cNvSpPr/>
          <p:nvPr/>
        </p:nvSpPr>
        <p:spPr>
          <a:xfrm>
            <a:off x="5484925" y="5716182"/>
            <a:ext cx="1042416" cy="1042416"/>
          </a:xfrm>
          <a:prstGeom prst="actionButtonEnd">
            <a:avLst/>
          </a:prstGeom>
          <a:pattFill prst="weave">
            <a:fgClr>
              <a:srgbClr val="009900"/>
            </a:fgClr>
            <a:bgClr>
              <a:schemeClr val="bg1"/>
            </a:bgClr>
          </a:patt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в конец 18">
            <a:hlinkClick r:id="rId7" action="ppaction://hlinksldjump" highlightClick="1"/>
          </p:cNvPr>
          <p:cNvSpPr/>
          <p:nvPr/>
        </p:nvSpPr>
        <p:spPr>
          <a:xfrm>
            <a:off x="7932716" y="5690801"/>
            <a:ext cx="1042416" cy="1042416"/>
          </a:xfrm>
          <a:prstGeom prst="actionButtonEnd">
            <a:avLst/>
          </a:prstGeom>
          <a:pattFill prst="pct75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в конец 19">
            <a:hlinkClick r:id="rId8" action="ppaction://hlinksldjump" highlightClick="1"/>
          </p:cNvPr>
          <p:cNvSpPr/>
          <p:nvPr/>
        </p:nvSpPr>
        <p:spPr>
          <a:xfrm>
            <a:off x="6746356" y="5716182"/>
            <a:ext cx="1042416" cy="1042416"/>
          </a:xfrm>
          <a:prstGeom prst="actionButtonEnd">
            <a:avLst/>
          </a:prstGeom>
          <a:pattFill prst="lgCheck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255027" y="3589553"/>
                <a:ext cx="9341914" cy="25069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0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Ответ выразите </a:t>
                </a:r>
              </a:p>
              <a:p>
                <a:r>
                  <a:rPr lang="ru-RU" sz="40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1) в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dirty="0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ru-RU" sz="4000" b="1" i="1" dirty="0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мм</m:t>
                        </m:r>
                      </m:e>
                      <m:sup>
                        <m:r>
                          <a:rPr lang="ru-RU" sz="4000" b="1" i="1" dirty="0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40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;</a:t>
                </a:r>
              </a:p>
              <a:p>
                <a:r>
                  <a:rPr lang="ru-RU" sz="4000" b="1" dirty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1) в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dirty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ru-RU" sz="4000" b="1" i="1" dirty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м</m:t>
                        </m:r>
                      </m:e>
                      <m:sup>
                        <m:r>
                          <a:rPr lang="ru-RU" sz="4000" b="1" i="1" dirty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ru-RU" sz="4000" b="1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ru-RU" sz="3600" b="1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5027" y="3589553"/>
                <a:ext cx="9341914" cy="2506905"/>
              </a:xfrm>
              <a:prstGeom prst="rect">
                <a:avLst/>
              </a:prstGeom>
              <a:blipFill rotWithShape="0">
                <a:blip r:embed="rId9"/>
                <a:stretch>
                  <a:fillRect l="-2350" t="-43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740030" y="3970838"/>
                <a:ext cx="2883995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800" b="1" dirty="0" smtClean="0">
                    <a:solidFill>
                      <a:srgbClr val="F1750F"/>
                    </a:solidFill>
                    <a:latin typeface="Times New Roman" pitchFamily="18" charset="0"/>
                    <a:cs typeface="Times New Roman" pitchFamily="18" charset="0"/>
                  </a:rPr>
                  <a:t>1950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800" b="1" i="1" smtClean="0">
                            <a:solidFill>
                              <a:srgbClr val="F1750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ru-RU" sz="4800" b="1" i="1" smtClean="0">
                            <a:solidFill>
                              <a:srgbClr val="F1750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м</m:t>
                        </m:r>
                        <m:r>
                          <a:rPr lang="ru-RU" sz="4800" b="1" i="1" smtClean="0">
                            <a:solidFill>
                              <a:srgbClr val="F1750F"/>
                            </a:solidFill>
                            <a:latin typeface="Cambria Math"/>
                            <a:cs typeface="Times New Roman" pitchFamily="18" charset="0"/>
                          </a:rPr>
                          <m:t>м</m:t>
                        </m:r>
                      </m:e>
                      <m:sup>
                        <m:r>
                          <a:rPr lang="ru-RU" sz="4800" b="1" i="1" smtClean="0">
                            <a:solidFill>
                              <a:srgbClr val="F1750F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6000" b="1" dirty="0" smtClean="0">
                    <a:solidFill>
                      <a:srgbClr val="F1750F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6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0030" y="3970838"/>
                <a:ext cx="2883995" cy="1015663"/>
              </a:xfrm>
              <a:prstGeom prst="rect">
                <a:avLst/>
              </a:prstGeom>
              <a:blipFill rotWithShape="0">
                <a:blip r:embed="rId10"/>
                <a:stretch>
                  <a:fillRect l="-9725" b="-275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3711106" y="4580560"/>
                <a:ext cx="3239861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800" b="1" dirty="0" smtClean="0">
                    <a:solidFill>
                      <a:srgbClr val="F1750F"/>
                    </a:solidFill>
                    <a:latin typeface="Times New Roman" pitchFamily="18" charset="0"/>
                    <a:cs typeface="Times New Roman" pitchFamily="18" charset="0"/>
                  </a:rPr>
                  <a:t>0,00195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800" b="1" i="1" smtClean="0">
                            <a:solidFill>
                              <a:srgbClr val="F1750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ru-RU" sz="4800" b="1" i="1" smtClean="0">
                            <a:solidFill>
                              <a:srgbClr val="F1750F"/>
                            </a:solidFill>
                            <a:latin typeface="Cambria Math"/>
                            <a:cs typeface="Times New Roman" pitchFamily="18" charset="0"/>
                          </a:rPr>
                          <m:t>м</m:t>
                        </m:r>
                      </m:e>
                      <m:sup>
                        <m:r>
                          <a:rPr lang="ru-RU" sz="4800" b="1" i="1" smtClean="0">
                            <a:solidFill>
                              <a:srgbClr val="F1750F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6000" b="1" dirty="0" smtClean="0">
                    <a:solidFill>
                      <a:srgbClr val="F1750F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6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1106" y="4580560"/>
                <a:ext cx="3239861" cy="1015663"/>
              </a:xfrm>
              <a:prstGeom prst="rect">
                <a:avLst/>
              </a:prstGeom>
              <a:blipFill rotWithShape="0">
                <a:blip r:embed="rId11"/>
                <a:stretch>
                  <a:fillRect l="-8663" b="-275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332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8" grpId="0"/>
      <p:bldP spid="21" grpId="0"/>
      <p:bldP spid="22" grpId="0"/>
      <p:bldP spid="2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64102" y="-94973"/>
            <a:ext cx="93419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Формула периметра треугольника</a:t>
            </a:r>
          </a:p>
          <a:p>
            <a:pPr algn="ctr"/>
            <a:endParaRPr lang="ru-RU" sz="32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Управляющая кнопка: домой 11">
            <a:hlinkClick r:id="rId2" action="ppaction://hlinksldjump" highlightClick="1"/>
          </p:cNvPr>
          <p:cNvSpPr/>
          <p:nvPr/>
        </p:nvSpPr>
        <p:spPr>
          <a:xfrm>
            <a:off x="231321" y="5614480"/>
            <a:ext cx="1042416" cy="1042416"/>
          </a:xfrm>
          <a:prstGeom prst="actionButtonHome">
            <a:avLst/>
          </a:prstGeom>
          <a:gradFill>
            <a:gsLst>
              <a:gs pos="0">
                <a:srgbClr val="FFFF00"/>
              </a:gs>
              <a:gs pos="48000">
                <a:srgbClr val="FF0000"/>
              </a:gs>
              <a:gs pos="100000">
                <a:srgbClr val="0099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352" y="1452571"/>
            <a:ext cx="89770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Найдите периметр треугольника, если стороны его равны 3,7см, 4,9 и 8,2 см.</a:t>
            </a:r>
            <a:endParaRPr lang="ru-RU" sz="36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245650" y="4279254"/>
            <a:ext cx="1200919" cy="1179891"/>
            <a:chOff x="3134216" y="3925819"/>
            <a:chExt cx="936131" cy="757479"/>
          </a:xfrm>
        </p:grpSpPr>
        <p:pic>
          <p:nvPicPr>
            <p:cNvPr id="16" name="Picture 2" descr="http://static.darom.org/120320/121500/0_orig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439"/>
            <a:stretch/>
          </p:blipFill>
          <p:spPr bwMode="auto">
            <a:xfrm>
              <a:off x="3317136" y="3925819"/>
              <a:ext cx="753211" cy="7502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http://static.darom.org/120320/121500/0_orig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439"/>
            <a:stretch/>
          </p:blipFill>
          <p:spPr bwMode="auto">
            <a:xfrm>
              <a:off x="3134216" y="3933070"/>
              <a:ext cx="753211" cy="7502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TextBox 17"/>
          <p:cNvSpPr txBox="1"/>
          <p:nvPr/>
        </p:nvSpPr>
        <p:spPr>
          <a:xfrm>
            <a:off x="2295006" y="2697368"/>
            <a:ext cx="36054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Р = 16,8 см </a:t>
            </a:r>
            <a:r>
              <a:rPr lang="en-US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Управляющая кнопка: в конец 12">
            <a:hlinkClick r:id="rId4" action="ppaction://hlinksldjump" highlightClick="1"/>
          </p:cNvPr>
          <p:cNvSpPr/>
          <p:nvPr/>
        </p:nvSpPr>
        <p:spPr>
          <a:xfrm>
            <a:off x="5484925" y="5716182"/>
            <a:ext cx="1042416" cy="1042416"/>
          </a:xfrm>
          <a:prstGeom prst="actionButtonEnd">
            <a:avLst/>
          </a:prstGeom>
          <a:pattFill prst="weave">
            <a:fgClr>
              <a:srgbClr val="009900"/>
            </a:fgClr>
            <a:bgClr>
              <a:schemeClr val="bg1"/>
            </a:bgClr>
          </a:patt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в конец 18">
            <a:hlinkClick r:id="rId5" action="ppaction://hlinksldjump" highlightClick="1"/>
          </p:cNvPr>
          <p:cNvSpPr/>
          <p:nvPr/>
        </p:nvSpPr>
        <p:spPr>
          <a:xfrm>
            <a:off x="7932716" y="5690801"/>
            <a:ext cx="1042416" cy="1042416"/>
          </a:xfrm>
          <a:prstGeom prst="actionButtonEnd">
            <a:avLst/>
          </a:prstGeom>
          <a:pattFill prst="pct75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1186281" y="505191"/>
            <a:ext cx="5832810" cy="923330"/>
            <a:chOff x="1273737" y="866791"/>
            <a:chExt cx="5832810" cy="923330"/>
          </a:xfrm>
        </p:grpSpPr>
        <p:sp>
          <p:nvSpPr>
            <p:cNvPr id="6" name="TextBox 5"/>
            <p:cNvSpPr txBox="1"/>
            <p:nvPr/>
          </p:nvSpPr>
          <p:spPr>
            <a:xfrm>
              <a:off x="1273737" y="866791"/>
              <a:ext cx="583281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5400" b="1" dirty="0" smtClean="0">
                  <a:solidFill>
                    <a:srgbClr val="F1750F"/>
                  </a:solidFill>
                  <a:latin typeface="Times New Roman" pitchFamily="18" charset="0"/>
                  <a:cs typeface="Times New Roman" pitchFamily="18" charset="0"/>
                </a:rPr>
                <a:t>Р</a:t>
              </a:r>
              <a:r>
                <a:rPr lang="ru-RU" sz="5400" b="1" dirty="0">
                  <a:solidFill>
                    <a:srgbClr val="F1750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smtClean="0">
                  <a:solidFill>
                    <a:srgbClr val="F1750F"/>
                  </a:solidFill>
                  <a:latin typeface="Times New Roman" pitchFamily="18" charset="0"/>
                  <a:cs typeface="Times New Roman" pitchFamily="18" charset="0"/>
                </a:rPr>
                <a:t>= </a:t>
              </a:r>
              <a:r>
                <a:rPr lang="ru-RU" sz="5400" b="1" dirty="0" smtClean="0">
                  <a:solidFill>
                    <a:srgbClr val="F1750F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r>
                <a:rPr lang="en-US" sz="5400" b="1" dirty="0" smtClean="0">
                  <a:solidFill>
                    <a:srgbClr val="F1750F"/>
                  </a:solidFill>
                  <a:latin typeface="Times New Roman" pitchFamily="18" charset="0"/>
                  <a:cs typeface="Times New Roman" pitchFamily="18" charset="0"/>
                </a:rPr>
                <a:t> + b</a:t>
              </a:r>
              <a:r>
                <a:rPr lang="ru-RU" sz="5400" b="1" dirty="0" smtClean="0">
                  <a:solidFill>
                    <a:srgbClr val="F1750F"/>
                  </a:solidFill>
                  <a:latin typeface="Times New Roman" pitchFamily="18" charset="0"/>
                  <a:cs typeface="Times New Roman" pitchFamily="18" charset="0"/>
                </a:rPr>
                <a:t> + с</a:t>
              </a:r>
              <a:endParaRPr lang="ru-RU" sz="5400" b="1" dirty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" name="Равнобедренный треугольник 1"/>
            <p:cNvSpPr/>
            <p:nvPr/>
          </p:nvSpPr>
          <p:spPr>
            <a:xfrm>
              <a:off x="2715417" y="1438582"/>
              <a:ext cx="310298" cy="232920"/>
            </a:xfrm>
            <a:prstGeom prst="triangle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0" name="Управляющая кнопка: в конец 19">
            <a:hlinkClick r:id="rId6" action="ppaction://hlinksldjump" highlightClick="1"/>
          </p:cNvPr>
          <p:cNvSpPr/>
          <p:nvPr/>
        </p:nvSpPr>
        <p:spPr>
          <a:xfrm>
            <a:off x="6746356" y="5716182"/>
            <a:ext cx="1042416" cy="1042416"/>
          </a:xfrm>
          <a:prstGeom prst="actionButtonEnd">
            <a:avLst/>
          </a:prstGeom>
          <a:pattFill prst="lgCheck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446569" y="3624674"/>
            <a:ext cx="479184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Ответ выразите:</a:t>
            </a:r>
          </a:p>
          <a:p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1) в </a:t>
            </a: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мм</a:t>
            </a:r>
            <a:endParaRPr lang="ru-RU" sz="40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2) в </a:t>
            </a:r>
            <a:r>
              <a:rPr lang="ru-RU" sz="4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дм</a:t>
            </a:r>
            <a:endParaRPr lang="ru-RU" sz="40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3) в </a:t>
            </a: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40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64211" y="5317606"/>
            <a:ext cx="26052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0,168 м </a:t>
            </a:r>
            <a:r>
              <a:rPr lang="en-US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36958" y="4167333"/>
            <a:ext cx="25635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168 мм </a:t>
            </a:r>
            <a:r>
              <a:rPr lang="en-US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36958" y="4751019"/>
            <a:ext cx="26084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1,68 </a:t>
            </a:r>
            <a:r>
              <a:rPr lang="ru-RU" sz="4800" b="1" dirty="0" err="1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дм</a:t>
            </a:r>
            <a:r>
              <a:rPr lang="ru-RU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73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21" grpId="0"/>
      <p:bldP spid="22" grpId="0"/>
      <p:bldP spid="23" grpId="0"/>
      <p:bldP spid="2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95284" y="-45795"/>
            <a:ext cx="93419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Как представить неправильную дробь в виде смешанного числа?</a:t>
            </a:r>
            <a:endParaRPr lang="ru-RU" sz="40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1043" y="1288508"/>
            <a:ext cx="948972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ru-RU" sz="3600" b="1" dirty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6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азделить числитель на знаменатель с остатком</a:t>
            </a:r>
          </a:p>
          <a:p>
            <a:r>
              <a:rPr lang="ru-RU" sz="36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2) неполное частное будет целой частью;</a:t>
            </a:r>
          </a:p>
          <a:p>
            <a:r>
              <a:rPr lang="ru-RU" sz="36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3) остаток, (если он есть) дает числитель, а делитель – знаменатель дробной части</a:t>
            </a:r>
            <a:endParaRPr lang="ru-RU" sz="4000" b="1" dirty="0">
              <a:solidFill>
                <a:srgbClr val="F1750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Управляющая кнопка: домой 11">
            <a:hlinkClick r:id="rId2" action="ppaction://hlinksldjump" highlightClick="1"/>
          </p:cNvPr>
          <p:cNvSpPr/>
          <p:nvPr/>
        </p:nvSpPr>
        <p:spPr>
          <a:xfrm>
            <a:off x="231321" y="5614480"/>
            <a:ext cx="1042416" cy="1042416"/>
          </a:xfrm>
          <a:prstGeom prst="actionButtonHome">
            <a:avLst/>
          </a:prstGeom>
          <a:gradFill>
            <a:gsLst>
              <a:gs pos="0">
                <a:srgbClr val="FFFF00"/>
              </a:gs>
              <a:gs pos="48000">
                <a:srgbClr val="FF0000"/>
              </a:gs>
              <a:gs pos="100000">
                <a:srgbClr val="0099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216510" y="4075917"/>
                <a:ext cx="2851420" cy="11673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800" b="1" dirty="0" smtClean="0">
                    <a:solidFill>
                      <a:srgbClr val="0033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 dirty="0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800" b="1" i="1" dirty="0" smtClean="0">
                            <a:solidFill>
                              <a:srgbClr val="0033CC"/>
                            </a:solidFill>
                            <a:latin typeface="Cambria Math"/>
                            <a:cs typeface="Times New Roman" pitchFamily="18" charset="0"/>
                          </a:rPr>
                          <m:t>𝟓𝟖</m:t>
                        </m:r>
                      </m:num>
                      <m:den>
                        <m:r>
                          <a:rPr lang="ru-RU" sz="4800" b="1" i="1" dirty="0" smtClean="0">
                            <a:solidFill>
                              <a:srgbClr val="0033CC"/>
                            </a:solidFill>
                            <a:latin typeface="Cambria Math"/>
                            <a:cs typeface="Times New Roman" pitchFamily="18" charset="0"/>
                          </a:rPr>
                          <m:t>𝟕</m:t>
                        </m:r>
                      </m:den>
                    </m:f>
                    <m:r>
                      <a:rPr lang="ru-RU" sz="4800" b="1" i="1" dirty="0" smtClean="0">
                        <a:solidFill>
                          <a:srgbClr val="0033CC"/>
                        </a:solidFill>
                        <a:latin typeface="Cambria Math"/>
                        <a:cs typeface="Times New Roman" pitchFamily="18" charset="0"/>
                      </a:rPr>
                      <m:t>  </m:t>
                    </m:r>
                  </m:oMath>
                </a14:m>
                <a:r>
                  <a:rPr lang="ru-RU" sz="40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ru-RU" sz="3600" b="1" dirty="0" smtClean="0">
                    <a:solidFill>
                      <a:srgbClr val="F1750F"/>
                    </a:solidFill>
                    <a:latin typeface="Times New Roman" pitchFamily="18" charset="0"/>
                    <a:cs typeface="Times New Roman" pitchFamily="18" charset="0"/>
                  </a:rPr>
                  <a:t>      </a:t>
                </a:r>
                <a:endParaRPr lang="ru-RU" sz="3600" b="1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6510" y="4075917"/>
                <a:ext cx="2851420" cy="1167371"/>
              </a:xfrm>
              <a:prstGeom prst="rect">
                <a:avLst/>
              </a:prstGeom>
              <a:blipFill rotWithShape="0">
                <a:blip r:embed="rId3"/>
                <a:stretch>
                  <a:fillRect l="-9850" b="-130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632270" y="4126924"/>
                <a:ext cx="1895071" cy="1157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800" b="1" dirty="0" smtClean="0">
                    <a:solidFill>
                      <a:srgbClr val="0033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1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  <m:t>𝟒𝟒</m:t>
                        </m:r>
                      </m:num>
                      <m:den>
                        <m:r>
                          <a:rPr lang="ru-RU" sz="4800" b="1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48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 =</a:t>
                </a:r>
                <a:endParaRPr lang="ru-RU" sz="4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2270" y="4126924"/>
                <a:ext cx="1895071" cy="1157240"/>
              </a:xfrm>
              <a:prstGeom prst="rect">
                <a:avLst/>
              </a:prstGeom>
              <a:blipFill rotWithShape="0">
                <a:blip r:embed="rId4"/>
                <a:stretch>
                  <a:fillRect l="-14791" r="-13505" b="-126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8" descr="http://s42.radikal.ru/i096/0901/db/0d3a23b83787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37" y="4546325"/>
            <a:ext cx="1117953" cy="990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Управляющая кнопка: в конец 14">
            <a:hlinkClick r:id="rId7" action="ppaction://hlinksldjump" highlightClick="1"/>
          </p:cNvPr>
          <p:cNvSpPr/>
          <p:nvPr/>
        </p:nvSpPr>
        <p:spPr>
          <a:xfrm>
            <a:off x="5484925" y="5716182"/>
            <a:ext cx="1042416" cy="1042416"/>
          </a:xfrm>
          <a:prstGeom prst="actionButtonEnd">
            <a:avLst/>
          </a:prstGeom>
          <a:pattFill prst="weave">
            <a:fgClr>
              <a:srgbClr val="009900"/>
            </a:fgClr>
            <a:bgClr>
              <a:schemeClr val="bg1"/>
            </a:bgClr>
          </a:patt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в конец 15">
            <a:hlinkClick r:id="rId8" action="ppaction://hlinksldjump" highlightClick="1"/>
          </p:cNvPr>
          <p:cNvSpPr/>
          <p:nvPr/>
        </p:nvSpPr>
        <p:spPr>
          <a:xfrm>
            <a:off x="7932716" y="5690801"/>
            <a:ext cx="1042416" cy="1042416"/>
          </a:xfrm>
          <a:prstGeom prst="actionButtonEnd">
            <a:avLst/>
          </a:prstGeom>
          <a:pattFill prst="pct75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в конец 16">
            <a:hlinkClick r:id="rId9" action="ppaction://hlinksldjump" highlightClick="1"/>
          </p:cNvPr>
          <p:cNvSpPr/>
          <p:nvPr/>
        </p:nvSpPr>
        <p:spPr>
          <a:xfrm>
            <a:off x="6746356" y="5716182"/>
            <a:ext cx="1042416" cy="1042416"/>
          </a:xfrm>
          <a:prstGeom prst="actionButtonEnd">
            <a:avLst/>
          </a:prstGeom>
          <a:pattFill prst="lgCheck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169927" y="4065053"/>
                <a:ext cx="898003" cy="11564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800" b="1" dirty="0">
                    <a:solidFill>
                      <a:srgbClr val="F1750F"/>
                    </a:solidFill>
                    <a:latin typeface="Times New Roman" pitchFamily="18" charset="0"/>
                    <a:cs typeface="Times New Roman" pitchFamily="18" charset="0"/>
                  </a:rPr>
                  <a:t>8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>
                            <a:solidFill>
                              <a:srgbClr val="F1750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800" b="1" i="1">
                            <a:solidFill>
                              <a:srgbClr val="F1750F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4800" b="1" i="1">
                            <a:solidFill>
                              <a:srgbClr val="F1750F"/>
                            </a:solidFill>
                            <a:latin typeface="Cambria Math"/>
                            <a:cs typeface="Times New Roman" pitchFamily="18" charset="0"/>
                          </a:rPr>
                          <m:t>𝟕</m:t>
                        </m:r>
                      </m:den>
                    </m:f>
                    <m:r>
                      <a:rPr lang="ru-RU" sz="4800" b="1">
                        <a:solidFill>
                          <a:srgbClr val="F1750F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9927" y="4065053"/>
                <a:ext cx="898003" cy="1156407"/>
              </a:xfrm>
              <a:prstGeom prst="rect">
                <a:avLst/>
              </a:prstGeom>
              <a:blipFill rotWithShape="0">
                <a:blip r:embed="rId10"/>
                <a:stretch>
                  <a:fillRect l="-30612" b="-126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532975" y="4110901"/>
                <a:ext cx="915635" cy="11592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800" b="1" dirty="0">
                    <a:solidFill>
                      <a:srgbClr val="F1750F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>
                            <a:solidFill>
                              <a:srgbClr val="F1750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800" b="1" i="1">
                            <a:solidFill>
                              <a:srgbClr val="F1750F"/>
                            </a:solidFill>
                            <a:latin typeface="Cambria Math"/>
                            <a:cs typeface="Times New Roman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4800" b="1" i="1">
                            <a:solidFill>
                              <a:srgbClr val="F1750F"/>
                            </a:solidFill>
                            <a:latin typeface="Cambria Math"/>
                            <a:cs typeface="Times New Roman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48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2975" y="4110901"/>
                <a:ext cx="915635" cy="1159228"/>
              </a:xfrm>
              <a:prstGeom prst="rect">
                <a:avLst/>
              </a:prstGeom>
              <a:blipFill rotWithShape="0">
                <a:blip r:embed="rId11"/>
                <a:stretch>
                  <a:fillRect l="-30667" b="-120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708799" y="5459891"/>
                <a:ext cx="2048959" cy="11594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800" b="1" dirty="0" smtClean="0">
                    <a:solidFill>
                      <a:srgbClr val="0033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</a:rPr>
                          <m:t>𝟕𝟐</m:t>
                        </m:r>
                      </m:num>
                      <m:den>
                        <m:r>
                          <a:rPr lang="ru-RU" sz="48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</a:rPr>
                          <m:t>𝟏𝟖</m:t>
                        </m:r>
                      </m:den>
                    </m:f>
                  </m:oMath>
                </a14:m>
                <a:r>
                  <a:rPr lang="ru-RU" sz="48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:endParaRPr lang="ru-RU" sz="4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8799" y="5459891"/>
                <a:ext cx="2048959" cy="1159485"/>
              </a:xfrm>
              <a:prstGeom prst="rect">
                <a:avLst/>
              </a:prstGeom>
              <a:blipFill rotWithShape="0">
                <a:blip r:embed="rId12"/>
                <a:stretch>
                  <a:fillRect l="-13393" r="-12798" b="-126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603114" y="5472652"/>
                <a:ext cx="2129109" cy="10705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400" b="1" dirty="0" smtClean="0">
                    <a:solidFill>
                      <a:srgbClr val="F1750F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>
                            <a:solidFill>
                              <a:srgbClr val="F1750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solidFill>
                              <a:srgbClr val="F1750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𝟎</m:t>
                        </m:r>
                      </m:num>
                      <m:den>
                        <m:r>
                          <a:rPr lang="ru-RU" sz="4400" b="1" i="1" smtClean="0">
                            <a:solidFill>
                              <a:srgbClr val="F1750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𝟏𝟖</m:t>
                        </m:r>
                      </m:den>
                    </m:f>
                  </m:oMath>
                </a14:m>
                <a:r>
                  <a:rPr lang="ru-RU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4400" b="1" dirty="0" smtClean="0">
                    <a:solidFill>
                      <a:schemeClr val="accent6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= 4</a:t>
                </a:r>
                <a:r>
                  <a:rPr lang="ru-RU" sz="4400" b="1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lang="ru-RU" sz="4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3114" y="5472652"/>
                <a:ext cx="2129109" cy="1070549"/>
              </a:xfrm>
              <a:prstGeom prst="rect">
                <a:avLst/>
              </a:prstGeom>
              <a:blipFill rotWithShape="0">
                <a:blip r:embed="rId13"/>
                <a:stretch>
                  <a:fillRect l="-11461" b="-12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3538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2" grpId="0"/>
      <p:bldP spid="3" grpId="0"/>
      <p:bldP spid="5" grpId="0"/>
      <p:bldP spid="18" grpId="0"/>
      <p:bldP spid="1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4823" y="-99490"/>
            <a:ext cx="93419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Как смешанное число представить в виде неправильной дроби?</a:t>
            </a:r>
            <a:endParaRPr lang="ru-RU" sz="40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34823" y="967671"/>
            <a:ext cx="934191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ru-RU" sz="3600" b="1" dirty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6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множить его целую часть на знаменатель дробной части;</a:t>
            </a:r>
          </a:p>
          <a:p>
            <a:r>
              <a:rPr lang="ru-RU" sz="36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3600" b="1" dirty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6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 полученному произведению прибавить числитель;</a:t>
            </a:r>
          </a:p>
          <a:p>
            <a:r>
              <a:rPr lang="ru-RU" sz="36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3600" b="1" dirty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6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аписать полученную сумму числителем  дроби, а знаменатель дробной части оставить без изменения</a:t>
            </a:r>
            <a:endParaRPr lang="ru-RU" sz="4000" b="1" dirty="0">
              <a:solidFill>
                <a:srgbClr val="F1750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Управляющая кнопка: домой 11">
            <a:hlinkClick r:id="rId2" action="ppaction://hlinksldjump" highlightClick="1"/>
          </p:cNvPr>
          <p:cNvSpPr/>
          <p:nvPr/>
        </p:nvSpPr>
        <p:spPr>
          <a:xfrm>
            <a:off x="231321" y="5614480"/>
            <a:ext cx="1042416" cy="1042416"/>
          </a:xfrm>
          <a:prstGeom prst="actionButtonHome">
            <a:avLst/>
          </a:prstGeom>
          <a:gradFill>
            <a:gsLst>
              <a:gs pos="0">
                <a:srgbClr val="FFFF00"/>
              </a:gs>
              <a:gs pos="48000">
                <a:srgbClr val="FF0000"/>
              </a:gs>
              <a:gs pos="100000">
                <a:srgbClr val="0099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273737" y="4811551"/>
                <a:ext cx="2533014" cy="10671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4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1) 11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solidFill>
                              <a:srgbClr val="0033CC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4400" b="1" i="1" smtClean="0">
                            <a:solidFill>
                              <a:srgbClr val="0033CC"/>
                            </a:solidFill>
                            <a:latin typeface="Cambria Math"/>
                            <a:cs typeface="Times New Roman" pitchFamily="18" charset="0"/>
                          </a:rPr>
                          <m:t>𝟒</m:t>
                        </m:r>
                      </m:den>
                    </m:f>
                    <m:r>
                      <a:rPr lang="ru-RU" sz="4400" b="1" i="0" smtClean="0">
                        <a:solidFill>
                          <a:srgbClr val="0033CC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endParaRPr lang="ru-RU" sz="3600" b="1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3737" y="4811551"/>
                <a:ext cx="2533014" cy="1067152"/>
              </a:xfrm>
              <a:prstGeom prst="rect">
                <a:avLst/>
              </a:prstGeom>
              <a:blipFill rotWithShape="0">
                <a:blip r:embed="rId3"/>
                <a:stretch>
                  <a:fillRect l="-9880" b="-12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344799" y="5790848"/>
                <a:ext cx="2034531" cy="1067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400" b="1" dirty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ru-RU" sz="44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) 6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solidFill>
                              <a:srgbClr val="0033CC"/>
                            </a:solidFill>
                            <a:latin typeface="Cambria Math"/>
                            <a:cs typeface="Times New Roman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4400" b="1" i="1" smtClean="0">
                            <a:solidFill>
                              <a:srgbClr val="0033CC"/>
                            </a:solidFill>
                            <a:latin typeface="Cambria Math"/>
                            <a:cs typeface="Times New Roman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sz="4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44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:endParaRPr lang="ru-RU" sz="4400" b="1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4799" y="5790848"/>
                <a:ext cx="2034531" cy="1067152"/>
              </a:xfrm>
              <a:prstGeom prst="rect">
                <a:avLst/>
              </a:prstGeom>
              <a:blipFill rotWithShape="0">
                <a:blip r:embed="rId4"/>
                <a:stretch>
                  <a:fillRect l="-12312" r="-11111" b="-12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402768" y="4901438"/>
                <a:ext cx="761747" cy="976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dirty="0">
                            <a:solidFill>
                              <a:srgbClr val="F1750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000" b="1" i="1" dirty="0">
                            <a:solidFill>
                              <a:srgbClr val="F1750F"/>
                            </a:solidFill>
                            <a:latin typeface="Cambria Math"/>
                            <a:cs typeface="Times New Roman" pitchFamily="18" charset="0"/>
                          </a:rPr>
                          <m:t>𝟒𝟕</m:t>
                        </m:r>
                      </m:num>
                      <m:den>
                        <m:r>
                          <a:rPr lang="ru-RU" sz="4000" b="1" i="1" dirty="0">
                            <a:solidFill>
                              <a:srgbClr val="F1750F"/>
                            </a:solidFill>
                            <a:latin typeface="Cambria Math"/>
                            <a:cs typeface="Times New Roman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4000" b="1" dirty="0">
                    <a:solidFill>
                      <a:srgbClr val="F1750F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2768" y="4901438"/>
                <a:ext cx="761747" cy="97687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426206" y="5865858"/>
                <a:ext cx="761747" cy="9785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dirty="0" smtClean="0">
                            <a:solidFill>
                              <a:srgbClr val="F1750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000" b="1" i="1" dirty="0" smtClean="0">
                            <a:solidFill>
                              <a:srgbClr val="F1750F"/>
                            </a:solidFill>
                            <a:latin typeface="Cambria Math"/>
                            <a:cs typeface="Times New Roman" pitchFamily="18" charset="0"/>
                          </a:rPr>
                          <m:t>𝟖𝟎</m:t>
                        </m:r>
                      </m:num>
                      <m:den>
                        <m:r>
                          <a:rPr lang="ru-RU" sz="4000" b="1" i="1" dirty="0" smtClean="0">
                            <a:solidFill>
                              <a:srgbClr val="F1750F"/>
                            </a:solidFill>
                            <a:latin typeface="Cambria Math"/>
                            <a:cs typeface="Times New Roman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sz="4000" b="1" dirty="0">
                    <a:solidFill>
                      <a:srgbClr val="F1750F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6206" y="5865858"/>
                <a:ext cx="761747" cy="97853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8" descr="http://s42.radikal.ru/i096/0901/db/0d3a23b83787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66" y="4719096"/>
            <a:ext cx="1117953" cy="990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Управляющая кнопка: в конец 15">
            <a:hlinkClick r:id="rId9" action="ppaction://hlinksldjump" highlightClick="1"/>
          </p:cNvPr>
          <p:cNvSpPr/>
          <p:nvPr/>
        </p:nvSpPr>
        <p:spPr>
          <a:xfrm>
            <a:off x="5484925" y="5716182"/>
            <a:ext cx="1042416" cy="1042416"/>
          </a:xfrm>
          <a:prstGeom prst="actionButtonEnd">
            <a:avLst/>
          </a:prstGeom>
          <a:pattFill prst="weave">
            <a:fgClr>
              <a:srgbClr val="009900"/>
            </a:fgClr>
            <a:bgClr>
              <a:schemeClr val="bg1"/>
            </a:bgClr>
          </a:patt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в конец 16">
            <a:hlinkClick r:id="rId10" action="ppaction://hlinksldjump" highlightClick="1"/>
          </p:cNvPr>
          <p:cNvSpPr/>
          <p:nvPr/>
        </p:nvSpPr>
        <p:spPr>
          <a:xfrm>
            <a:off x="7932716" y="5690801"/>
            <a:ext cx="1042416" cy="1042416"/>
          </a:xfrm>
          <a:prstGeom prst="actionButtonEnd">
            <a:avLst/>
          </a:prstGeom>
          <a:pattFill prst="pct75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в конец 17">
            <a:hlinkClick r:id="rId11" action="ppaction://hlinksldjump" highlightClick="1"/>
          </p:cNvPr>
          <p:cNvSpPr/>
          <p:nvPr/>
        </p:nvSpPr>
        <p:spPr>
          <a:xfrm>
            <a:off x="6746356" y="5716182"/>
            <a:ext cx="1042416" cy="1042416"/>
          </a:xfrm>
          <a:prstGeom prst="actionButtonEnd">
            <a:avLst/>
          </a:prstGeom>
          <a:pattFill prst="lgCheck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4448587" y="4663344"/>
                <a:ext cx="1928733" cy="10804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4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 2) </a:t>
                </a:r>
                <a:r>
                  <a:rPr lang="en-US" sz="44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7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44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4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44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:endParaRPr lang="ru-RU" sz="4400" b="1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8587" y="4663344"/>
                <a:ext cx="1928733" cy="1080424"/>
              </a:xfrm>
              <a:prstGeom prst="rect">
                <a:avLst/>
              </a:prstGeom>
              <a:blipFill rotWithShape="0">
                <a:blip r:embed="rId12"/>
                <a:stretch>
                  <a:fillRect l="-5696" r="-11709" b="-12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6365482" y="4704827"/>
                <a:ext cx="761747" cy="9785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dirty="0" smtClean="0">
                            <a:solidFill>
                              <a:srgbClr val="F1750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dirty="0" smtClean="0">
                            <a:solidFill>
                              <a:srgbClr val="F1750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𝟔</m:t>
                        </m:r>
                        <m:r>
                          <a:rPr lang="ru-RU" sz="4000" b="1" i="1" dirty="0" smtClean="0">
                            <a:solidFill>
                              <a:srgbClr val="F1750F"/>
                            </a:solidFill>
                            <a:latin typeface="Cambria Math"/>
                            <a:cs typeface="Times New Roman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4000" b="1" i="1" dirty="0" smtClean="0">
                            <a:solidFill>
                              <a:srgbClr val="F1750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4000" b="1" dirty="0">
                    <a:solidFill>
                      <a:srgbClr val="F1750F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4000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5482" y="4704827"/>
                <a:ext cx="761747" cy="978538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152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3" grpId="0"/>
      <p:bldP spid="13" grpId="0"/>
      <p:bldP spid="2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42879" y="-76821"/>
            <a:ext cx="93419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Что называется процентом?</a:t>
            </a:r>
            <a:endParaRPr lang="ru-RU" sz="44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43087" y="600673"/>
            <a:ext cx="91423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Процентом называют одну сотую часть величины</a:t>
            </a:r>
            <a:endParaRPr lang="ru-RU" sz="4400" b="1" dirty="0">
              <a:solidFill>
                <a:srgbClr val="F1750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Управляющая кнопка: домой 11">
            <a:hlinkClick r:id="rId2" action="ppaction://hlinksldjump" highlightClick="1"/>
          </p:cNvPr>
          <p:cNvSpPr/>
          <p:nvPr/>
        </p:nvSpPr>
        <p:spPr>
          <a:xfrm>
            <a:off x="231321" y="5614480"/>
            <a:ext cx="1042416" cy="1042416"/>
          </a:xfrm>
          <a:prstGeom prst="actionButtonHome">
            <a:avLst/>
          </a:prstGeom>
          <a:gradFill>
            <a:gsLst>
              <a:gs pos="0">
                <a:srgbClr val="FFFF00"/>
              </a:gs>
              <a:gs pos="48000">
                <a:srgbClr val="FF0000"/>
              </a:gs>
              <a:gs pos="100000">
                <a:srgbClr val="0099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-77764" y="2183560"/>
            <a:ext cx="95464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1) Чему равно 36</a:t>
            </a:r>
            <a:r>
              <a:rPr lang="en-US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от числа 280?</a:t>
            </a:r>
            <a:r>
              <a:rPr lang="en-US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8" descr="http://s42.radikal.ru/i096/0901/db/0d3a23b83787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52" y="4546324"/>
            <a:ext cx="1117953" cy="990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Управляющая кнопка: в конец 15">
            <a:hlinkClick r:id="rId5" action="ppaction://hlinksldjump" highlightClick="1"/>
          </p:cNvPr>
          <p:cNvSpPr/>
          <p:nvPr/>
        </p:nvSpPr>
        <p:spPr>
          <a:xfrm>
            <a:off x="5484925" y="5716182"/>
            <a:ext cx="1042416" cy="1042416"/>
          </a:xfrm>
          <a:prstGeom prst="actionButtonEnd">
            <a:avLst/>
          </a:prstGeom>
          <a:pattFill prst="weave">
            <a:fgClr>
              <a:srgbClr val="009900"/>
            </a:fgClr>
            <a:bgClr>
              <a:schemeClr val="bg1"/>
            </a:bgClr>
          </a:patt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в конец 16">
            <a:hlinkClick r:id="rId6" action="ppaction://hlinksldjump" highlightClick="1"/>
          </p:cNvPr>
          <p:cNvSpPr/>
          <p:nvPr/>
        </p:nvSpPr>
        <p:spPr>
          <a:xfrm>
            <a:off x="7932716" y="5690801"/>
            <a:ext cx="1042416" cy="1042416"/>
          </a:xfrm>
          <a:prstGeom prst="actionButtonEnd">
            <a:avLst/>
          </a:prstGeom>
          <a:pattFill prst="pct75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в конец 17">
            <a:hlinkClick r:id="rId7" action="ppaction://hlinksldjump" highlightClick="1"/>
          </p:cNvPr>
          <p:cNvSpPr/>
          <p:nvPr/>
        </p:nvSpPr>
        <p:spPr>
          <a:xfrm>
            <a:off x="6746356" y="5716182"/>
            <a:ext cx="1042416" cy="1042416"/>
          </a:xfrm>
          <a:prstGeom prst="actionButtonEnd">
            <a:avLst/>
          </a:prstGeom>
          <a:pattFill prst="lgCheck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-77763" y="3715367"/>
            <a:ext cx="95464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2) Чему равно </a:t>
            </a:r>
            <a:r>
              <a:rPr lang="en-US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45% </a:t>
            </a:r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от числа </a:t>
            </a:r>
            <a:r>
              <a:rPr lang="en-US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8?</a:t>
            </a:r>
            <a:r>
              <a:rPr lang="en-US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15090" y="4733824"/>
            <a:ext cx="15696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147,6</a:t>
            </a:r>
            <a:endParaRPr lang="ru-RU" sz="48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25223" y="2999553"/>
            <a:ext cx="15696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100,8</a:t>
            </a:r>
            <a:endParaRPr lang="ru-RU" sz="48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69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1" grpId="0"/>
      <p:bldP spid="2" grpId="0"/>
      <p:bldP spid="2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4823" y="-99490"/>
            <a:ext cx="93419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Как перевести проценты в десятичную дробь?</a:t>
            </a:r>
            <a:endParaRPr lang="ru-RU" sz="40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49167" y="1111358"/>
            <a:ext cx="91931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Чтобы перевести проценты в десятичную </a:t>
            </a:r>
          </a:p>
          <a:p>
            <a:pPr algn="ctr"/>
            <a:r>
              <a:rPr lang="ru-RU" sz="36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дробь, надо разделить число процентов на 100.</a:t>
            </a:r>
            <a:endParaRPr lang="ru-RU" sz="3600" b="1" dirty="0">
              <a:solidFill>
                <a:srgbClr val="F1750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Управляющая кнопка: домой 11">
            <a:hlinkClick r:id="rId2" action="ppaction://hlinksldjump" highlightClick="1"/>
          </p:cNvPr>
          <p:cNvSpPr/>
          <p:nvPr/>
        </p:nvSpPr>
        <p:spPr>
          <a:xfrm>
            <a:off x="160652" y="5713657"/>
            <a:ext cx="1042416" cy="1042416"/>
          </a:xfrm>
          <a:prstGeom prst="actionButtonHome">
            <a:avLst/>
          </a:prstGeom>
          <a:gradFill>
            <a:gsLst>
              <a:gs pos="0">
                <a:srgbClr val="FFFF00"/>
              </a:gs>
              <a:gs pos="48000">
                <a:srgbClr val="FF0000"/>
              </a:gs>
              <a:gs pos="100000">
                <a:srgbClr val="0099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-34823" y="2539974"/>
            <a:ext cx="89770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1) Выразите в виде десятичной дроби:</a:t>
            </a:r>
          </a:p>
          <a:p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32% =           8% =            125% = </a:t>
            </a:r>
            <a:endParaRPr lang="ru-RU" sz="32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8" descr="http://s42.radikal.ru/i096/0901/db/0d3a23b83787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83" y="4875997"/>
            <a:ext cx="1117953" cy="990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Управляющая кнопка: в конец 15">
            <a:hlinkClick r:id="rId5" action="ppaction://hlinksldjump" highlightClick="1"/>
          </p:cNvPr>
          <p:cNvSpPr/>
          <p:nvPr/>
        </p:nvSpPr>
        <p:spPr>
          <a:xfrm>
            <a:off x="5484925" y="5716182"/>
            <a:ext cx="1042416" cy="1042416"/>
          </a:xfrm>
          <a:prstGeom prst="actionButtonEnd">
            <a:avLst/>
          </a:prstGeom>
          <a:pattFill prst="weave">
            <a:fgClr>
              <a:srgbClr val="009900"/>
            </a:fgClr>
            <a:bgClr>
              <a:schemeClr val="bg1"/>
            </a:bgClr>
          </a:patt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в конец 16">
            <a:hlinkClick r:id="rId6" action="ppaction://hlinksldjump" highlightClick="1"/>
          </p:cNvPr>
          <p:cNvSpPr/>
          <p:nvPr/>
        </p:nvSpPr>
        <p:spPr>
          <a:xfrm>
            <a:off x="7932716" y="5690801"/>
            <a:ext cx="1042416" cy="1042416"/>
          </a:xfrm>
          <a:prstGeom prst="actionButtonEnd">
            <a:avLst/>
          </a:prstGeom>
          <a:pattFill prst="pct75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в конец 17">
            <a:hlinkClick r:id="rId7" action="ppaction://hlinksldjump" highlightClick="1"/>
          </p:cNvPr>
          <p:cNvSpPr/>
          <p:nvPr/>
        </p:nvSpPr>
        <p:spPr>
          <a:xfrm>
            <a:off x="6746356" y="5716182"/>
            <a:ext cx="1042416" cy="1042416"/>
          </a:xfrm>
          <a:prstGeom prst="actionButtonEnd">
            <a:avLst/>
          </a:prstGeom>
          <a:pattFill prst="lgCheck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8914" y="3814321"/>
            <a:ext cx="89770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2) Чему равно число, если 37</a:t>
            </a:r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от числа равно 555?</a:t>
            </a:r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7580" y="3085481"/>
            <a:ext cx="11721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0,32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32068" y="4348441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1500</a:t>
            </a:r>
            <a:endParaRPr lang="ru-RU" sz="48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41691" y="3093972"/>
            <a:ext cx="11721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0,08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24615" y="3140390"/>
            <a:ext cx="11721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1,25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683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1" grpId="0"/>
      <p:bldP spid="3" grpId="0"/>
      <p:bldP spid="21" grpId="0"/>
      <p:bldP spid="2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4823" y="-99490"/>
            <a:ext cx="93419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обратить десятичную дробь </a:t>
            </a: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в проценты?</a:t>
            </a:r>
            <a:endParaRPr lang="ru-RU" sz="40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70874" y="939417"/>
            <a:ext cx="93419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Чтобы обратить десятичную </a:t>
            </a:r>
            <a:r>
              <a:rPr lang="ru-RU" sz="4000" b="1" dirty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дробь </a:t>
            </a:r>
            <a:r>
              <a:rPr lang="ru-RU" sz="40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в проценты , надо умножить её на 100.</a:t>
            </a:r>
            <a:endParaRPr lang="ru-RU" sz="4400" b="1" dirty="0">
              <a:solidFill>
                <a:srgbClr val="F1750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Управляющая кнопка: домой 11">
            <a:hlinkClick r:id="rId2" action="ppaction://hlinksldjump" highlightClick="1"/>
          </p:cNvPr>
          <p:cNvSpPr/>
          <p:nvPr/>
        </p:nvSpPr>
        <p:spPr>
          <a:xfrm>
            <a:off x="231321" y="5614480"/>
            <a:ext cx="1042416" cy="1042416"/>
          </a:xfrm>
          <a:prstGeom prst="actionButtonHome">
            <a:avLst/>
          </a:prstGeom>
          <a:gradFill>
            <a:gsLst>
              <a:gs pos="0">
                <a:srgbClr val="FFFF00"/>
              </a:gs>
              <a:gs pos="48000">
                <a:srgbClr val="FF0000"/>
              </a:gs>
              <a:gs pos="100000">
                <a:srgbClr val="0099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47631" y="3583865"/>
            <a:ext cx="89770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2) Чему равно число, если 35</a:t>
            </a:r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от числа равно 280?</a:t>
            </a:r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8" descr="http://s42.radikal.ru/i096/0901/db/0d3a23b83787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52" y="4713855"/>
            <a:ext cx="1117953" cy="990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Управляющая кнопка: в конец 15">
            <a:hlinkClick r:id="rId5" action="ppaction://hlinksldjump" highlightClick="1"/>
          </p:cNvPr>
          <p:cNvSpPr/>
          <p:nvPr/>
        </p:nvSpPr>
        <p:spPr>
          <a:xfrm>
            <a:off x="5484925" y="5716182"/>
            <a:ext cx="1042416" cy="1042416"/>
          </a:xfrm>
          <a:prstGeom prst="actionButtonEnd">
            <a:avLst/>
          </a:prstGeom>
          <a:pattFill prst="weave">
            <a:fgClr>
              <a:srgbClr val="009900"/>
            </a:fgClr>
            <a:bgClr>
              <a:schemeClr val="bg1"/>
            </a:bgClr>
          </a:patt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в конец 16">
            <a:hlinkClick r:id="rId6" action="ppaction://hlinksldjump" highlightClick="1"/>
          </p:cNvPr>
          <p:cNvSpPr/>
          <p:nvPr/>
        </p:nvSpPr>
        <p:spPr>
          <a:xfrm>
            <a:off x="7932716" y="5690801"/>
            <a:ext cx="1042416" cy="1042416"/>
          </a:xfrm>
          <a:prstGeom prst="actionButtonEnd">
            <a:avLst/>
          </a:prstGeom>
          <a:pattFill prst="pct75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в конец 17">
            <a:hlinkClick r:id="rId7" action="ppaction://hlinksldjump" highlightClick="1"/>
          </p:cNvPr>
          <p:cNvSpPr/>
          <p:nvPr/>
        </p:nvSpPr>
        <p:spPr>
          <a:xfrm>
            <a:off x="6746356" y="5716182"/>
            <a:ext cx="1042416" cy="1042416"/>
          </a:xfrm>
          <a:prstGeom prst="actionButtonEnd">
            <a:avLst/>
          </a:prstGeom>
          <a:pattFill prst="lgCheck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6610" y="2260071"/>
            <a:ext cx="89770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1) Выразите в процентах:</a:t>
            </a:r>
          </a:p>
          <a:p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0,23 </a:t>
            </a: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   0,07 </a:t>
            </a: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=               1,5 = </a:t>
            </a:r>
            <a:endParaRPr lang="ru-RU" sz="32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03560" y="2816046"/>
            <a:ext cx="1313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23%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53126" y="2844671"/>
            <a:ext cx="10310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6126" y="2845653"/>
            <a:ext cx="15953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150%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51873" y="4222143"/>
            <a:ext cx="10310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800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56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1" grpId="0"/>
      <p:bldP spid="19" grpId="0"/>
      <p:bldP spid="20" grpId="0"/>
      <p:bldP spid="21" grpId="0"/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4823" y="-99490"/>
            <a:ext cx="93419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Что называют </a:t>
            </a:r>
            <a:endParaRPr lang="en-US" sz="40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средним арифметическим? </a:t>
            </a:r>
            <a:endParaRPr lang="ru-RU" sz="40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49243" y="1191211"/>
            <a:ext cx="92272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Средним арифметическим нескольких чисел называют частное от деления суммы этих чисел на число слагаемых.</a:t>
            </a:r>
            <a:endParaRPr lang="ru-RU" sz="4400" b="1" dirty="0">
              <a:solidFill>
                <a:srgbClr val="F1750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Управляющая кнопка: домой 11">
            <a:hlinkClick r:id="rId2" action="ppaction://hlinksldjump" highlightClick="1"/>
          </p:cNvPr>
          <p:cNvSpPr/>
          <p:nvPr/>
        </p:nvSpPr>
        <p:spPr>
          <a:xfrm>
            <a:off x="209174" y="5686993"/>
            <a:ext cx="1042416" cy="1042416"/>
          </a:xfrm>
          <a:prstGeom prst="actionButtonHome">
            <a:avLst/>
          </a:prstGeom>
          <a:gradFill>
            <a:gsLst>
              <a:gs pos="0">
                <a:srgbClr val="FFFF00"/>
              </a:gs>
              <a:gs pos="48000">
                <a:srgbClr val="FF0000"/>
              </a:gs>
              <a:gs pos="100000">
                <a:srgbClr val="0099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0" y="3267423"/>
            <a:ext cx="89770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Найдите среднее арифметическое </a:t>
            </a:r>
            <a:r>
              <a:rPr lang="ru-RU" sz="4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чисел: </a:t>
            </a:r>
            <a:r>
              <a:rPr lang="ru-RU" sz="4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5,6;  7,8;  4,3  и  8,5.</a:t>
            </a:r>
            <a:endParaRPr lang="ru-RU" sz="36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51590" y="4748791"/>
            <a:ext cx="72264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(5,6</a:t>
            </a:r>
            <a:r>
              <a:rPr lang="ru-RU" sz="4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+ 7,8 + 4,3 + 8,5) : 4 =</a:t>
            </a:r>
            <a:endParaRPr lang="ru-RU" sz="36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8" descr="http://s42.radikal.ru/i096/0901/db/0d3a23b83787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33" y="4725579"/>
            <a:ext cx="1117953" cy="990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Управляющая кнопка: в конец 17">
            <a:hlinkClick r:id="rId5" action="ppaction://hlinksldjump" highlightClick="1"/>
          </p:cNvPr>
          <p:cNvSpPr/>
          <p:nvPr/>
        </p:nvSpPr>
        <p:spPr>
          <a:xfrm>
            <a:off x="5484925" y="5716182"/>
            <a:ext cx="1042416" cy="1042416"/>
          </a:xfrm>
          <a:prstGeom prst="actionButtonEnd">
            <a:avLst/>
          </a:prstGeom>
          <a:pattFill prst="weave">
            <a:fgClr>
              <a:srgbClr val="009900"/>
            </a:fgClr>
            <a:bgClr>
              <a:schemeClr val="bg1"/>
            </a:bgClr>
          </a:patt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в конец 18">
            <a:hlinkClick r:id="rId6" action="ppaction://hlinksldjump" highlightClick="1"/>
          </p:cNvPr>
          <p:cNvSpPr/>
          <p:nvPr/>
        </p:nvSpPr>
        <p:spPr>
          <a:xfrm>
            <a:off x="7932716" y="5690801"/>
            <a:ext cx="1042416" cy="1042416"/>
          </a:xfrm>
          <a:prstGeom prst="actionButtonEnd">
            <a:avLst/>
          </a:prstGeom>
          <a:pattFill prst="pct75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в конец 19">
            <a:hlinkClick r:id="rId7" action="ppaction://hlinksldjump" highlightClick="1"/>
          </p:cNvPr>
          <p:cNvSpPr/>
          <p:nvPr/>
        </p:nvSpPr>
        <p:spPr>
          <a:xfrm>
            <a:off x="6746356" y="5716182"/>
            <a:ext cx="1042416" cy="1042416"/>
          </a:xfrm>
          <a:prstGeom prst="actionButtonEnd">
            <a:avLst/>
          </a:prstGeom>
          <a:pattFill prst="lgCheck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7596420" y="4713973"/>
            <a:ext cx="11721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6,55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13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5" grpId="0"/>
      <p:bldP spid="1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4823" y="-99490"/>
            <a:ext cx="93419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Как найти среднюю скорость?</a:t>
            </a:r>
            <a:endParaRPr lang="ru-RU" sz="40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34823" y="472810"/>
            <a:ext cx="89792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Средняя скорость  = </a:t>
            </a:r>
          </a:p>
          <a:p>
            <a:pPr algn="ctr"/>
            <a:r>
              <a:rPr lang="ru-RU" sz="40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(Весь путь) : (На все время движения)</a:t>
            </a:r>
            <a:endParaRPr lang="ru-RU" sz="4000" b="1" dirty="0">
              <a:solidFill>
                <a:srgbClr val="F1750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Управляющая кнопка: домой 11">
            <a:hlinkClick r:id="rId2" action="ppaction://hlinksldjump" highlightClick="1"/>
          </p:cNvPr>
          <p:cNvSpPr/>
          <p:nvPr/>
        </p:nvSpPr>
        <p:spPr>
          <a:xfrm>
            <a:off x="209174" y="5686993"/>
            <a:ext cx="1042416" cy="1042416"/>
          </a:xfrm>
          <a:prstGeom prst="actionButtonHome">
            <a:avLst/>
          </a:prstGeom>
          <a:gradFill>
            <a:gsLst>
              <a:gs pos="0">
                <a:srgbClr val="FFFF00"/>
              </a:gs>
              <a:gs pos="48000">
                <a:srgbClr val="FF0000"/>
              </a:gs>
              <a:gs pos="100000">
                <a:srgbClr val="0099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1706" y="2286122"/>
            <a:ext cx="897700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Поезд ехал 4 часа со скоростью 70,5 км/ч и 5 часов со скоростью 82,2 км/ч. Чему равна средняя скорость поезда?</a:t>
            </a:r>
            <a:endParaRPr lang="ru-RU" sz="36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069526" y="4409685"/>
                <a:ext cx="234551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800" b="1" dirty="0" smtClean="0">
                    <a:solidFill>
                      <a:srgbClr val="F1750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77</a:t>
                </a:r>
                <a:r>
                  <a:rPr lang="ru-RU" sz="4800" b="1" dirty="0" smtClean="0">
                    <a:solidFill>
                      <a:srgbClr val="F1750F"/>
                    </a:solidFill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4800" b="1" i="1" dirty="0" smtClean="0">
                        <a:solidFill>
                          <a:srgbClr val="F1750F"/>
                        </a:solidFill>
                        <a:latin typeface="Cambria Math"/>
                        <a:cs typeface="Times New Roman" pitchFamily="18" charset="0"/>
                      </a:rPr>
                      <m:t>км/ч</m:t>
                    </m:r>
                  </m:oMath>
                </a14:m>
                <a:endParaRPr lang="ru-RU" sz="48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9526" y="4409685"/>
                <a:ext cx="2345514" cy="830997"/>
              </a:xfrm>
              <a:prstGeom prst="rect">
                <a:avLst/>
              </a:prstGeom>
              <a:blipFill rotWithShape="0">
                <a:blip r:embed="rId3"/>
                <a:stretch>
                  <a:fillRect l="-11979" t="-16058" b="-379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8" descr="http://s42.radikal.ru/i096/0901/db/0d3a23b83787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33" y="4725579"/>
            <a:ext cx="1117953" cy="990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Управляющая кнопка: в конец 14">
            <a:hlinkClick r:id="rId6" action="ppaction://hlinksldjump" highlightClick="1"/>
          </p:cNvPr>
          <p:cNvSpPr/>
          <p:nvPr/>
        </p:nvSpPr>
        <p:spPr>
          <a:xfrm>
            <a:off x="5484925" y="5716182"/>
            <a:ext cx="1042416" cy="1042416"/>
          </a:xfrm>
          <a:prstGeom prst="actionButtonEnd">
            <a:avLst/>
          </a:prstGeom>
          <a:pattFill prst="weave">
            <a:fgClr>
              <a:srgbClr val="009900"/>
            </a:fgClr>
            <a:bgClr>
              <a:schemeClr val="bg1"/>
            </a:bgClr>
          </a:patt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в конец 16">
            <a:hlinkClick r:id="rId7" action="ppaction://hlinksldjump" highlightClick="1"/>
          </p:cNvPr>
          <p:cNvSpPr/>
          <p:nvPr/>
        </p:nvSpPr>
        <p:spPr>
          <a:xfrm>
            <a:off x="7932716" y="5690801"/>
            <a:ext cx="1042416" cy="1042416"/>
          </a:xfrm>
          <a:prstGeom prst="actionButtonEnd">
            <a:avLst/>
          </a:prstGeom>
          <a:pattFill prst="pct75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в конец 17">
            <a:hlinkClick r:id="rId8" action="ppaction://hlinksldjump" highlightClick="1"/>
          </p:cNvPr>
          <p:cNvSpPr/>
          <p:nvPr/>
        </p:nvSpPr>
        <p:spPr>
          <a:xfrm>
            <a:off x="6746356" y="5716182"/>
            <a:ext cx="1042416" cy="1042416"/>
          </a:xfrm>
          <a:prstGeom prst="actionButtonEnd">
            <a:avLst/>
          </a:prstGeom>
          <a:pattFill prst="lgCheck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96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856800"/>
              </p:ext>
            </p:extLst>
          </p:nvPr>
        </p:nvGraphicFramePr>
        <p:xfrm>
          <a:off x="-1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3048000"/>
                <a:gridCol w="3048000"/>
                <a:gridCol w="3048000"/>
              </a:tblGrid>
              <a:tr h="6858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CEF8E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BB09B"/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43" y="116539"/>
            <a:ext cx="2815826" cy="211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http://s42.radikal.ru/i096/0901/db/0d3a23b83787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230" y="116540"/>
            <a:ext cx="2486143" cy="2202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Группа 4"/>
          <p:cNvGrpSpPr/>
          <p:nvPr/>
        </p:nvGrpSpPr>
        <p:grpSpPr>
          <a:xfrm>
            <a:off x="3635870" y="437581"/>
            <a:ext cx="1812369" cy="1593912"/>
            <a:chOff x="3134216" y="3925819"/>
            <a:chExt cx="936131" cy="757479"/>
          </a:xfrm>
        </p:grpSpPr>
        <p:pic>
          <p:nvPicPr>
            <p:cNvPr id="6" name="Picture 2" descr="http://static.darom.org/120320/121500/0_orig.jpg"/>
            <p:cNvPicPr>
              <a:picLocks noChangeAspect="1" noChangeArrowheads="1"/>
            </p:cNvPicPr>
            <p:nvPr/>
          </p:nvPicPr>
          <p:blipFill rotWithShape="1"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439"/>
            <a:stretch/>
          </p:blipFill>
          <p:spPr bwMode="auto">
            <a:xfrm>
              <a:off x="3317136" y="3925819"/>
              <a:ext cx="753211" cy="7502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http://static.darom.org/120320/121500/0_orig.jpg"/>
            <p:cNvPicPr>
              <a:picLocks noChangeAspect="1" noChangeArrowheads="1"/>
            </p:cNvPicPr>
            <p:nvPr/>
          </p:nvPicPr>
          <p:blipFill rotWithShape="1"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439"/>
            <a:stretch/>
          </p:blipFill>
          <p:spPr bwMode="auto">
            <a:xfrm>
              <a:off x="3134216" y="3933070"/>
              <a:ext cx="753211" cy="7502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Управляющая кнопка: далее 10">
            <a:hlinkClick r:id="rId7" action="ppaction://hlinksldjump" highlightClick="1"/>
          </p:cNvPr>
          <p:cNvSpPr/>
          <p:nvPr/>
        </p:nvSpPr>
        <p:spPr>
          <a:xfrm>
            <a:off x="7309586" y="3926293"/>
            <a:ext cx="648090" cy="627226"/>
          </a:xfrm>
          <a:prstGeom prst="actionButtonForwardNex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Управляющая кнопка: далее 11">
            <a:hlinkClick r:id="rId8" action="ppaction://hlinksldjump" highlightClick="1"/>
          </p:cNvPr>
          <p:cNvSpPr/>
          <p:nvPr/>
        </p:nvSpPr>
        <p:spPr>
          <a:xfrm>
            <a:off x="6339796" y="3942355"/>
            <a:ext cx="648090" cy="627226"/>
          </a:xfrm>
          <a:prstGeom prst="actionButtonForwardNex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Управляющая кнопка: далее 12">
            <a:hlinkClick r:id="rId9" action="ppaction://hlinksldjump" highlightClick="1"/>
          </p:cNvPr>
          <p:cNvSpPr/>
          <p:nvPr/>
        </p:nvSpPr>
        <p:spPr>
          <a:xfrm>
            <a:off x="8258933" y="4927158"/>
            <a:ext cx="648090" cy="627226"/>
          </a:xfrm>
          <a:prstGeom prst="actionButtonForwardNex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Управляющая кнопка: далее 13">
            <a:hlinkClick r:id="rId10" action="ppaction://hlinksldjump" highlightClick="1"/>
          </p:cNvPr>
          <p:cNvSpPr/>
          <p:nvPr/>
        </p:nvSpPr>
        <p:spPr>
          <a:xfrm>
            <a:off x="7309586" y="4943341"/>
            <a:ext cx="648090" cy="627226"/>
          </a:xfrm>
          <a:prstGeom prst="actionButtonForwardNex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Управляющая кнопка: далее 14">
            <a:hlinkClick r:id="rId11" action="ppaction://hlinksldjump" highlightClick="1"/>
          </p:cNvPr>
          <p:cNvSpPr/>
          <p:nvPr/>
        </p:nvSpPr>
        <p:spPr>
          <a:xfrm>
            <a:off x="6341703" y="4927158"/>
            <a:ext cx="648090" cy="627226"/>
          </a:xfrm>
          <a:prstGeom prst="actionButtonForwardNex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Управляющая кнопка: далее 15">
            <a:hlinkClick r:id="rId12" action="ppaction://hlinksldjump" highlightClick="1"/>
          </p:cNvPr>
          <p:cNvSpPr/>
          <p:nvPr/>
        </p:nvSpPr>
        <p:spPr>
          <a:xfrm>
            <a:off x="7348093" y="5812609"/>
            <a:ext cx="648090" cy="627226"/>
          </a:xfrm>
          <a:prstGeom prst="actionButtonForwardNex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Управляющая кнопка: далее 16">
            <a:hlinkClick r:id="rId13" action="ppaction://hlinksldjump" highlightClick="1"/>
          </p:cNvPr>
          <p:cNvSpPr/>
          <p:nvPr/>
        </p:nvSpPr>
        <p:spPr>
          <a:xfrm>
            <a:off x="6380630" y="5816791"/>
            <a:ext cx="648090" cy="627226"/>
          </a:xfrm>
          <a:prstGeom prst="actionButtonForwardNex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Управляющая кнопка: далее 17">
            <a:hlinkClick r:id="rId14" action="ppaction://hlinksldjump" highlightClick="1"/>
          </p:cNvPr>
          <p:cNvSpPr/>
          <p:nvPr/>
        </p:nvSpPr>
        <p:spPr>
          <a:xfrm>
            <a:off x="8264435" y="5812609"/>
            <a:ext cx="648090" cy="627226"/>
          </a:xfrm>
          <a:prstGeom prst="actionButtonForwardNex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Управляющая кнопка: далее 18">
            <a:hlinkClick r:id="rId10" action="ppaction://hlinksldjump" highlightClick="1"/>
          </p:cNvPr>
          <p:cNvSpPr/>
          <p:nvPr/>
        </p:nvSpPr>
        <p:spPr>
          <a:xfrm>
            <a:off x="8222921" y="3942355"/>
            <a:ext cx="648090" cy="627226"/>
          </a:xfrm>
          <a:prstGeom prst="actionButtonForwardNex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Управляющая кнопка: далее 19">
            <a:hlinkClick r:id="rId15" action="ppaction://hlinksldjump" highlightClick="1"/>
          </p:cNvPr>
          <p:cNvSpPr/>
          <p:nvPr/>
        </p:nvSpPr>
        <p:spPr>
          <a:xfrm>
            <a:off x="7309586" y="3080565"/>
            <a:ext cx="648090" cy="627226"/>
          </a:xfrm>
          <a:prstGeom prst="actionButtonForwardNex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Управляющая кнопка: далее 29">
            <a:hlinkClick r:id="rId16" action="ppaction://hlinksldjump" highlightClick="1"/>
          </p:cNvPr>
          <p:cNvSpPr/>
          <p:nvPr/>
        </p:nvSpPr>
        <p:spPr>
          <a:xfrm>
            <a:off x="1216983" y="5843854"/>
            <a:ext cx="648090" cy="627226"/>
          </a:xfrm>
          <a:prstGeom prst="actionButtonForwardNext">
            <a:avLst/>
          </a:prstGeom>
          <a:solidFill>
            <a:srgbClr val="33CC33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Управляющая кнопка: далее 30">
            <a:hlinkClick r:id="rId17" action="ppaction://hlinksldjump" highlightClick="1"/>
          </p:cNvPr>
          <p:cNvSpPr/>
          <p:nvPr/>
        </p:nvSpPr>
        <p:spPr>
          <a:xfrm>
            <a:off x="251400" y="5843854"/>
            <a:ext cx="648090" cy="627226"/>
          </a:xfrm>
          <a:prstGeom prst="actionButtonForwardNext">
            <a:avLst/>
          </a:prstGeom>
          <a:solidFill>
            <a:srgbClr val="33CC33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Управляющая кнопка: далее 31">
            <a:hlinkClick r:id="rId18" action="ppaction://hlinksldjump" highlightClick="1"/>
          </p:cNvPr>
          <p:cNvSpPr/>
          <p:nvPr/>
        </p:nvSpPr>
        <p:spPr>
          <a:xfrm>
            <a:off x="1200235" y="3050468"/>
            <a:ext cx="648090" cy="627226"/>
          </a:xfrm>
          <a:prstGeom prst="actionButtonForwardNext">
            <a:avLst/>
          </a:prstGeom>
          <a:solidFill>
            <a:srgbClr val="33CC33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Управляющая кнопка: далее 32">
            <a:hlinkClick r:id="rId19" action="ppaction://hlinksldjump" highlightClick="1"/>
          </p:cNvPr>
          <p:cNvSpPr/>
          <p:nvPr/>
        </p:nvSpPr>
        <p:spPr>
          <a:xfrm>
            <a:off x="2140481" y="4959032"/>
            <a:ext cx="648090" cy="627226"/>
          </a:xfrm>
          <a:prstGeom prst="actionButtonForwardNext">
            <a:avLst/>
          </a:prstGeom>
          <a:solidFill>
            <a:srgbClr val="33CC33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Управляющая кнопка: далее 33">
            <a:hlinkClick r:id="rId20" action="ppaction://hlinksldjump" highlightClick="1"/>
          </p:cNvPr>
          <p:cNvSpPr/>
          <p:nvPr/>
        </p:nvSpPr>
        <p:spPr>
          <a:xfrm>
            <a:off x="1200235" y="4959032"/>
            <a:ext cx="648090" cy="627226"/>
          </a:xfrm>
          <a:prstGeom prst="actionButtonForwardNext">
            <a:avLst/>
          </a:prstGeom>
          <a:solidFill>
            <a:srgbClr val="33CC33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Управляющая кнопка: далее 34">
            <a:hlinkClick r:id="rId21" action="ppaction://hlinksldjump" highlightClick="1"/>
          </p:cNvPr>
          <p:cNvSpPr/>
          <p:nvPr/>
        </p:nvSpPr>
        <p:spPr>
          <a:xfrm>
            <a:off x="214974" y="4959032"/>
            <a:ext cx="648090" cy="627226"/>
          </a:xfrm>
          <a:prstGeom prst="actionButtonForwardNext">
            <a:avLst/>
          </a:prstGeom>
          <a:solidFill>
            <a:srgbClr val="33CC33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Управляющая кнопка: далее 35">
            <a:hlinkClick r:id="rId22" action="ppaction://hlinksldjump" highlightClick="1"/>
          </p:cNvPr>
          <p:cNvSpPr/>
          <p:nvPr/>
        </p:nvSpPr>
        <p:spPr>
          <a:xfrm>
            <a:off x="2165560" y="3938523"/>
            <a:ext cx="648090" cy="627226"/>
          </a:xfrm>
          <a:prstGeom prst="actionButtonForwardNext">
            <a:avLst/>
          </a:prstGeom>
          <a:solidFill>
            <a:srgbClr val="33CC33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Управляющая кнопка: далее 36">
            <a:hlinkClick r:id="rId23" action="ppaction://hlinksldjump" highlightClick="1"/>
          </p:cNvPr>
          <p:cNvSpPr/>
          <p:nvPr/>
        </p:nvSpPr>
        <p:spPr>
          <a:xfrm>
            <a:off x="1183111" y="3926293"/>
            <a:ext cx="648090" cy="627226"/>
          </a:xfrm>
          <a:prstGeom prst="actionButtonForwardNext">
            <a:avLst/>
          </a:prstGeom>
          <a:solidFill>
            <a:srgbClr val="33CC33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Управляющая кнопка: далее 37">
            <a:hlinkClick r:id="rId24" action="ppaction://hlinksldjump" highlightClick="1"/>
          </p:cNvPr>
          <p:cNvSpPr/>
          <p:nvPr/>
        </p:nvSpPr>
        <p:spPr>
          <a:xfrm>
            <a:off x="251400" y="3917491"/>
            <a:ext cx="648090" cy="627226"/>
          </a:xfrm>
          <a:prstGeom prst="actionButtonForwardNext">
            <a:avLst/>
          </a:prstGeom>
          <a:solidFill>
            <a:srgbClr val="33CC33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Управляющая кнопка: далее 38">
            <a:hlinkClick r:id="rId25" action="ppaction://hlinksldjump" highlightClick="1"/>
          </p:cNvPr>
          <p:cNvSpPr/>
          <p:nvPr/>
        </p:nvSpPr>
        <p:spPr>
          <a:xfrm>
            <a:off x="2135680" y="5873088"/>
            <a:ext cx="648090" cy="627226"/>
          </a:xfrm>
          <a:prstGeom prst="actionButtonForwardNext">
            <a:avLst/>
          </a:prstGeom>
          <a:solidFill>
            <a:srgbClr val="33CC33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Управляющая кнопка: далее 39">
            <a:hlinkClick r:id="rId26" action="ppaction://hlinksldjump" highlightClick="1"/>
          </p:cNvPr>
          <p:cNvSpPr/>
          <p:nvPr/>
        </p:nvSpPr>
        <p:spPr>
          <a:xfrm>
            <a:off x="3311825" y="5843854"/>
            <a:ext cx="648090" cy="627226"/>
          </a:xfrm>
          <a:prstGeom prst="actionButtonForwardNext">
            <a:avLst/>
          </a:prstGeom>
          <a:solidFill>
            <a:srgbClr val="FFFF00"/>
          </a:solidFill>
          <a:ln>
            <a:solidFill>
              <a:srgbClr val="F175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Управляющая кнопка: далее 40">
            <a:hlinkClick r:id="rId27" action="ppaction://hlinksldjump" highlightClick="1"/>
          </p:cNvPr>
          <p:cNvSpPr/>
          <p:nvPr/>
        </p:nvSpPr>
        <p:spPr>
          <a:xfrm>
            <a:off x="3341917" y="3979396"/>
            <a:ext cx="648090" cy="627226"/>
          </a:xfrm>
          <a:prstGeom prst="actionButtonForwardNext">
            <a:avLst/>
          </a:prstGeom>
          <a:solidFill>
            <a:srgbClr val="FFFF00"/>
          </a:solidFill>
          <a:ln>
            <a:solidFill>
              <a:srgbClr val="F175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Управляющая кнопка: далее 41">
            <a:hlinkClick r:id="rId28" action="ppaction://hlinksldjump" highlightClick="1"/>
          </p:cNvPr>
          <p:cNvSpPr/>
          <p:nvPr/>
        </p:nvSpPr>
        <p:spPr>
          <a:xfrm>
            <a:off x="4352302" y="5843854"/>
            <a:ext cx="648090" cy="627226"/>
          </a:xfrm>
          <a:prstGeom prst="actionButtonForwardNext">
            <a:avLst/>
          </a:prstGeom>
          <a:solidFill>
            <a:srgbClr val="FFFF00"/>
          </a:solidFill>
          <a:ln>
            <a:solidFill>
              <a:srgbClr val="F175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Управляющая кнопка: далее 42">
            <a:hlinkClick r:id="rId29" action="ppaction://hlinksldjump" highlightClick="1"/>
          </p:cNvPr>
          <p:cNvSpPr/>
          <p:nvPr/>
        </p:nvSpPr>
        <p:spPr>
          <a:xfrm>
            <a:off x="3337313" y="4927158"/>
            <a:ext cx="648090" cy="627226"/>
          </a:xfrm>
          <a:prstGeom prst="actionButtonForwardNext">
            <a:avLst/>
          </a:prstGeom>
          <a:solidFill>
            <a:srgbClr val="FFFF00"/>
          </a:solidFill>
          <a:ln>
            <a:solidFill>
              <a:srgbClr val="F175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Управляющая кнопка: далее 43">
            <a:hlinkClick r:id="rId30" action="ppaction://hlinksldjump" highlightClick="1"/>
          </p:cNvPr>
          <p:cNvSpPr/>
          <p:nvPr/>
        </p:nvSpPr>
        <p:spPr>
          <a:xfrm>
            <a:off x="4316012" y="4943341"/>
            <a:ext cx="648090" cy="627226"/>
          </a:xfrm>
          <a:prstGeom prst="actionButtonForwardNext">
            <a:avLst/>
          </a:prstGeom>
          <a:solidFill>
            <a:srgbClr val="FFFF00"/>
          </a:solidFill>
          <a:ln>
            <a:solidFill>
              <a:srgbClr val="F175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Управляющая кнопка: далее 44">
            <a:hlinkClick r:id="rId31" action="ppaction://hlinksldjump" highlightClick="1"/>
          </p:cNvPr>
          <p:cNvSpPr/>
          <p:nvPr/>
        </p:nvSpPr>
        <p:spPr>
          <a:xfrm>
            <a:off x="5220090" y="3942355"/>
            <a:ext cx="648090" cy="627226"/>
          </a:xfrm>
          <a:prstGeom prst="actionButtonForwardNext">
            <a:avLst/>
          </a:prstGeom>
          <a:solidFill>
            <a:srgbClr val="FFFF00"/>
          </a:solidFill>
          <a:ln>
            <a:solidFill>
              <a:srgbClr val="F175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Управляющая кнопка: далее 45">
            <a:hlinkClick r:id="rId32" action="ppaction://hlinksldjump" highlightClick="1"/>
          </p:cNvPr>
          <p:cNvSpPr/>
          <p:nvPr/>
        </p:nvSpPr>
        <p:spPr>
          <a:xfrm>
            <a:off x="5245944" y="4943341"/>
            <a:ext cx="648090" cy="627226"/>
          </a:xfrm>
          <a:prstGeom prst="actionButtonForwardNext">
            <a:avLst/>
          </a:prstGeom>
          <a:solidFill>
            <a:srgbClr val="FFFF00"/>
          </a:solidFill>
          <a:ln>
            <a:solidFill>
              <a:srgbClr val="F175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" name="Управляющая кнопка: далее 46">
            <a:hlinkClick r:id="rId28" action="ppaction://hlinksldjump" highlightClick="1"/>
          </p:cNvPr>
          <p:cNvSpPr/>
          <p:nvPr/>
        </p:nvSpPr>
        <p:spPr>
          <a:xfrm>
            <a:off x="5247408" y="5835041"/>
            <a:ext cx="648090" cy="627226"/>
          </a:xfrm>
          <a:prstGeom prst="actionButtonForwardNext">
            <a:avLst/>
          </a:prstGeom>
          <a:solidFill>
            <a:srgbClr val="FFFF00"/>
          </a:solidFill>
          <a:ln>
            <a:solidFill>
              <a:srgbClr val="F175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Управляющая кнопка: далее 47">
            <a:hlinkClick r:id="rId33" action="ppaction://hlinksldjump" highlightClick="1"/>
          </p:cNvPr>
          <p:cNvSpPr/>
          <p:nvPr/>
        </p:nvSpPr>
        <p:spPr>
          <a:xfrm>
            <a:off x="4264715" y="3050468"/>
            <a:ext cx="648090" cy="627226"/>
          </a:xfrm>
          <a:prstGeom prst="actionButtonForwardNext">
            <a:avLst/>
          </a:prstGeom>
          <a:solidFill>
            <a:srgbClr val="FFFF00"/>
          </a:solidFill>
          <a:ln>
            <a:solidFill>
              <a:srgbClr val="F175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" name="Управляющая кнопка: далее 48">
            <a:hlinkClick r:id="rId34" action="ppaction://hlinksldjump" highlightClick="1"/>
          </p:cNvPr>
          <p:cNvSpPr/>
          <p:nvPr/>
        </p:nvSpPr>
        <p:spPr>
          <a:xfrm>
            <a:off x="4316012" y="3979396"/>
            <a:ext cx="648090" cy="627226"/>
          </a:xfrm>
          <a:prstGeom prst="actionButtonForwardNext">
            <a:avLst/>
          </a:prstGeom>
          <a:solidFill>
            <a:srgbClr val="FFFF00"/>
          </a:solidFill>
          <a:ln>
            <a:solidFill>
              <a:srgbClr val="F175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602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4823" y="-99490"/>
            <a:ext cx="93419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Формула объёма прямоугольного параллелепипеда</a:t>
            </a:r>
            <a:endParaRPr lang="ru-RU" sz="40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55859" y="1142517"/>
            <a:ext cx="39605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V= </a:t>
            </a:r>
            <a:r>
              <a:rPr lang="en-US" sz="4800" b="1" i="1" dirty="0" err="1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abc</a:t>
            </a:r>
            <a:endParaRPr lang="ru-RU" sz="5400" b="1" i="1" dirty="0">
              <a:solidFill>
                <a:srgbClr val="F1750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Управляющая кнопка: домой 11">
            <a:hlinkClick r:id="rId2" action="ppaction://hlinksldjump" highlightClick="1"/>
          </p:cNvPr>
          <p:cNvSpPr/>
          <p:nvPr/>
        </p:nvSpPr>
        <p:spPr>
          <a:xfrm>
            <a:off x="231321" y="5614480"/>
            <a:ext cx="1042416" cy="1042416"/>
          </a:xfrm>
          <a:prstGeom prst="actionButtonHome">
            <a:avLst/>
          </a:prstGeom>
          <a:gradFill>
            <a:gsLst>
              <a:gs pos="0">
                <a:srgbClr val="FFFF00"/>
              </a:gs>
              <a:gs pos="48000">
                <a:srgbClr val="FF0000"/>
              </a:gs>
              <a:gs pos="100000">
                <a:srgbClr val="0099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-34823" y="1856044"/>
            <a:ext cx="89770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Найдите объём прямоугольного параллелепипеда, если его измерения равны 1,2 см, 3,4 см и 6,5 см.  </a:t>
            </a:r>
            <a:endParaRPr lang="ru-RU" sz="32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6776856" y="3129063"/>
                <a:ext cx="2297873" cy="721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000" b="1" dirty="0" smtClean="0">
                    <a:solidFill>
                      <a:srgbClr val="F1750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26,52</a:t>
                </a:r>
                <a:r>
                  <a:rPr lang="ru-RU" sz="4000" b="1" dirty="0" smtClean="0">
                    <a:solidFill>
                      <a:srgbClr val="F1750F"/>
                    </a:solidFill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dirty="0" smtClean="0">
                            <a:solidFill>
                              <a:srgbClr val="F1750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ru-RU" sz="4000" b="1" i="1" dirty="0" smtClean="0">
                            <a:solidFill>
                              <a:srgbClr val="F1750F"/>
                            </a:solidFill>
                            <a:latin typeface="Cambria Math"/>
                            <a:cs typeface="Times New Roman" pitchFamily="18" charset="0"/>
                          </a:rPr>
                          <m:t>см</m:t>
                        </m:r>
                      </m:e>
                      <m:sup>
                        <m:r>
                          <a:rPr lang="ru-RU" sz="4000" b="1" i="1" dirty="0" smtClean="0">
                            <a:solidFill>
                              <a:srgbClr val="F1750F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ru-RU" sz="40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6856" y="3129063"/>
                <a:ext cx="2297873" cy="721801"/>
              </a:xfrm>
              <a:prstGeom prst="rect">
                <a:avLst/>
              </a:prstGeom>
              <a:blipFill rotWithShape="0">
                <a:blip r:embed="rId3"/>
                <a:stretch>
                  <a:fillRect l="-9549" t="-12605" b="-352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8" descr="http://s42.radikal.ru/i096/0901/db/0d3a23b83787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33" y="4725579"/>
            <a:ext cx="1117953" cy="990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Управляющая кнопка: в конец 15">
            <a:hlinkClick r:id="rId6" action="ppaction://hlinksldjump" highlightClick="1"/>
          </p:cNvPr>
          <p:cNvSpPr/>
          <p:nvPr/>
        </p:nvSpPr>
        <p:spPr>
          <a:xfrm>
            <a:off x="5484925" y="5716182"/>
            <a:ext cx="1042416" cy="1042416"/>
          </a:xfrm>
          <a:prstGeom prst="actionButtonEnd">
            <a:avLst/>
          </a:prstGeom>
          <a:pattFill prst="weave">
            <a:fgClr>
              <a:srgbClr val="009900"/>
            </a:fgClr>
            <a:bgClr>
              <a:schemeClr val="bg1"/>
            </a:bgClr>
          </a:patt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в конец 16">
            <a:hlinkClick r:id="rId7" action="ppaction://hlinksldjump" highlightClick="1"/>
          </p:cNvPr>
          <p:cNvSpPr/>
          <p:nvPr/>
        </p:nvSpPr>
        <p:spPr>
          <a:xfrm>
            <a:off x="7932716" y="5690801"/>
            <a:ext cx="1042416" cy="1042416"/>
          </a:xfrm>
          <a:prstGeom prst="actionButtonEnd">
            <a:avLst/>
          </a:prstGeom>
          <a:pattFill prst="pct75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в конец 17">
            <a:hlinkClick r:id="rId8" action="ppaction://hlinksldjump" highlightClick="1"/>
          </p:cNvPr>
          <p:cNvSpPr/>
          <p:nvPr/>
        </p:nvSpPr>
        <p:spPr>
          <a:xfrm>
            <a:off x="6746356" y="5716182"/>
            <a:ext cx="1042416" cy="1042416"/>
          </a:xfrm>
          <a:prstGeom prst="actionButtonEnd">
            <a:avLst/>
          </a:prstGeom>
          <a:pattFill prst="lgCheck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-299932" y="4087328"/>
                <a:ext cx="6232478" cy="7218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40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Ответ выразите в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dirty="0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ru-RU" sz="4000" b="1" i="1" dirty="0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мм</m:t>
                        </m:r>
                      </m:e>
                      <m:sup>
                        <m:r>
                          <a:rPr lang="ru-RU" sz="4000" b="1" i="1" dirty="0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ru-RU" sz="4000" b="1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99932" y="4087328"/>
                <a:ext cx="6232478" cy="721801"/>
              </a:xfrm>
              <a:prstGeom prst="rect">
                <a:avLst/>
              </a:prstGeom>
              <a:blipFill rotWithShape="0">
                <a:blip r:embed="rId9"/>
                <a:stretch>
                  <a:fillRect t="-12605" b="-352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5644938" y="4061721"/>
                <a:ext cx="2626488" cy="721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000" b="1" dirty="0" smtClean="0">
                    <a:solidFill>
                      <a:srgbClr val="F1750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26</a:t>
                </a:r>
                <a:r>
                  <a:rPr lang="ru-RU" sz="4000" b="1" dirty="0" smtClean="0">
                    <a:solidFill>
                      <a:srgbClr val="F1750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ru-RU" sz="4000" b="1" dirty="0">
                    <a:solidFill>
                      <a:srgbClr val="F1750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4000" b="1" dirty="0" smtClean="0">
                    <a:solidFill>
                      <a:srgbClr val="F1750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14:m>
                  <m:oMath xmlns:m="http://schemas.openxmlformats.org/officeDocument/2006/math">
                    <m:r>
                      <a:rPr lang="ru-RU" sz="4000" b="1" i="1" dirty="0" smtClean="0">
                        <a:solidFill>
                          <a:srgbClr val="F1750F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  <m:r>
                      <a:rPr lang="ru-RU" sz="4000" b="1" i="1" dirty="0" smtClean="0">
                        <a:solidFill>
                          <a:srgbClr val="F1750F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  <m:sSup>
                      <m:sSupPr>
                        <m:ctrlPr>
                          <a:rPr lang="ru-RU" sz="4000" b="1" i="1" dirty="0" smtClean="0">
                            <a:solidFill>
                              <a:srgbClr val="F1750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ru-RU" sz="4000" b="1" i="1" dirty="0" smtClean="0">
                            <a:solidFill>
                              <a:srgbClr val="F1750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м</m:t>
                        </m:r>
                        <m:r>
                          <a:rPr lang="ru-RU" sz="4000" b="1" i="1" dirty="0" smtClean="0">
                            <a:solidFill>
                              <a:srgbClr val="F1750F"/>
                            </a:solidFill>
                            <a:latin typeface="Cambria Math"/>
                            <a:cs typeface="Times New Roman" pitchFamily="18" charset="0"/>
                          </a:rPr>
                          <m:t>м</m:t>
                        </m:r>
                      </m:e>
                      <m:sup>
                        <m:r>
                          <a:rPr lang="ru-RU" sz="4000" b="1" i="1" dirty="0" smtClean="0">
                            <a:solidFill>
                              <a:srgbClr val="F1750F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ru-RU" sz="4000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4938" y="4061721"/>
                <a:ext cx="2626488" cy="721801"/>
              </a:xfrm>
              <a:prstGeom prst="rect">
                <a:avLst/>
              </a:prstGeom>
              <a:blipFill rotWithShape="0">
                <a:blip r:embed="rId10"/>
                <a:stretch>
                  <a:fillRect l="-8121" t="-12605" b="-352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001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3" grpId="0"/>
      <p:bldP spid="11" grpId="0"/>
      <p:bldP spid="1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81101" y="9438"/>
            <a:ext cx="93419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Чему равна сумма углов треугольника?</a:t>
            </a:r>
            <a:endParaRPr lang="ru-RU" sz="40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Управляющая кнопка: домой 11">
            <a:hlinkClick r:id="rId2" action="ppaction://hlinksldjump" highlightClick="1"/>
          </p:cNvPr>
          <p:cNvSpPr/>
          <p:nvPr/>
        </p:nvSpPr>
        <p:spPr>
          <a:xfrm>
            <a:off x="231321" y="5614480"/>
            <a:ext cx="1042416" cy="1042416"/>
          </a:xfrm>
          <a:prstGeom prst="actionButtonHome">
            <a:avLst/>
          </a:prstGeom>
          <a:gradFill>
            <a:gsLst>
              <a:gs pos="0">
                <a:srgbClr val="FFFF00"/>
              </a:gs>
              <a:gs pos="48000">
                <a:srgbClr val="FF0000"/>
              </a:gs>
              <a:gs pos="100000">
                <a:srgbClr val="0099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-46113" y="3019568"/>
            <a:ext cx="89770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Чему равны углы треугольника, если </a:t>
            </a:r>
            <a:r>
              <a:rPr lang="ru-RU" sz="4000" b="1" dirty="0" smtClean="0">
                <a:solidFill>
                  <a:srgbClr val="0033CC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∠</a:t>
            </a: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А в 2 раза меньше </a:t>
            </a:r>
            <a:r>
              <a:rPr lang="ru-RU" sz="4000" b="1" dirty="0">
                <a:solidFill>
                  <a:srgbClr val="0033CC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∠</a:t>
            </a: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В и в 3 раза меньше </a:t>
            </a:r>
            <a:r>
              <a:rPr lang="ru-RU" sz="4000" b="1" dirty="0">
                <a:solidFill>
                  <a:srgbClr val="0033CC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∠</a:t>
            </a: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С?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-81101" y="476929"/>
            <a:ext cx="3463755" cy="3000044"/>
            <a:chOff x="725784" y="467843"/>
            <a:chExt cx="3463755" cy="3000044"/>
          </a:xfrm>
        </p:grpSpPr>
        <p:sp>
          <p:nvSpPr>
            <p:cNvPr id="2" name="Равнобедренный треугольник 1"/>
            <p:cNvSpPr/>
            <p:nvPr/>
          </p:nvSpPr>
          <p:spPr>
            <a:xfrm rot="20635884">
              <a:off x="971547" y="940746"/>
              <a:ext cx="2702220" cy="1646181"/>
            </a:xfrm>
            <a:prstGeom prst="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725784" y="2636890"/>
              <a:ext cx="62869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800" b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4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354482" y="467843"/>
              <a:ext cx="59503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800" b="1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4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560841" y="1987497"/>
              <a:ext cx="62869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800" b="1" dirty="0"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3197984" y="1227378"/>
            <a:ext cx="6003379" cy="830997"/>
            <a:chOff x="3755125" y="2838775"/>
            <a:chExt cx="6003379" cy="83099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4067522" y="2838775"/>
                  <a:ext cx="5690982" cy="830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4800" b="1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А +     В +    С = 180</a:t>
                  </a:r>
                  <a14:m>
                    <m:oMath xmlns:m="http://schemas.openxmlformats.org/officeDocument/2006/math">
                      <m:r>
                        <a:rPr lang="ru-RU" sz="48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°</m:t>
                      </m:r>
                    </m:oMath>
                  </a14:m>
                  <a:endParaRPr lang="ru-RU" sz="48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67522" y="2838775"/>
                  <a:ext cx="5690982" cy="830997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4818" t="-16058" b="-37956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0" name="Группа 19"/>
            <p:cNvGrpSpPr/>
            <p:nvPr/>
          </p:nvGrpSpPr>
          <p:grpSpPr>
            <a:xfrm>
              <a:off x="3755125" y="3257708"/>
              <a:ext cx="338150" cy="193131"/>
              <a:chOff x="4341865" y="2859257"/>
              <a:chExt cx="338150" cy="193131"/>
            </a:xfrm>
          </p:grpSpPr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4355970" y="3052388"/>
                <a:ext cx="324045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 flipV="1">
                <a:off x="4341865" y="2859257"/>
                <a:ext cx="324045" cy="18160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Группа 22"/>
            <p:cNvGrpSpPr/>
            <p:nvPr/>
          </p:nvGrpSpPr>
          <p:grpSpPr>
            <a:xfrm>
              <a:off x="5290094" y="3184197"/>
              <a:ext cx="338150" cy="193131"/>
              <a:chOff x="4341865" y="2859257"/>
              <a:chExt cx="338150" cy="193131"/>
            </a:xfrm>
          </p:grpSpPr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4355970" y="3052388"/>
                <a:ext cx="324045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 flipV="1">
                <a:off x="4341865" y="2859257"/>
                <a:ext cx="324045" cy="18160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Группа 25"/>
            <p:cNvGrpSpPr/>
            <p:nvPr/>
          </p:nvGrpSpPr>
          <p:grpSpPr>
            <a:xfrm>
              <a:off x="6862541" y="3172670"/>
              <a:ext cx="338150" cy="193131"/>
              <a:chOff x="4341865" y="2859257"/>
              <a:chExt cx="338150" cy="193131"/>
            </a:xfrm>
          </p:grpSpPr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4355970" y="3052388"/>
                <a:ext cx="324045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 flipV="1">
                <a:off x="4341865" y="2859257"/>
                <a:ext cx="324045" cy="18160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30" name="Picture 8" descr="http://s42.radikal.ru/i096/0901/db/0d3a23b83787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33" y="4700198"/>
            <a:ext cx="1117953" cy="990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" name="Группа 20"/>
          <p:cNvGrpSpPr/>
          <p:nvPr/>
        </p:nvGrpSpPr>
        <p:grpSpPr>
          <a:xfrm>
            <a:off x="1852743" y="4911054"/>
            <a:ext cx="2431123" cy="709652"/>
            <a:chOff x="3635870" y="4634777"/>
            <a:chExt cx="2431123" cy="70965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4934952" y="4636543"/>
                  <a:ext cx="1132041" cy="707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ru-RU" sz="40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𝟑𝟎</m:t>
                      </m:r>
                    </m:oMath>
                  </a14:m>
                  <a:r>
                    <a:rPr lang="ru-RU" sz="4000" b="1" dirty="0">
                      <a:solidFill>
                        <a:schemeClr val="accent6">
                          <a:lumMod val="75000"/>
                        </a:schemeClr>
                      </a:solidFill>
                      <a:ea typeface="Cambria Math"/>
                      <a:cs typeface="Times New Roman" pitchFamily="18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ru-RU" sz="40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°</m:t>
                      </m:r>
                    </m:oMath>
                  </a14:m>
                  <a:endParaRPr lang="ru-RU" sz="4000" dirty="0">
                    <a:solidFill>
                      <a:schemeClr val="accent6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34952" y="4636543"/>
                  <a:ext cx="1132041" cy="707886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1" name="Прямая соединительная линия 30"/>
            <p:cNvCxnSpPr/>
            <p:nvPr/>
          </p:nvCxnSpPr>
          <p:spPr>
            <a:xfrm flipV="1">
              <a:off x="3635870" y="4897918"/>
              <a:ext cx="324045" cy="181604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flipV="1">
              <a:off x="3635870" y="5079522"/>
              <a:ext cx="324045" cy="11042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Прямоугольник 18"/>
            <p:cNvSpPr/>
            <p:nvPr/>
          </p:nvSpPr>
          <p:spPr>
            <a:xfrm>
              <a:off x="4013854" y="4634777"/>
              <a:ext cx="974947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000" b="1" dirty="0" smtClean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А =</a:t>
              </a:r>
              <a:endParaRPr lang="ru-RU" sz="40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33" name="Управляющая кнопка: в конец 32">
            <a:hlinkClick r:id="rId7" action="ppaction://hlinksldjump" highlightClick="1"/>
          </p:cNvPr>
          <p:cNvSpPr/>
          <p:nvPr/>
        </p:nvSpPr>
        <p:spPr>
          <a:xfrm>
            <a:off x="5484925" y="5716182"/>
            <a:ext cx="1042416" cy="1042416"/>
          </a:xfrm>
          <a:prstGeom prst="actionButtonEnd">
            <a:avLst/>
          </a:prstGeom>
          <a:pattFill prst="weave">
            <a:fgClr>
              <a:srgbClr val="009900"/>
            </a:fgClr>
            <a:bgClr>
              <a:schemeClr val="bg1"/>
            </a:bgClr>
          </a:patt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Управляющая кнопка: в конец 33">
            <a:hlinkClick r:id="rId8" action="ppaction://hlinksldjump" highlightClick="1"/>
          </p:cNvPr>
          <p:cNvSpPr/>
          <p:nvPr/>
        </p:nvSpPr>
        <p:spPr>
          <a:xfrm>
            <a:off x="7932716" y="5690801"/>
            <a:ext cx="1042416" cy="1042416"/>
          </a:xfrm>
          <a:prstGeom prst="actionButtonEnd">
            <a:avLst/>
          </a:prstGeom>
          <a:pattFill prst="pct75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Управляющая кнопка: в конец 34">
            <a:hlinkClick r:id="rId9" action="ppaction://hlinksldjump" highlightClick="1"/>
          </p:cNvPr>
          <p:cNvSpPr/>
          <p:nvPr/>
        </p:nvSpPr>
        <p:spPr>
          <a:xfrm>
            <a:off x="6746356" y="5716182"/>
            <a:ext cx="1042416" cy="1042416"/>
          </a:xfrm>
          <a:prstGeom prst="actionButtonEnd">
            <a:avLst/>
          </a:prstGeom>
          <a:pattFill prst="lgCheck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6" name="Группа 35"/>
          <p:cNvGrpSpPr/>
          <p:nvPr/>
        </p:nvGrpSpPr>
        <p:grpSpPr>
          <a:xfrm>
            <a:off x="4491587" y="4904828"/>
            <a:ext cx="2410284" cy="709652"/>
            <a:chOff x="3635870" y="4634777"/>
            <a:chExt cx="2410284" cy="70965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4934952" y="4636543"/>
                  <a:ext cx="1111202" cy="707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4000" b="1" dirty="0" smtClean="0">
                      <a:solidFill>
                        <a:schemeClr val="accent6">
                          <a:lumMod val="75000"/>
                        </a:schemeClr>
                      </a:solidFill>
                      <a:cs typeface="Times New Roman" pitchFamily="18" charset="0"/>
                    </a:rPr>
                    <a:t>6</a:t>
                  </a:r>
                  <a14:m>
                    <m:oMath xmlns:m="http://schemas.openxmlformats.org/officeDocument/2006/math">
                      <m:r>
                        <a:rPr lang="ru-RU" sz="40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𝟎</m:t>
                      </m:r>
                    </m:oMath>
                  </a14:m>
                  <a:r>
                    <a:rPr lang="ru-RU" sz="4000" b="1" dirty="0">
                      <a:solidFill>
                        <a:schemeClr val="accent6">
                          <a:lumMod val="75000"/>
                        </a:schemeClr>
                      </a:solidFill>
                      <a:ea typeface="Cambria Math"/>
                      <a:cs typeface="Times New Roman" pitchFamily="18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ru-RU" sz="40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°</m:t>
                      </m:r>
                    </m:oMath>
                  </a14:m>
                  <a:endParaRPr lang="ru-RU" sz="4000" dirty="0">
                    <a:solidFill>
                      <a:schemeClr val="accent6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34952" y="4636543"/>
                  <a:ext cx="1111202" cy="707886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l="-19780" t="-15517" b="-3620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8" name="Прямая соединительная линия 37"/>
            <p:cNvCxnSpPr/>
            <p:nvPr/>
          </p:nvCxnSpPr>
          <p:spPr>
            <a:xfrm flipV="1">
              <a:off x="3635870" y="4897918"/>
              <a:ext cx="324045" cy="181604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flipV="1">
              <a:off x="3635870" y="5079522"/>
              <a:ext cx="324045" cy="11042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Прямоугольник 39"/>
            <p:cNvSpPr/>
            <p:nvPr/>
          </p:nvSpPr>
          <p:spPr>
            <a:xfrm>
              <a:off x="4013854" y="4634777"/>
              <a:ext cx="946093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000" b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r>
                <a:rPr lang="ru-RU" sz="4000" b="1" dirty="0" smtClean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=</a:t>
              </a:r>
              <a:endParaRPr lang="ru-RU" sz="40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2065466" y="5800544"/>
            <a:ext cx="2410284" cy="709652"/>
            <a:chOff x="3635870" y="4634777"/>
            <a:chExt cx="2410284" cy="70965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/>
                <p:cNvSpPr txBox="1"/>
                <p:nvPr/>
              </p:nvSpPr>
              <p:spPr>
                <a:xfrm>
                  <a:off x="4934952" y="4636543"/>
                  <a:ext cx="1111202" cy="707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4000" b="1" dirty="0" smtClean="0">
                      <a:solidFill>
                        <a:schemeClr val="accent6">
                          <a:lumMod val="75000"/>
                        </a:schemeClr>
                      </a:solidFill>
                      <a:cs typeface="Times New Roman" pitchFamily="18" charset="0"/>
                    </a:rPr>
                    <a:t>9</a:t>
                  </a:r>
                  <a14:m>
                    <m:oMath xmlns:m="http://schemas.openxmlformats.org/officeDocument/2006/math">
                      <m:r>
                        <a:rPr lang="ru-RU" sz="40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𝟎</m:t>
                      </m:r>
                    </m:oMath>
                  </a14:m>
                  <a:r>
                    <a:rPr lang="ru-RU" sz="4000" b="1" dirty="0">
                      <a:solidFill>
                        <a:schemeClr val="accent6">
                          <a:lumMod val="75000"/>
                        </a:schemeClr>
                      </a:solidFill>
                      <a:ea typeface="Cambria Math"/>
                      <a:cs typeface="Times New Roman" pitchFamily="18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ru-RU" sz="40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°</m:t>
                      </m:r>
                    </m:oMath>
                  </a14:m>
                  <a:endParaRPr lang="ru-RU" sz="4000" dirty="0">
                    <a:solidFill>
                      <a:schemeClr val="accent6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42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34952" y="4636543"/>
                  <a:ext cx="1111202" cy="707886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l="-19780" t="-15517" b="-3620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3" name="Прямая соединительная линия 42"/>
            <p:cNvCxnSpPr/>
            <p:nvPr/>
          </p:nvCxnSpPr>
          <p:spPr>
            <a:xfrm flipV="1">
              <a:off x="3635870" y="4897918"/>
              <a:ext cx="324045" cy="181604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flipV="1">
              <a:off x="3635870" y="5079522"/>
              <a:ext cx="324045" cy="11042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Прямоугольник 44"/>
            <p:cNvSpPr/>
            <p:nvPr/>
          </p:nvSpPr>
          <p:spPr>
            <a:xfrm>
              <a:off x="4013854" y="4634777"/>
              <a:ext cx="974947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000" b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С</a:t>
              </a:r>
              <a:r>
                <a:rPr lang="ru-RU" sz="4000" b="1" dirty="0" smtClean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=</a:t>
              </a:r>
              <a:endParaRPr lang="ru-RU" sz="40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8549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92898" y="0"/>
            <a:ext cx="934191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Формула суммы длин всех ребер прямоугольного параллелепипеда</a:t>
            </a:r>
          </a:p>
          <a:p>
            <a:pPr algn="ctr"/>
            <a:endParaRPr lang="ru-RU" sz="36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4539" y="1227299"/>
                <a:ext cx="856519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00" b="1" dirty="0" smtClean="0">
                    <a:solidFill>
                      <a:srgbClr val="F1750F"/>
                    </a:solidFill>
                    <a:latin typeface="Times New Roman" pitchFamily="18" charset="0"/>
                    <a:cs typeface="Times New Roman" pitchFamily="18" charset="0"/>
                  </a:rPr>
                  <a:t>L = 4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solidFill>
                          <a:srgbClr val="F1750F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</m:oMath>
                </a14:m>
                <a:r>
                  <a:rPr lang="en-US" sz="4400" b="1" dirty="0" smtClean="0">
                    <a:solidFill>
                      <a:srgbClr val="F1750F"/>
                    </a:solidFill>
                    <a:latin typeface="Times New Roman" pitchFamily="18" charset="0"/>
                    <a:cs typeface="Times New Roman" pitchFamily="18" charset="0"/>
                  </a:rPr>
                  <a:t> (a +b + c)</a:t>
                </a:r>
                <a:endParaRPr lang="ru-RU" sz="4400" b="1" dirty="0">
                  <a:solidFill>
                    <a:srgbClr val="F1750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539" y="1227299"/>
                <a:ext cx="8565190" cy="769441"/>
              </a:xfrm>
              <a:prstGeom prst="rect">
                <a:avLst/>
              </a:prstGeom>
              <a:blipFill rotWithShape="1">
                <a:blip r:embed="rId2"/>
                <a:stretch>
                  <a:fillRect t="-14961" b="-370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Управляющая кнопка: домой 11">
            <a:hlinkClick r:id="rId3" action="ppaction://hlinksldjump" highlightClick="1"/>
          </p:cNvPr>
          <p:cNvSpPr/>
          <p:nvPr/>
        </p:nvSpPr>
        <p:spPr>
          <a:xfrm>
            <a:off x="231321" y="5614480"/>
            <a:ext cx="1042416" cy="1042416"/>
          </a:xfrm>
          <a:prstGeom prst="actionButtonHome">
            <a:avLst/>
          </a:prstGeom>
          <a:gradFill>
            <a:gsLst>
              <a:gs pos="0">
                <a:srgbClr val="FFFF00"/>
              </a:gs>
              <a:gs pos="48000">
                <a:srgbClr val="FF0000"/>
              </a:gs>
              <a:gs pos="100000">
                <a:srgbClr val="0099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66994" y="1845873"/>
            <a:ext cx="89770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Найдите сумму длин всех ребер прямоугольного параллелепипеда, если а</a:t>
            </a:r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1,2 см, </a:t>
            </a:r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 =</a:t>
            </a:r>
            <a:r>
              <a:rPr lang="en-US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2,5 см, </a:t>
            </a:r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 = </a:t>
            </a: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3,4 см</a:t>
            </a:r>
            <a:r>
              <a:rPr lang="ru-RU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23660" y="3599301"/>
            <a:ext cx="36051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L = 28</a:t>
            </a:r>
            <a:r>
              <a:rPr lang="ru-RU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 см </a:t>
            </a:r>
            <a:r>
              <a:rPr lang="en-US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Управляющая кнопка: в конец 12">
            <a:hlinkClick r:id="rId4" action="ppaction://hlinksldjump" highlightClick="1"/>
          </p:cNvPr>
          <p:cNvSpPr/>
          <p:nvPr/>
        </p:nvSpPr>
        <p:spPr>
          <a:xfrm>
            <a:off x="5484925" y="5716182"/>
            <a:ext cx="1042416" cy="1042416"/>
          </a:xfrm>
          <a:prstGeom prst="actionButtonEnd">
            <a:avLst/>
          </a:prstGeom>
          <a:pattFill prst="weave">
            <a:fgClr>
              <a:srgbClr val="009900"/>
            </a:fgClr>
            <a:bgClr>
              <a:schemeClr val="bg1"/>
            </a:bgClr>
          </a:patt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в конец 18">
            <a:hlinkClick r:id="rId5" action="ppaction://hlinksldjump" highlightClick="1"/>
          </p:cNvPr>
          <p:cNvSpPr/>
          <p:nvPr/>
        </p:nvSpPr>
        <p:spPr>
          <a:xfrm>
            <a:off x="7932716" y="5690801"/>
            <a:ext cx="1042416" cy="1042416"/>
          </a:xfrm>
          <a:prstGeom prst="actionButtonEnd">
            <a:avLst/>
          </a:prstGeom>
          <a:pattFill prst="pct75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в конец 19">
            <a:hlinkClick r:id="rId6" action="ppaction://hlinksldjump" highlightClick="1"/>
          </p:cNvPr>
          <p:cNvSpPr/>
          <p:nvPr/>
        </p:nvSpPr>
        <p:spPr>
          <a:xfrm>
            <a:off x="6746356" y="5716182"/>
            <a:ext cx="1042416" cy="1042416"/>
          </a:xfrm>
          <a:prstGeom prst="actionButtonEnd">
            <a:avLst/>
          </a:prstGeom>
          <a:pattFill prst="lgCheck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Picture 8" descr="http://s42.radikal.ru/i096/0901/db/0d3a23b83787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33" y="4725579"/>
            <a:ext cx="1117953" cy="990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75516" y="4287921"/>
            <a:ext cx="62324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Ответ </a:t>
            </a: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выразите: в мм</a:t>
            </a:r>
          </a:p>
          <a:p>
            <a:pPr algn="ctr"/>
            <a:r>
              <a:rPr lang="ru-RU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                    в м</a:t>
            </a:r>
            <a:endParaRPr lang="ru-RU" sz="40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18147" y="4241754"/>
            <a:ext cx="17812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175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284 мм</a:t>
            </a:r>
            <a:endParaRPr lang="ru-RU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6672667" y="4866937"/>
            <a:ext cx="21659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175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0,284 мм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240130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8" grpId="0"/>
      <p:bldP spid="11" grpId="0"/>
      <p:bldP spid="15" grpId="0"/>
      <p:bldP spid="1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 конец 1">
            <a:hlinkClick r:id="rId2" action="ppaction://hlinksldjump" highlightClick="1"/>
          </p:cNvPr>
          <p:cNvSpPr/>
          <p:nvPr/>
        </p:nvSpPr>
        <p:spPr>
          <a:xfrm>
            <a:off x="5484925" y="5716182"/>
            <a:ext cx="1042416" cy="1042416"/>
          </a:xfrm>
          <a:prstGeom prst="actionButtonEnd">
            <a:avLst/>
          </a:prstGeom>
          <a:pattFill prst="weave">
            <a:fgClr>
              <a:srgbClr val="009900"/>
            </a:fgClr>
            <a:bgClr>
              <a:schemeClr val="bg1"/>
            </a:bgClr>
          </a:patt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правляющая кнопка: в конец 2">
            <a:hlinkClick r:id="rId3" action="ppaction://hlinksldjump" highlightClick="1"/>
          </p:cNvPr>
          <p:cNvSpPr/>
          <p:nvPr/>
        </p:nvSpPr>
        <p:spPr>
          <a:xfrm>
            <a:off x="7932716" y="5690801"/>
            <a:ext cx="1042416" cy="1042416"/>
          </a:xfrm>
          <a:prstGeom prst="actionButtonEnd">
            <a:avLst/>
          </a:prstGeom>
          <a:pattFill prst="pct75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в конец 3">
            <a:hlinkClick r:id="rId4" action="ppaction://hlinksldjump" highlightClick="1"/>
          </p:cNvPr>
          <p:cNvSpPr/>
          <p:nvPr/>
        </p:nvSpPr>
        <p:spPr>
          <a:xfrm>
            <a:off x="6746356" y="5716182"/>
            <a:ext cx="1042416" cy="1042416"/>
          </a:xfrm>
          <a:prstGeom prst="actionButtonEnd">
            <a:avLst/>
          </a:prstGeom>
          <a:pattFill prst="lgCheck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-92898" y="0"/>
            <a:ext cx="934191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Формула площади всей поверхности прямоугольного параллелепипеда</a:t>
            </a:r>
          </a:p>
          <a:p>
            <a:pPr algn="ctr"/>
            <a:endParaRPr lang="ru-RU" sz="36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4539" y="1227299"/>
            <a:ext cx="85651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S = 2 (</a:t>
            </a:r>
            <a:r>
              <a:rPr lang="en-US" sz="4400" b="1" dirty="0" err="1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4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4400" b="1" dirty="0" err="1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sz="44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 + ac)</a:t>
            </a:r>
            <a:endParaRPr lang="ru-RU" sz="4400" b="1" dirty="0">
              <a:solidFill>
                <a:srgbClr val="F1750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6994" y="1927543"/>
            <a:ext cx="89770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Найдите площадь </a:t>
            </a:r>
            <a:r>
              <a:rPr lang="ru-RU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всей поверхности прямоугольного </a:t>
            </a: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параллелепипеда, если а</a:t>
            </a:r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8 см, </a:t>
            </a:r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 =</a:t>
            </a:r>
            <a:r>
              <a:rPr lang="en-US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5 см, </a:t>
            </a:r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 = </a:t>
            </a: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3 см.</a:t>
            </a:r>
            <a:endParaRPr lang="ru-RU" sz="36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2177437" y="3717040"/>
                <a:ext cx="3243067" cy="8477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800" b="1" dirty="0" smtClean="0">
                    <a:solidFill>
                      <a:srgbClr val="F1750F"/>
                    </a:solidFill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ru-RU" sz="4800" b="1" dirty="0" smtClean="0">
                    <a:solidFill>
                      <a:srgbClr val="F1750F"/>
                    </a:solidFill>
                    <a:latin typeface="Times New Roman" pitchFamily="18" charset="0"/>
                    <a:cs typeface="Times New Roman" pitchFamily="18" charset="0"/>
                  </a:rPr>
                  <a:t> = 158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800" b="1" i="1" dirty="0" smtClean="0">
                            <a:solidFill>
                              <a:srgbClr val="F1750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ru-RU" sz="4800" b="1" i="1" dirty="0" smtClean="0">
                            <a:solidFill>
                              <a:srgbClr val="F1750F"/>
                            </a:solidFill>
                            <a:latin typeface="Cambria Math"/>
                            <a:cs typeface="Times New Roman" pitchFamily="18" charset="0"/>
                          </a:rPr>
                          <m:t>см</m:t>
                        </m:r>
                      </m:e>
                      <m:sup>
                        <m:r>
                          <a:rPr lang="ru-RU" sz="4800" b="1" i="1" dirty="0" smtClean="0">
                            <a:solidFill>
                              <a:srgbClr val="F1750F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ru-RU" sz="6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7437" y="3717040"/>
                <a:ext cx="3243067" cy="847733"/>
              </a:xfrm>
              <a:prstGeom prst="rect">
                <a:avLst/>
              </a:prstGeom>
              <a:blipFill rotWithShape="0">
                <a:blip r:embed="rId5"/>
                <a:stretch>
                  <a:fillRect l="-8459" t="-13669" b="-381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Управляющая кнопка: домой 8">
            <a:hlinkClick r:id="rId6" action="ppaction://hlinksldjump" highlightClick="1"/>
          </p:cNvPr>
          <p:cNvSpPr/>
          <p:nvPr/>
        </p:nvSpPr>
        <p:spPr>
          <a:xfrm>
            <a:off x="231321" y="5614480"/>
            <a:ext cx="1042416" cy="1042416"/>
          </a:xfrm>
          <a:prstGeom prst="actionButtonHome">
            <a:avLst/>
          </a:prstGeom>
          <a:gradFill>
            <a:gsLst>
              <a:gs pos="0">
                <a:srgbClr val="FFFF00"/>
              </a:gs>
              <a:gs pos="48000">
                <a:srgbClr val="FF0000"/>
              </a:gs>
              <a:gs pos="100000">
                <a:srgbClr val="0099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8" descr="http://s42.radikal.ru/i096/0901/db/0d3a23b83787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1" y="4713073"/>
            <a:ext cx="1117953" cy="990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631046" y="4486574"/>
                <a:ext cx="6232478" cy="13512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40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Ответ выразите: в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dirty="0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ru-RU" sz="4000" b="1" i="1" dirty="0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мм</m:t>
                        </m:r>
                      </m:e>
                      <m:sup>
                        <m:r>
                          <a:rPr lang="ru-RU" sz="4000" b="1" i="1" dirty="0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ru-RU" sz="4000" b="1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ru-RU" sz="4000" b="1" dirty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40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                               в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dirty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ru-RU" sz="4000" b="1" i="1" dirty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м</m:t>
                        </m:r>
                      </m:e>
                      <m:sup>
                        <m:r>
                          <a:rPr lang="ru-RU" sz="4000" b="1" i="1" dirty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ru-RU" sz="4000" b="1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046" y="4486574"/>
                <a:ext cx="6232478" cy="1351267"/>
              </a:xfrm>
              <a:prstGeom prst="rect">
                <a:avLst/>
              </a:prstGeom>
              <a:blipFill rotWithShape="0">
                <a:blip r:embed="rId9"/>
                <a:stretch>
                  <a:fillRect t="-6757" b="-184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6344606" y="4486574"/>
                <a:ext cx="2771849" cy="658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F1750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1580000</a:t>
                </a:r>
                <a:r>
                  <a:rPr lang="ru-RU" sz="3600" b="1" dirty="0" smtClean="0">
                    <a:solidFill>
                      <a:srgbClr val="F1750F"/>
                    </a:solidFill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dirty="0" smtClean="0">
                            <a:solidFill>
                              <a:srgbClr val="F1750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ru-RU" sz="3600" b="1" i="1" dirty="0" smtClean="0">
                            <a:solidFill>
                              <a:srgbClr val="F1750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м</m:t>
                        </m:r>
                        <m:r>
                          <a:rPr lang="ru-RU" sz="3600" b="1" i="1" dirty="0" smtClean="0">
                            <a:solidFill>
                              <a:srgbClr val="F1750F"/>
                            </a:solidFill>
                            <a:latin typeface="Cambria Math"/>
                            <a:cs typeface="Times New Roman" pitchFamily="18" charset="0"/>
                          </a:rPr>
                          <m:t>м</m:t>
                        </m:r>
                      </m:e>
                      <m:sup>
                        <m:r>
                          <a:rPr lang="ru-RU" sz="3600" b="1" i="1" dirty="0" smtClean="0">
                            <a:solidFill>
                              <a:srgbClr val="F1750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ru-RU" sz="36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4606" y="4486574"/>
                <a:ext cx="2771849" cy="658898"/>
              </a:xfrm>
              <a:prstGeom prst="rect">
                <a:avLst/>
              </a:prstGeom>
              <a:blipFill rotWithShape="0">
                <a:blip r:embed="rId10"/>
                <a:stretch>
                  <a:fillRect l="-6828" t="-12963" b="-342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6442763" y="5075997"/>
                <a:ext cx="2230034" cy="658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F1750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0, 0158</a:t>
                </a:r>
                <a:r>
                  <a:rPr lang="ru-RU" sz="3600" b="1" dirty="0" smtClean="0">
                    <a:solidFill>
                      <a:srgbClr val="F1750F"/>
                    </a:solidFill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dirty="0" smtClean="0">
                            <a:solidFill>
                              <a:srgbClr val="F1750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ru-RU" sz="3600" b="1" i="1" dirty="0" smtClean="0">
                            <a:solidFill>
                              <a:srgbClr val="F1750F"/>
                            </a:solidFill>
                            <a:latin typeface="Cambria Math"/>
                            <a:cs typeface="Times New Roman" pitchFamily="18" charset="0"/>
                          </a:rPr>
                          <m:t>м</m:t>
                        </m:r>
                      </m:e>
                      <m:sup>
                        <m:r>
                          <a:rPr lang="ru-RU" sz="3600" b="1" i="1" dirty="0" smtClean="0">
                            <a:solidFill>
                              <a:srgbClr val="F1750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ru-RU" sz="36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2763" y="5075997"/>
                <a:ext cx="2230034" cy="658898"/>
              </a:xfrm>
              <a:prstGeom prst="rect">
                <a:avLst/>
              </a:prstGeom>
              <a:blipFill rotWithShape="0">
                <a:blip r:embed="rId11"/>
                <a:stretch>
                  <a:fillRect l="-8470" t="-12963" b="-342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865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  <p:bldP spid="12" grpId="0"/>
      <p:bldP spid="1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vk.com/images/stickers/126/128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780" y="1556740"/>
            <a:ext cx="2880400" cy="3072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Управляющая кнопка: домой 2">
            <a:hlinkClick r:id="rId4" action="ppaction://hlinksldjump" highlightClick="1"/>
          </p:cNvPr>
          <p:cNvSpPr/>
          <p:nvPr/>
        </p:nvSpPr>
        <p:spPr>
          <a:xfrm>
            <a:off x="231321" y="5614480"/>
            <a:ext cx="1042416" cy="1042416"/>
          </a:xfrm>
          <a:prstGeom prst="actionButtonHome">
            <a:avLst/>
          </a:prstGeom>
          <a:gradFill>
            <a:gsLst>
              <a:gs pos="0">
                <a:srgbClr val="FFFF00"/>
              </a:gs>
              <a:gs pos="48000">
                <a:srgbClr val="FF0000"/>
              </a:gs>
              <a:gs pos="100000">
                <a:srgbClr val="0099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91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vk.com/images/stickers/102/128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780" y="1556740"/>
            <a:ext cx="3024420" cy="322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Управляющая кнопка: домой 2">
            <a:hlinkClick r:id="rId4" action="ppaction://hlinksldjump" highlightClick="1"/>
          </p:cNvPr>
          <p:cNvSpPr/>
          <p:nvPr/>
        </p:nvSpPr>
        <p:spPr>
          <a:xfrm>
            <a:off x="231321" y="5614480"/>
            <a:ext cx="1042416" cy="1042416"/>
          </a:xfrm>
          <a:prstGeom prst="actionButtonHome">
            <a:avLst/>
          </a:prstGeom>
          <a:gradFill>
            <a:gsLst>
              <a:gs pos="0">
                <a:srgbClr val="FFFF00"/>
              </a:gs>
              <a:gs pos="48000">
                <a:srgbClr val="FF0000"/>
              </a:gs>
              <a:gs pos="100000">
                <a:srgbClr val="0099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18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vk.com/images/stickers/110/128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789" y="1844780"/>
            <a:ext cx="2902901" cy="3096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Управляющая кнопка: домой 2">
            <a:hlinkClick r:id="rId3" action="ppaction://hlinksldjump" highlightClick="1"/>
          </p:cNvPr>
          <p:cNvSpPr/>
          <p:nvPr/>
        </p:nvSpPr>
        <p:spPr>
          <a:xfrm>
            <a:off x="231321" y="5614480"/>
            <a:ext cx="1042416" cy="1042416"/>
          </a:xfrm>
          <a:prstGeom prst="actionButtonHome">
            <a:avLst/>
          </a:prstGeom>
          <a:gradFill>
            <a:gsLst>
              <a:gs pos="0">
                <a:srgbClr val="FFFF00"/>
              </a:gs>
              <a:gs pos="48000">
                <a:srgbClr val="FF0000"/>
              </a:gs>
              <a:gs pos="100000">
                <a:srgbClr val="0099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02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35620" y="4869200"/>
            <a:ext cx="64550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Хороших каникул!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122" name="Picture 2" descr="http://img0.liveinternet.ru/images/attach/c/2/83/61/83061034_021_w508_h477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648" y="10965"/>
            <a:ext cx="4680650" cy="4402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01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00" y="-1423"/>
            <a:ext cx="81448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Назовите </a:t>
            </a:r>
            <a:r>
              <a:rPr lang="ru-RU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омпоненты вычитания</a:t>
            </a:r>
            <a:endParaRPr lang="ru-RU" sz="40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84930" y="675622"/>
            <a:ext cx="94392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Уменьшаемое – Вычитаемое = Разность</a:t>
            </a:r>
            <a:endParaRPr lang="ru-RU" sz="4000" b="1" dirty="0">
              <a:solidFill>
                <a:srgbClr val="F1750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380" y="1724246"/>
            <a:ext cx="366478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Вычислите:</a:t>
            </a:r>
          </a:p>
          <a:p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1) 5,6 – 2,7 = </a:t>
            </a:r>
            <a:endParaRPr lang="ru-RU" sz="4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47941" y="2243635"/>
            <a:ext cx="11079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2,9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Управляющая кнопка: в конец 8">
            <a:hlinkClick r:id="rId2" action="ppaction://hlinksldjump" highlightClick="1"/>
          </p:cNvPr>
          <p:cNvSpPr/>
          <p:nvPr/>
        </p:nvSpPr>
        <p:spPr>
          <a:xfrm>
            <a:off x="5477908" y="5716182"/>
            <a:ext cx="1042416" cy="1042416"/>
          </a:xfrm>
          <a:prstGeom prst="actionButtonEnd">
            <a:avLst/>
          </a:prstGeom>
          <a:pattFill prst="weave">
            <a:fgClr>
              <a:srgbClr val="009900"/>
            </a:fgClr>
            <a:bgClr>
              <a:schemeClr val="bg1"/>
            </a:bgClr>
          </a:patt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в конец 9">
            <a:hlinkClick r:id="rId3" action="ppaction://hlinksldjump" highlightClick="1"/>
          </p:cNvPr>
          <p:cNvSpPr/>
          <p:nvPr/>
        </p:nvSpPr>
        <p:spPr>
          <a:xfrm>
            <a:off x="6684652" y="5716182"/>
            <a:ext cx="1042416" cy="1042416"/>
          </a:xfrm>
          <a:prstGeom prst="actionButtonEnd">
            <a:avLst/>
          </a:prstGeom>
          <a:pattFill prst="lgCheck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в конец 10">
            <a:hlinkClick r:id="rId4" action="ppaction://hlinksldjump" highlightClick="1"/>
          </p:cNvPr>
          <p:cNvSpPr/>
          <p:nvPr/>
        </p:nvSpPr>
        <p:spPr>
          <a:xfrm>
            <a:off x="7963434" y="5716182"/>
            <a:ext cx="1042416" cy="1042416"/>
          </a:xfrm>
          <a:prstGeom prst="actionButtonEnd">
            <a:avLst/>
          </a:prstGeom>
          <a:pattFill prst="pct75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домой 11">
            <a:hlinkClick r:id="rId5" action="ppaction://hlinksldjump" highlightClick="1"/>
          </p:cNvPr>
          <p:cNvSpPr/>
          <p:nvPr/>
        </p:nvSpPr>
        <p:spPr>
          <a:xfrm>
            <a:off x="107380" y="5597729"/>
            <a:ext cx="1042416" cy="1042416"/>
          </a:xfrm>
          <a:prstGeom prst="actionButtonHome">
            <a:avLst/>
          </a:prstGeom>
          <a:gradFill>
            <a:gsLst>
              <a:gs pos="0">
                <a:srgbClr val="FFFF00"/>
              </a:gs>
              <a:gs pos="48000">
                <a:srgbClr val="FF0000"/>
              </a:gs>
              <a:gs pos="100000">
                <a:srgbClr val="0099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80" y="4509150"/>
            <a:ext cx="1175239" cy="881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892956" y="3471257"/>
            <a:ext cx="42803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2) 12,3 – 1,8 =</a:t>
            </a:r>
          </a:p>
          <a:p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3) 16,25 – 9,8 = </a:t>
            </a:r>
            <a:endParaRPr lang="ru-RU" sz="4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81605" y="3415371"/>
            <a:ext cx="187743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10,5</a:t>
            </a:r>
            <a:endParaRPr lang="ru-RU" sz="4800" b="1" dirty="0" smtClean="0">
              <a:solidFill>
                <a:srgbClr val="F1750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   6,45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902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31" y="30243"/>
            <a:ext cx="77215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Назовите компоненты сложения</a:t>
            </a:r>
            <a:endParaRPr lang="ru-RU" sz="40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726425"/>
            <a:ext cx="77576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Слагаемое + Слагаемое = Сумма</a:t>
            </a:r>
            <a:endParaRPr lang="ru-RU" sz="4000" b="1" dirty="0">
              <a:solidFill>
                <a:srgbClr val="F1750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668" y="1773671"/>
            <a:ext cx="370806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Вычислите:</a:t>
            </a:r>
          </a:p>
          <a:p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1) 3,8 + 4,7 = </a:t>
            </a:r>
            <a:endParaRPr lang="ru-RU" sz="4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35870" y="2357945"/>
            <a:ext cx="11079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8,5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Управляющая кнопка: домой 11">
            <a:hlinkClick r:id="rId2" action="ppaction://hlinksldjump" highlightClick="1"/>
          </p:cNvPr>
          <p:cNvSpPr/>
          <p:nvPr/>
        </p:nvSpPr>
        <p:spPr>
          <a:xfrm>
            <a:off x="234262" y="5589300"/>
            <a:ext cx="1042416" cy="1042416"/>
          </a:xfrm>
          <a:prstGeom prst="actionButtonHome">
            <a:avLst/>
          </a:prstGeom>
          <a:gradFill>
            <a:gsLst>
              <a:gs pos="0">
                <a:srgbClr val="FFFF00"/>
              </a:gs>
              <a:gs pos="48000">
                <a:srgbClr val="FF0000"/>
              </a:gs>
              <a:gs pos="100000">
                <a:srgbClr val="0099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80" y="4563851"/>
            <a:ext cx="1175239" cy="881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Управляющая кнопка: в конец 13">
            <a:hlinkClick r:id="rId4" action="ppaction://hlinksldjump" highlightClick="1"/>
          </p:cNvPr>
          <p:cNvSpPr/>
          <p:nvPr/>
        </p:nvSpPr>
        <p:spPr>
          <a:xfrm>
            <a:off x="5477908" y="5716182"/>
            <a:ext cx="1042416" cy="1042416"/>
          </a:xfrm>
          <a:prstGeom prst="actionButtonEnd">
            <a:avLst/>
          </a:prstGeom>
          <a:pattFill prst="weave">
            <a:fgClr>
              <a:srgbClr val="009900"/>
            </a:fgClr>
            <a:bgClr>
              <a:schemeClr val="bg1"/>
            </a:bgClr>
          </a:patt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в конец 14">
            <a:hlinkClick r:id="rId5" action="ppaction://hlinksldjump" highlightClick="1"/>
          </p:cNvPr>
          <p:cNvSpPr/>
          <p:nvPr/>
        </p:nvSpPr>
        <p:spPr>
          <a:xfrm>
            <a:off x="6684652" y="5716182"/>
            <a:ext cx="1042416" cy="1042416"/>
          </a:xfrm>
          <a:prstGeom prst="actionButtonEnd">
            <a:avLst/>
          </a:prstGeom>
          <a:pattFill prst="lgCheck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в конец 15">
            <a:hlinkClick r:id="rId6" action="ppaction://hlinksldjump" highlightClick="1"/>
          </p:cNvPr>
          <p:cNvSpPr/>
          <p:nvPr/>
        </p:nvSpPr>
        <p:spPr>
          <a:xfrm>
            <a:off x="7968302" y="5690801"/>
            <a:ext cx="1042416" cy="1042416"/>
          </a:xfrm>
          <a:prstGeom prst="actionButtonEnd">
            <a:avLst/>
          </a:prstGeom>
          <a:pattFill prst="pct75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387647" y="3470854"/>
            <a:ext cx="4631396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2) 16,26 + 9,74 =</a:t>
            </a:r>
          </a:p>
          <a:p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3) 7,235 </a:t>
            </a:r>
            <a:r>
              <a:rPr lang="ru-RU" sz="4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5,87 = </a:t>
            </a:r>
            <a:endParaRPr lang="ru-RU" sz="4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60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45933" y="3470854"/>
            <a:ext cx="187743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26</a:t>
            </a:r>
          </a:p>
          <a:p>
            <a:r>
              <a:rPr lang="ru-RU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13,105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23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2679"/>
            <a:ext cx="83560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Назовите компоненты умножения</a:t>
            </a:r>
            <a:endParaRPr lang="ru-RU" sz="40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-17843" y="893369"/>
                <a:ext cx="899297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F1750F"/>
                    </a:solidFill>
                    <a:latin typeface="Times New Roman" pitchFamily="18" charset="0"/>
                    <a:cs typeface="Times New Roman" pitchFamily="18" charset="0"/>
                  </a:rPr>
                  <a:t>Множитель </a:t>
                </a:r>
                <a14:m>
                  <m:oMath xmlns:m="http://schemas.openxmlformats.org/officeDocument/2006/math">
                    <m:r>
                      <a:rPr lang="ru-RU" sz="3600" b="1" i="1" smtClean="0">
                        <a:solidFill>
                          <a:srgbClr val="F1750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∙</m:t>
                    </m:r>
                  </m:oMath>
                </a14:m>
                <a:r>
                  <a:rPr lang="ru-RU" sz="3600" b="1" dirty="0" smtClean="0">
                    <a:solidFill>
                      <a:srgbClr val="F1750F"/>
                    </a:solidFill>
                    <a:latin typeface="Times New Roman" pitchFamily="18" charset="0"/>
                    <a:cs typeface="Times New Roman" pitchFamily="18" charset="0"/>
                  </a:rPr>
                  <a:t> Множитель = Произведение </a:t>
                </a:r>
                <a:endParaRPr lang="ru-RU" sz="3600" b="1" dirty="0">
                  <a:solidFill>
                    <a:srgbClr val="F1750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7843" y="893369"/>
                <a:ext cx="8992975" cy="646331"/>
              </a:xfrm>
              <a:prstGeom prst="rect">
                <a:avLst/>
              </a:prstGeom>
              <a:blipFill rotWithShape="0">
                <a:blip r:embed="rId2"/>
                <a:stretch>
                  <a:fillRect l="-2034" t="-16038" r="-1153" b="-339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32586" y="1951485"/>
                <a:ext cx="3068469" cy="14465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0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Вычислите:</a:t>
                </a:r>
              </a:p>
              <a:p>
                <a:r>
                  <a:rPr lang="ru-RU" sz="48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1) 5,2 </a:t>
                </a:r>
                <a14:m>
                  <m:oMath xmlns:m="http://schemas.openxmlformats.org/officeDocument/2006/math">
                    <m:r>
                      <a:rPr lang="ru-RU" sz="4800" b="1" i="1" smtClean="0">
                        <a:solidFill>
                          <a:srgbClr val="0033CC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</m:oMath>
                </a14:m>
                <a:r>
                  <a:rPr lang="ru-RU" sz="48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 9 = </a:t>
                </a:r>
                <a:endParaRPr lang="ru-RU" sz="4800" b="1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86" y="1951485"/>
                <a:ext cx="3068469" cy="1446550"/>
              </a:xfrm>
              <a:prstGeom prst="rect">
                <a:avLst/>
              </a:prstGeom>
              <a:blipFill rotWithShape="0">
                <a:blip r:embed="rId3"/>
                <a:stretch>
                  <a:fillRect l="-9145" t="-7595" r="-7952" b="-219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043636" y="2460424"/>
            <a:ext cx="14350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46,8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Управляющая кнопка: в конец 8">
            <a:hlinkClick r:id="rId4" action="ppaction://hlinksldjump" highlightClick="1"/>
          </p:cNvPr>
          <p:cNvSpPr/>
          <p:nvPr/>
        </p:nvSpPr>
        <p:spPr>
          <a:xfrm>
            <a:off x="5477908" y="5716182"/>
            <a:ext cx="1042416" cy="1042416"/>
          </a:xfrm>
          <a:prstGeom prst="actionButtonEnd">
            <a:avLst/>
          </a:prstGeom>
          <a:pattFill prst="weave">
            <a:fgClr>
              <a:srgbClr val="009900"/>
            </a:fgClr>
            <a:bgClr>
              <a:schemeClr val="bg1"/>
            </a:bgClr>
          </a:patt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в конец 9">
            <a:hlinkClick r:id="rId5" action="ppaction://hlinksldjump" highlightClick="1"/>
          </p:cNvPr>
          <p:cNvSpPr/>
          <p:nvPr/>
        </p:nvSpPr>
        <p:spPr>
          <a:xfrm>
            <a:off x="6746356" y="5716182"/>
            <a:ext cx="1042416" cy="1042416"/>
          </a:xfrm>
          <a:prstGeom prst="actionButtonEnd">
            <a:avLst/>
          </a:prstGeom>
          <a:pattFill prst="lgCheck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в конец 10">
            <a:hlinkClick r:id="rId6" action="ppaction://hlinksldjump" highlightClick="1"/>
          </p:cNvPr>
          <p:cNvSpPr/>
          <p:nvPr/>
        </p:nvSpPr>
        <p:spPr>
          <a:xfrm>
            <a:off x="7932716" y="5690801"/>
            <a:ext cx="1042416" cy="1042416"/>
          </a:xfrm>
          <a:prstGeom prst="actionButtonEnd">
            <a:avLst/>
          </a:prstGeom>
          <a:pattFill prst="pct75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домой 11">
            <a:hlinkClick r:id="rId7" action="ppaction://hlinksldjump" highlightClick="1"/>
          </p:cNvPr>
          <p:cNvSpPr/>
          <p:nvPr/>
        </p:nvSpPr>
        <p:spPr>
          <a:xfrm>
            <a:off x="132586" y="5611797"/>
            <a:ext cx="1042416" cy="1042416"/>
          </a:xfrm>
          <a:prstGeom prst="actionButtonHome">
            <a:avLst/>
          </a:prstGeom>
          <a:gradFill>
            <a:gsLst>
              <a:gs pos="0">
                <a:srgbClr val="FFFF00"/>
              </a:gs>
              <a:gs pos="48000">
                <a:srgbClr val="FF0000"/>
              </a:gs>
              <a:gs pos="100000">
                <a:srgbClr val="0099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80" y="4509150"/>
            <a:ext cx="1175239" cy="881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1765750" y="3547682"/>
                <a:ext cx="4145687" cy="24006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800" b="1" dirty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sz="48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) 6,08 </a:t>
                </a:r>
                <a14:m>
                  <m:oMath xmlns:m="http://schemas.openxmlformats.org/officeDocument/2006/math">
                    <m:r>
                      <a:rPr lang="ru-RU" sz="4800" b="1" i="1">
                        <a:solidFill>
                          <a:srgbClr val="0033CC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</m:oMath>
                </a14:m>
                <a:r>
                  <a:rPr lang="ru-RU" sz="4800" b="1" dirty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48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1,5 =</a:t>
                </a:r>
              </a:p>
              <a:p>
                <a:r>
                  <a:rPr lang="ru-RU" sz="48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3) </a:t>
                </a:r>
                <a:r>
                  <a:rPr lang="ru-RU" sz="4800" b="1" dirty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0,96 </a:t>
                </a:r>
                <a14:m>
                  <m:oMath xmlns:m="http://schemas.openxmlformats.org/officeDocument/2006/math">
                    <m:r>
                      <a:rPr lang="ru-RU" sz="4800" b="1" i="1">
                        <a:solidFill>
                          <a:srgbClr val="0033CC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</m:oMath>
                </a14:m>
                <a:r>
                  <a:rPr lang="ru-RU" sz="4800" b="1" dirty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 5,03 = </a:t>
                </a:r>
              </a:p>
              <a:p>
                <a:endParaRPr lang="ru-RU" sz="5400" b="1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5750" y="3547682"/>
                <a:ext cx="4145687" cy="2400657"/>
              </a:xfrm>
              <a:prstGeom prst="rect">
                <a:avLst/>
              </a:prstGeom>
              <a:blipFill rotWithShape="0">
                <a:blip r:embed="rId9"/>
                <a:stretch>
                  <a:fillRect l="-6765" t="-5584" r="-55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5225017" y="3462929"/>
            <a:ext cx="23391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9,12</a:t>
            </a:r>
          </a:p>
          <a:p>
            <a:r>
              <a:rPr lang="ru-RU" sz="4800" b="1" dirty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4,8288</a:t>
            </a:r>
            <a:endParaRPr lang="ru-RU" sz="48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656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6992" y="0"/>
            <a:ext cx="76288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Назовите компоненты деления</a:t>
            </a:r>
            <a:endParaRPr lang="ru-RU" sz="40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42095" y="614600"/>
            <a:ext cx="71989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Делимое : делитель = частное </a:t>
            </a:r>
            <a:endParaRPr lang="ru-RU" sz="4000" b="1" dirty="0">
              <a:solidFill>
                <a:srgbClr val="F1750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69782" y="1563892"/>
            <a:ext cx="41777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Вычислите:</a:t>
            </a:r>
          </a:p>
          <a:p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1) 26,32 : 4,7 = </a:t>
            </a:r>
            <a:endParaRPr lang="ru-RU" sz="4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51900" y="2117889"/>
            <a:ext cx="12426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5,6</a:t>
            </a:r>
            <a:r>
              <a:rPr lang="ru-RU" sz="6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60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Управляющая кнопка: домой 11">
            <a:hlinkClick r:id="rId2" action="ppaction://hlinksldjump" highlightClick="1"/>
          </p:cNvPr>
          <p:cNvSpPr/>
          <p:nvPr/>
        </p:nvSpPr>
        <p:spPr>
          <a:xfrm>
            <a:off x="234262" y="5687846"/>
            <a:ext cx="1042416" cy="1042416"/>
          </a:xfrm>
          <a:prstGeom prst="actionButtonHome">
            <a:avLst/>
          </a:prstGeom>
          <a:gradFill>
            <a:gsLst>
              <a:gs pos="0">
                <a:srgbClr val="FFFF00"/>
              </a:gs>
              <a:gs pos="48000">
                <a:srgbClr val="FF0000"/>
              </a:gs>
              <a:gs pos="100000">
                <a:srgbClr val="0099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80" y="4509150"/>
            <a:ext cx="1175239" cy="881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Управляющая кнопка: в конец 13">
            <a:hlinkClick r:id="rId4" action="ppaction://hlinksldjump" highlightClick="1"/>
          </p:cNvPr>
          <p:cNvSpPr/>
          <p:nvPr/>
        </p:nvSpPr>
        <p:spPr>
          <a:xfrm>
            <a:off x="5477908" y="5716182"/>
            <a:ext cx="1042416" cy="1042416"/>
          </a:xfrm>
          <a:prstGeom prst="actionButtonEnd">
            <a:avLst/>
          </a:prstGeom>
          <a:pattFill prst="weave">
            <a:fgClr>
              <a:srgbClr val="009900"/>
            </a:fgClr>
            <a:bgClr>
              <a:schemeClr val="bg1"/>
            </a:bgClr>
          </a:patt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в конец 14">
            <a:hlinkClick r:id="rId5" action="ppaction://hlinksldjump" highlightClick="1"/>
          </p:cNvPr>
          <p:cNvSpPr/>
          <p:nvPr/>
        </p:nvSpPr>
        <p:spPr>
          <a:xfrm>
            <a:off x="6746356" y="5716182"/>
            <a:ext cx="1042416" cy="1042416"/>
          </a:xfrm>
          <a:prstGeom prst="actionButtonEnd">
            <a:avLst/>
          </a:prstGeom>
          <a:pattFill prst="lgCheck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в конец 15">
            <a:hlinkClick r:id="rId6" action="ppaction://hlinksldjump" highlightClick="1"/>
          </p:cNvPr>
          <p:cNvSpPr/>
          <p:nvPr/>
        </p:nvSpPr>
        <p:spPr>
          <a:xfrm>
            <a:off x="7932716" y="5690801"/>
            <a:ext cx="1042416" cy="1042416"/>
          </a:xfrm>
          <a:prstGeom prst="actionButtonEnd">
            <a:avLst/>
          </a:prstGeom>
          <a:pattFill prst="pct75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064914" y="3672863"/>
            <a:ext cx="37160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2) 5 : 0,125 = </a:t>
            </a:r>
            <a:endParaRPr lang="ru-RU" sz="4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) 94,5 : 9 =</a:t>
            </a:r>
            <a:endParaRPr lang="ru-RU" sz="4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73147" y="3580530"/>
            <a:ext cx="1415772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4800" b="1" dirty="0" smtClean="0">
              <a:solidFill>
                <a:srgbClr val="F1750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10,5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008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58" y="53362"/>
            <a:ext cx="75004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Порядок выполнения действий</a:t>
            </a:r>
            <a:endParaRPr lang="ru-RU" sz="40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93135" y="715325"/>
            <a:ext cx="943687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914400" indent="-914400">
              <a:buAutoNum type="arabicPeriod"/>
            </a:pPr>
            <a:r>
              <a:rPr lang="ru-RU" sz="36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Действия в скобках</a:t>
            </a:r>
          </a:p>
          <a:p>
            <a:pPr marL="914400" indent="-914400">
              <a:buAutoNum type="arabicPeriod"/>
            </a:pPr>
            <a:r>
              <a:rPr lang="ru-RU" sz="36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Умножение и деление ( слева направо)</a:t>
            </a:r>
          </a:p>
          <a:p>
            <a:pPr marL="914400" indent="-914400">
              <a:buAutoNum type="arabicPeriod"/>
            </a:pPr>
            <a:r>
              <a:rPr lang="ru-RU" sz="36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Сложение и вычитание (слева направо)</a:t>
            </a:r>
            <a:endParaRPr lang="ru-RU" sz="3600" b="1" dirty="0">
              <a:solidFill>
                <a:srgbClr val="F1750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Управляющая кнопка: домой 11">
            <a:hlinkClick r:id="rId2" action="ppaction://hlinksldjump" highlightClick="1"/>
          </p:cNvPr>
          <p:cNvSpPr/>
          <p:nvPr/>
        </p:nvSpPr>
        <p:spPr>
          <a:xfrm>
            <a:off x="51960" y="5745219"/>
            <a:ext cx="1042416" cy="1042416"/>
          </a:xfrm>
          <a:prstGeom prst="actionButtonHome">
            <a:avLst/>
          </a:prstGeom>
          <a:gradFill>
            <a:gsLst>
              <a:gs pos="0">
                <a:srgbClr val="FFFF00"/>
              </a:gs>
              <a:gs pos="48000">
                <a:srgbClr val="FF0000"/>
              </a:gs>
              <a:gs pos="100000">
                <a:srgbClr val="0099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58" y="4809372"/>
            <a:ext cx="1175239" cy="881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Управляющая кнопка: в конец 13">
            <a:hlinkClick r:id="rId4" action="ppaction://hlinksldjump" highlightClick="1"/>
          </p:cNvPr>
          <p:cNvSpPr/>
          <p:nvPr/>
        </p:nvSpPr>
        <p:spPr>
          <a:xfrm>
            <a:off x="5477908" y="5716182"/>
            <a:ext cx="1042416" cy="1042416"/>
          </a:xfrm>
          <a:prstGeom prst="actionButtonEnd">
            <a:avLst/>
          </a:prstGeom>
          <a:pattFill prst="weave">
            <a:fgClr>
              <a:srgbClr val="009900"/>
            </a:fgClr>
            <a:bgClr>
              <a:schemeClr val="bg1"/>
            </a:bgClr>
          </a:patt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в конец 14">
            <a:hlinkClick r:id="rId5" action="ppaction://hlinksldjump" highlightClick="1"/>
          </p:cNvPr>
          <p:cNvSpPr/>
          <p:nvPr/>
        </p:nvSpPr>
        <p:spPr>
          <a:xfrm>
            <a:off x="6746356" y="5716182"/>
            <a:ext cx="1042416" cy="1042416"/>
          </a:xfrm>
          <a:prstGeom prst="actionButtonEnd">
            <a:avLst/>
          </a:prstGeom>
          <a:pattFill prst="lgCheck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в конец 15">
            <a:hlinkClick r:id="rId6" action="ppaction://hlinksldjump" highlightClick="1"/>
          </p:cNvPr>
          <p:cNvSpPr/>
          <p:nvPr/>
        </p:nvSpPr>
        <p:spPr>
          <a:xfrm>
            <a:off x="7932716" y="5690801"/>
            <a:ext cx="1042416" cy="1042416"/>
          </a:xfrm>
          <a:prstGeom prst="actionButtonEnd">
            <a:avLst/>
          </a:prstGeom>
          <a:pattFill prst="pct75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-93135" y="2473756"/>
                <a:ext cx="7112845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ru-RU" sz="4800" b="1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sz="48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1) 6 </a:t>
                </a:r>
                <a14:m>
                  <m:oMath xmlns:m="http://schemas.openxmlformats.org/officeDocument/2006/math">
                    <m:r>
                      <a:rPr lang="ru-RU" sz="4800" b="1" i="1" smtClean="0">
                        <a:solidFill>
                          <a:srgbClr val="0033CC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</m:oMath>
                </a14:m>
                <a:r>
                  <a:rPr lang="ru-RU" sz="48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 ( 2,7 + 1,4) : 3 – 2,5 =</a:t>
                </a:r>
                <a:endParaRPr lang="ru-RU" sz="4800" b="1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3135" y="2473756"/>
                <a:ext cx="7112845" cy="1569660"/>
              </a:xfrm>
              <a:prstGeom prst="rect">
                <a:avLst/>
              </a:prstGeom>
              <a:blipFill rotWithShape="0">
                <a:blip r:embed="rId7"/>
                <a:stretch>
                  <a:fillRect l="-3942" r="-2828" b="-202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6740393" y="3094672"/>
            <a:ext cx="12811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 5,7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18826" y="303969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64445" y="298158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35368" y="302775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11592" y="303969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-18079" y="4012034"/>
                <a:ext cx="8223726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8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2) 3,44 : 0,4 + 3,07 </a:t>
                </a:r>
                <a14:m>
                  <m:oMath xmlns:m="http://schemas.openxmlformats.org/officeDocument/2006/math">
                    <m:r>
                      <a:rPr lang="ru-RU" sz="4800" b="1" i="1" smtClean="0">
                        <a:solidFill>
                          <a:srgbClr val="0033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∙</m:t>
                    </m:r>
                  </m:oMath>
                </a14:m>
                <a:r>
                  <a:rPr lang="ru-RU" sz="48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 8 – 3,06 =  </a:t>
                </a:r>
                <a:endParaRPr lang="ru-RU" sz="4800" b="1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8079" y="4012034"/>
                <a:ext cx="8223726" cy="830997"/>
              </a:xfrm>
              <a:prstGeom prst="rect">
                <a:avLst/>
              </a:prstGeom>
              <a:blipFill rotWithShape="0">
                <a:blip r:embed="rId8"/>
                <a:stretch>
                  <a:fillRect l="-3336" t="-16176" r="-2669" b="-389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7746038" y="3978375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1750F"/>
                </a:solidFill>
                <a:latin typeface="Times New Roman" pitchFamily="18" charset="0"/>
                <a:cs typeface="Times New Roman" pitchFamily="18" charset="0"/>
              </a:rPr>
              <a:t>30,1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488" y="2361209"/>
            <a:ext cx="734848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Найдите значение выражения:</a:t>
            </a:r>
            <a:endParaRPr lang="ru-RU" sz="4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01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2" grpId="0"/>
      <p:bldP spid="17" grpId="0"/>
      <p:bldP spid="18" grpId="0"/>
      <p:bldP spid="19" grpId="0"/>
      <p:bldP spid="20" grpId="0"/>
      <p:bldP spid="21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2405" y="153920"/>
            <a:ext cx="51604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Обыкновенная дробь</a:t>
            </a:r>
            <a:endParaRPr lang="ru-RU" sz="40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955834" y="2888"/>
                <a:ext cx="619080" cy="12464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b="1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ru-RU" sz="4000" b="1" i="1" smtClean="0">
                              <a:solidFill>
                                <a:srgbClr val="0033CC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ru-RU" sz="4000" b="1" i="1" smtClean="0">
                              <a:solidFill>
                                <a:srgbClr val="0033CC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ru-RU" sz="3200" b="1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5834" y="2888"/>
                <a:ext cx="619080" cy="124649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Управляющая кнопка: домой 11">
            <a:hlinkClick r:id="rId3" action="ppaction://hlinksldjump" highlightClick="1"/>
          </p:cNvPr>
          <p:cNvSpPr/>
          <p:nvPr/>
        </p:nvSpPr>
        <p:spPr>
          <a:xfrm>
            <a:off x="173791" y="5690801"/>
            <a:ext cx="1042416" cy="1042416"/>
          </a:xfrm>
          <a:prstGeom prst="actionButtonHome">
            <a:avLst/>
          </a:prstGeom>
          <a:gradFill>
            <a:gsLst>
              <a:gs pos="0">
                <a:srgbClr val="FFFF00"/>
              </a:gs>
              <a:gs pos="48000">
                <a:srgbClr val="FF0000"/>
              </a:gs>
              <a:gs pos="100000">
                <a:srgbClr val="0099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79" y="4783002"/>
            <a:ext cx="1175239" cy="881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34030" y="1122596"/>
            <a:ext cx="68605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Рассказать всё об этой дроби</a:t>
            </a:r>
            <a:endParaRPr lang="ru-RU" sz="40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31740" y="1821934"/>
                <a:ext cx="7958782" cy="28264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457200" indent="-457200">
                  <a:buFont typeface="Wingdings" pitchFamily="2" charset="2"/>
                  <a:buChar char="§"/>
                </a:pPr>
                <a:r>
                  <a:rPr lang="ru-RU" sz="4000" b="1" dirty="0" smtClean="0">
                    <a:solidFill>
                      <a:srgbClr val="F1750F"/>
                    </a:solidFill>
                    <a:latin typeface="Times New Roman" pitchFamily="18" charset="0"/>
                    <a:cs typeface="Times New Roman" pitchFamily="18" charset="0"/>
                  </a:rPr>
                  <a:t>4 – числитель, 9 – знаменатель;</a:t>
                </a:r>
              </a:p>
              <a:p>
                <a:pPr marL="457200" indent="-457200">
                  <a:buFont typeface="Wingdings" pitchFamily="2" charset="2"/>
                  <a:buChar char="§"/>
                </a:pPr>
                <a:r>
                  <a:rPr lang="ru-RU" sz="4000" b="1" dirty="0">
                    <a:solidFill>
                      <a:srgbClr val="F1750F"/>
                    </a:solidFill>
                    <a:latin typeface="Times New Roman" pitchFamily="18" charset="0"/>
                    <a:cs typeface="Times New Roman" pitchFamily="18" charset="0"/>
                  </a:rPr>
                  <a:t>д</a:t>
                </a:r>
                <a:r>
                  <a:rPr lang="ru-RU" sz="4000" b="1" dirty="0" smtClean="0">
                    <a:solidFill>
                      <a:srgbClr val="F1750F"/>
                    </a:solidFill>
                    <a:latin typeface="Times New Roman" pitchFamily="18" charset="0"/>
                    <a:cs typeface="Times New Roman" pitchFamily="18" charset="0"/>
                  </a:rPr>
                  <a:t>робь правильная;</a:t>
                </a:r>
              </a:p>
              <a:p>
                <a:pPr marL="457200" indent="-457200">
                  <a:buFont typeface="Wingdings" pitchFamily="2" charset="2"/>
                  <a:buChar char="§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solidFill>
                              <a:srgbClr val="F1750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000" b="1" i="1">
                            <a:solidFill>
                              <a:srgbClr val="F1750F"/>
                            </a:solidFill>
                            <a:latin typeface="Cambria Math"/>
                            <a:cs typeface="Times New Roman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4000" b="1" i="1">
                            <a:solidFill>
                              <a:srgbClr val="F1750F"/>
                            </a:solidFill>
                            <a:latin typeface="Cambria Math"/>
                            <a:cs typeface="Times New Roman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rgbClr val="F1750F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4000" b="1" i="1" dirty="0" smtClean="0">
                        <a:solidFill>
                          <a:srgbClr val="F1750F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&lt;</m:t>
                    </m:r>
                    <m:r>
                      <a:rPr lang="ru-RU" sz="4000" b="1" i="1" dirty="0" smtClean="0">
                        <a:solidFill>
                          <a:srgbClr val="F1750F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𝟏</m:t>
                    </m:r>
                  </m:oMath>
                </a14:m>
                <a:r>
                  <a:rPr lang="ru-RU" sz="4000" b="1" dirty="0" smtClean="0">
                    <a:solidFill>
                      <a:srgbClr val="F1750F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r>
                  <a:rPr lang="ru-RU" sz="4000" b="1" dirty="0" smtClean="0">
                    <a:solidFill>
                      <a:srgbClr val="F1750F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lang="ru-RU" sz="4000" b="1" dirty="0">
                  <a:solidFill>
                    <a:srgbClr val="F1750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740" y="1821934"/>
                <a:ext cx="7958782" cy="2826479"/>
              </a:xfrm>
              <a:prstGeom prst="rect">
                <a:avLst/>
              </a:prstGeom>
              <a:blipFill rotWithShape="0">
                <a:blip r:embed="rId5"/>
                <a:stretch>
                  <a:fillRect l="-2452" t="-3879" r="-19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Управляющая кнопка: в конец 15">
            <a:hlinkClick r:id="rId6" action="ppaction://hlinksldjump" highlightClick="1"/>
          </p:cNvPr>
          <p:cNvSpPr/>
          <p:nvPr/>
        </p:nvSpPr>
        <p:spPr>
          <a:xfrm>
            <a:off x="5477908" y="5716182"/>
            <a:ext cx="1042416" cy="1042416"/>
          </a:xfrm>
          <a:prstGeom prst="actionButtonEnd">
            <a:avLst/>
          </a:prstGeom>
          <a:pattFill prst="weave">
            <a:fgClr>
              <a:srgbClr val="009900"/>
            </a:fgClr>
            <a:bgClr>
              <a:schemeClr val="bg1"/>
            </a:bgClr>
          </a:patt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в конец 16">
            <a:hlinkClick r:id="rId7" action="ppaction://hlinksldjump" highlightClick="1"/>
          </p:cNvPr>
          <p:cNvSpPr/>
          <p:nvPr/>
        </p:nvSpPr>
        <p:spPr>
          <a:xfrm>
            <a:off x="6746356" y="5716182"/>
            <a:ext cx="1042416" cy="1042416"/>
          </a:xfrm>
          <a:prstGeom prst="actionButtonEnd">
            <a:avLst/>
          </a:prstGeom>
          <a:pattFill prst="lgCheck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в конец 17">
            <a:hlinkClick r:id="rId8" action="ppaction://hlinksldjump" highlightClick="1"/>
          </p:cNvPr>
          <p:cNvSpPr/>
          <p:nvPr/>
        </p:nvSpPr>
        <p:spPr>
          <a:xfrm>
            <a:off x="7932716" y="5690801"/>
            <a:ext cx="1042416" cy="1042416"/>
          </a:xfrm>
          <a:prstGeom prst="actionButtonEnd">
            <a:avLst/>
          </a:prstGeom>
          <a:pattFill prst="pct75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0" y="3789300"/>
                <a:ext cx="9763122" cy="1866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000" b="1" dirty="0" smtClean="0">
                    <a:solidFill>
                      <a:srgbClr val="0033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Сравните дроби: 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33CC"/>
                            </a:solidFill>
                            <a:latin typeface="Cambria Math"/>
                            <a:cs typeface="Times New Roman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33CC"/>
                            </a:solidFill>
                            <a:latin typeface="Cambria Math"/>
                            <a:cs typeface="Times New Roman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rgbClr val="0033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и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4000" b="1" i="1">
                            <a:solidFill>
                              <a:srgbClr val="0033CC"/>
                            </a:solidFill>
                            <a:latin typeface="Cambria Math"/>
                            <a:cs typeface="Times New Roman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rgbClr val="0033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  </a:t>
                </a:r>
              </a:p>
              <a:p>
                <a:r>
                  <a:rPr lang="ru-RU" sz="4000" b="1" dirty="0" smtClean="0">
                    <a:solidFill>
                      <a:srgbClr val="0033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2) </a:t>
                </a:r>
                <a14:m>
                  <m:oMath xmlns:m="http://schemas.openxmlformats.org/officeDocument/2006/math">
                    <m:r>
                      <a:rPr lang="ru-RU" sz="4000" b="1" i="0" smtClean="0">
                        <a:solidFill>
                          <a:srgbClr val="0033CC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𝟑</m:t>
                    </m:r>
                    <m:f>
                      <m:fPr>
                        <m:ctrlPr>
                          <a:rPr lang="ru-RU" sz="4000" b="1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𝟏𝟒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𝟐𝟕</m:t>
                        </m:r>
                      </m:den>
                    </m:f>
                  </m:oMath>
                </a14:m>
                <a:r>
                  <a:rPr lang="ru-RU" sz="4000" b="1" dirty="0">
                    <a:solidFill>
                      <a:srgbClr val="0033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4000" b="1" dirty="0" smtClean="0">
                    <a:solidFill>
                      <a:srgbClr val="0033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𝟏𝟗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𝟐𝟕</m:t>
                        </m:r>
                      </m:den>
                    </m:f>
                  </m:oMath>
                </a14:m>
                <a:r>
                  <a:rPr lang="ru-RU" sz="4000" b="1" dirty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40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                   </a:t>
                </a:r>
                <a:endParaRPr lang="ru-RU" sz="4000" b="1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789300"/>
                <a:ext cx="9763122" cy="1866601"/>
              </a:xfrm>
              <a:prstGeom prst="rect">
                <a:avLst/>
              </a:prstGeom>
              <a:blipFill rotWithShape="0">
                <a:blip r:embed="rId9"/>
                <a:stretch>
                  <a:fillRect l="-2185" b="-58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4994251" y="4194838"/>
                <a:ext cx="483657" cy="4535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1" i="1" smtClean="0">
                          <a:solidFill>
                            <a:srgbClr val="F1750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ru-RU" sz="4000" b="1" i="1" dirty="0" smtClean="0">
                  <a:solidFill>
                    <a:srgbClr val="F1750F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4251" y="4194838"/>
                <a:ext cx="483657" cy="45357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 rot="10800000">
                <a:off x="7690887" y="2786500"/>
                <a:ext cx="483657" cy="9454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7690887" y="2786500"/>
                <a:ext cx="483657" cy="94548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737987" y="4992923"/>
                <a:ext cx="527387" cy="61555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ru-RU" sz="40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7987" y="4992923"/>
                <a:ext cx="527387" cy="615553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6056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1" grpId="0"/>
      <p:bldP spid="3" grpId="0" animBg="1"/>
      <p:bldP spid="19" grpId="0" animBg="1"/>
      <p:bldP spid="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4370</TotalTime>
  <Words>1276</Words>
  <Application>Microsoft Office PowerPoint</Application>
  <PresentationFormat>Экран (4:3)</PresentationFormat>
  <Paragraphs>281</Paragraphs>
  <Slides>37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3" baseType="lpstr">
      <vt:lpstr>Arial</vt:lpstr>
      <vt:lpstr>Calibri</vt:lpstr>
      <vt:lpstr>Cambria Math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Шафа</dc:creator>
  <cp:lastModifiedBy>Shafagg</cp:lastModifiedBy>
  <cp:revision>161</cp:revision>
  <dcterms:created xsi:type="dcterms:W3CDTF">2013-12-21T06:15:34Z</dcterms:created>
  <dcterms:modified xsi:type="dcterms:W3CDTF">2015-01-01T19:58:11Z</dcterms:modified>
</cp:coreProperties>
</file>