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87" r:id="rId2"/>
    <p:sldMasterId id="2147483691" r:id="rId3"/>
  </p:sldMasterIdLst>
  <p:sldIdLst>
    <p:sldId id="269" r:id="rId4"/>
    <p:sldId id="256" r:id="rId5"/>
    <p:sldId id="262" r:id="rId6"/>
    <p:sldId id="261" r:id="rId7"/>
    <p:sldId id="257" r:id="rId8"/>
    <p:sldId id="258" r:id="rId9"/>
    <p:sldId id="266" r:id="rId10"/>
    <p:sldId id="268" r:id="rId11"/>
    <p:sldId id="264" r:id="rId12"/>
    <p:sldId id="267" r:id="rId13"/>
    <p:sldId id="265" r:id="rId14"/>
    <p:sldId id="263" r:id="rId15"/>
    <p:sldId id="270" r:id="rId16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6BF2"/>
    <a:srgbClr val="94F86C"/>
    <a:srgbClr val="F0FA6A"/>
    <a:srgbClr val="63110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C1CDE00-0DAC-4658-8C2F-9F5ABFD87B70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13210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2104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F489F-1BCC-4BDA-B741-E29016AC652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38199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0EAFE-B09B-47C5-A78B-B23B3293804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86660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BBCEDAF-1249-4EEB-AE0F-FEAF9392A89A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3415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34153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154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155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4156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34157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158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159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160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161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34162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34163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164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4165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4166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34167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168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169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170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171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34172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4173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374C1-2132-4330-9609-D0C10966ED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9223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22927-C5CA-4F62-BAA1-71A946F92F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6205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82057-DCEB-41C7-8D21-B4FA18A07B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4954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58D1F-33D5-4BFB-A88C-8B2CEFF229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4018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5AED5-C85E-4C65-BF4B-ECC4A0F5E4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988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B9DBC-3520-4CC9-BC23-21AC3B07FE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0703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86EEC-DB39-4700-8B52-331C9CDA33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238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C76A4-60F1-44EA-ADDC-A6C8726ECDF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234155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D317E-16E3-4971-8228-0EEF2A63DF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10317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9541A-7669-4DFF-A5F9-4CF0372C86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99907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48648-8548-4E72-B4B1-A1A00F5365F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47710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64BB900-B268-488E-A0A0-F3B5EAAD37A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4746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ru-RU" altLang="ru-R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837D3-BBE6-4C41-A4C9-84D9DE002D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96854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CFFA5-BF51-44B1-B4CE-D2BD786EE0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923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4D299-2D16-45F8-8FBA-B8380438C9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92560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A7640-C565-4C5C-83FC-6BD7E860C0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54257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A13F6-DBC4-4C26-99E0-9FA34DDE82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2982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576EE-EB88-4D13-B08F-83E02F82C7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314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7B3A1-C72E-424A-9AF5-9C142114B0F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879356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1D5E0-82EE-492A-8B72-E0AB7D741E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4339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754C5-22D0-4D18-8F3E-4864AEBCB2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12536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3B8B6-3FDE-4C14-9F03-D267E8EF23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00585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E109A-E5D2-4739-9796-35C17ECA25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037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32AD3-84DC-4FCA-A328-E48344B7876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40059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D461A-9546-495F-9A65-F6C6E121F75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91582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8DF32-6D54-4828-AD07-AB573C63046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1190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01B12-166E-4A27-840F-C2FF91526EE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3755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8B6D8-35AE-4BF5-938E-ED2686C212D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8819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4678E-D088-40C4-9817-E9EFF0F7BA9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2220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9319D926-E225-4384-8524-177529FA4BFC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13107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108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33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C2E1EFC-E5CE-4DBF-AE03-BC03503D8E2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3312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2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3313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3313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13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13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13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13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13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13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13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13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314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3314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3314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14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14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3314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14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14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33148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3314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15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15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15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15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15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15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15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3315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3315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15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1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331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3316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33163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3316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16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16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16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16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16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17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17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3317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4643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14643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643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4643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464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9FA4C3B-845D-448A-83F8-8820CFC7D10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bookza.ru/book.php?id=16354" TargetMode="Externa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800" dirty="0"/>
              <a:t>Презентация по внеурочной деятельности</a:t>
            </a:r>
            <a:br>
              <a:rPr lang="ru-RU" altLang="ru-RU" sz="3800" dirty="0"/>
            </a:br>
            <a:r>
              <a:rPr lang="ru-RU" altLang="ru-RU" sz="3800" dirty="0"/>
              <a:t>«Умники и умницы» </a:t>
            </a:r>
            <a:r>
              <a:rPr lang="ru-RU" altLang="ru-RU" sz="3800" b="1" dirty="0"/>
              <a:t>2</a:t>
            </a:r>
            <a:r>
              <a:rPr lang="ru-RU" altLang="ru-RU" sz="3800" dirty="0"/>
              <a:t> класс</a:t>
            </a:r>
            <a:br>
              <a:rPr lang="ru-RU" altLang="ru-RU" sz="3800" dirty="0"/>
            </a:br>
            <a:r>
              <a:rPr lang="ru-RU" altLang="ru-RU" sz="3800" dirty="0"/>
              <a:t>Тема: «Интеллектуальная игра»</a:t>
            </a:r>
            <a:br>
              <a:rPr lang="ru-RU" altLang="ru-RU" sz="3800" dirty="0"/>
            </a:br>
            <a:r>
              <a:rPr lang="ru-RU" altLang="ru-RU" sz="3800" dirty="0"/>
              <a:t/>
            </a:r>
            <a:br>
              <a:rPr lang="ru-RU" altLang="ru-RU" sz="3800" dirty="0"/>
            </a:br>
            <a:r>
              <a:rPr lang="ru-RU" altLang="ru-RU" sz="3800" dirty="0"/>
              <a:t>Демьяненко О.В. </a:t>
            </a:r>
            <a:br>
              <a:rPr lang="ru-RU" altLang="ru-RU" sz="3800" dirty="0"/>
            </a:br>
            <a:r>
              <a:rPr lang="ru-RU" altLang="ru-RU" sz="3800" dirty="0"/>
              <a:t>учитель начальных классов</a:t>
            </a:r>
            <a:br>
              <a:rPr lang="ru-RU" altLang="ru-RU" sz="3800" dirty="0"/>
            </a:br>
            <a:r>
              <a:rPr lang="ru-RU" altLang="ru-RU" sz="3800" dirty="0"/>
              <a:t>МОУ Лицей г. Истры</a:t>
            </a:r>
            <a:r>
              <a:rPr lang="ru-RU" altLang="ru-RU" sz="3800"/>
              <a:t/>
            </a:r>
            <a:br>
              <a:rPr lang="ru-RU" altLang="ru-RU" sz="3800"/>
            </a:br>
            <a:endParaRPr lang="ru-RU" altLang="ru-RU" sz="3800" b="1" dirty="0"/>
          </a:p>
        </p:txBody>
      </p:sp>
      <p:sp>
        <p:nvSpPr>
          <p:cNvPr id="186375" name="Rectangle 7"/>
          <p:cNvSpPr>
            <a:spLocks noChangeArrowheads="1"/>
          </p:cNvSpPr>
          <p:nvPr/>
        </p:nvSpPr>
        <p:spPr bwMode="auto">
          <a:xfrm>
            <a:off x="3635375" y="5805488"/>
            <a:ext cx="30241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/>
              <a:t>2014-2015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747713"/>
          </a:xfrm>
        </p:spPr>
        <p:txBody>
          <a:bodyPr/>
          <a:lstStyle/>
          <a:p>
            <a:r>
              <a:rPr lang="ru-RU" altLang="ru-RU" sz="3200">
                <a:latin typeface="Arial Black" pitchFamily="34" charset="0"/>
              </a:rPr>
              <a:t>Задание: Реши задачи.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497888" cy="4606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/>
              <a:t>    </a:t>
            </a:r>
            <a:r>
              <a:rPr lang="ru-RU" altLang="ru-RU" sz="2400"/>
              <a:t>Витя, Саша и Андрей смастерили из бумаги кораблик, змея и аиста. Какую игрушку сделал каждый мальчик, если Витя не сделал кораблика и змея, а Саша не делал кораблик?     </a:t>
            </a:r>
          </a:p>
          <a:p>
            <a:pPr>
              <a:buFont typeface="Wingdings" pitchFamily="2" charset="2"/>
              <a:buNone/>
            </a:pPr>
            <a:r>
              <a:rPr lang="ru-RU" altLang="ru-RU" sz="2400"/>
              <a:t>        </a:t>
            </a:r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611188" y="3284538"/>
            <a:ext cx="748823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ru-RU" altLang="ru-RU" sz="2400"/>
              <a:t>   Ваня живет выше Пети, но ниже Сени, а Коля живет ниже Пети. На каком этаже четырёхэтажного дома живёт каждый из них ? </a:t>
            </a:r>
          </a:p>
        </p:txBody>
      </p:sp>
      <p:sp>
        <p:nvSpPr>
          <p:cNvPr id="184327" name="Text Box 7"/>
          <p:cNvSpPr txBox="1">
            <a:spLocks noChangeArrowheads="1"/>
          </p:cNvSpPr>
          <p:nvPr/>
        </p:nvSpPr>
        <p:spPr bwMode="auto">
          <a:xfrm>
            <a:off x="468313" y="4868863"/>
            <a:ext cx="83518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 sz="2400"/>
              <a:t>    У трёх подружек – Вики, Ани и Лены – очень красивые куртки – синяя и красная с капюшонами и синяя без капюшона. У кого какая куртка, если Аня и Лена ходят с капюшонами, а у Ани и Вики куртки синего цвета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-242888"/>
            <a:ext cx="8001000" cy="1216026"/>
          </a:xfrm>
        </p:spPr>
        <p:txBody>
          <a:bodyPr/>
          <a:lstStyle/>
          <a:p>
            <a:r>
              <a:rPr lang="ru-RU" altLang="ru-RU" sz="3200">
                <a:latin typeface="Arial Black" pitchFamily="34" charset="0"/>
              </a:rPr>
              <a:t>Задание:  </a:t>
            </a:r>
          </a:p>
        </p:txBody>
      </p:sp>
      <p:pic>
        <p:nvPicPr>
          <p:cNvPr id="182279" name="Picture 7" descr="Логические задачи ребусы для 5 класса с ответами по математик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981075"/>
            <a:ext cx="7993062" cy="331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2281" name="Picture 9" descr="Ребусы с ответами 4 класс - Большой архив кни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429000"/>
            <a:ext cx="8137525" cy="277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6870700" cy="1600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b="1"/>
              <a:t>СПАСИБО ЗА ИГРУ!</a:t>
            </a:r>
          </a:p>
        </p:txBody>
      </p:sp>
      <p:sp>
        <p:nvSpPr>
          <p:cNvPr id="176132" name="WordArt 4"/>
          <p:cNvSpPr>
            <a:spLocks noChangeArrowheads="1" noChangeShapeType="1" noTextEdit="1"/>
          </p:cNvSpPr>
          <p:nvPr/>
        </p:nvSpPr>
        <p:spPr bwMode="auto">
          <a:xfrm>
            <a:off x="1187450" y="2708275"/>
            <a:ext cx="7056438" cy="1416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ru-RU" sz="3600" b="1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МОЛОДЦЫ!!!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6" name="Rectangle 6"/>
          <p:cNvSpPr>
            <a:spLocks noGrp="1" noChangeArrowheads="1"/>
          </p:cNvSpPr>
          <p:nvPr>
            <p:ph type="title"/>
          </p:nvPr>
        </p:nvSpPr>
        <p:spPr>
          <a:xfrm>
            <a:off x="684213" y="1557338"/>
            <a:ext cx="6870700" cy="3925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1800">
                <a:solidFill>
                  <a:schemeClr val="hlink"/>
                </a:solidFill>
                <a:latin typeface="Arial" charset="0"/>
              </a:rPr>
              <a:t>Список литературы:</a:t>
            </a:r>
            <a:r>
              <a:rPr lang="ru-RU" altLang="ru-RU" sz="1800">
                <a:solidFill>
                  <a:srgbClr val="94F86C"/>
                </a:solidFill>
                <a:latin typeface="Arial" charset="0"/>
              </a:rPr>
              <a:t/>
            </a:r>
            <a:br>
              <a:rPr lang="ru-RU" altLang="ru-RU" sz="1800">
                <a:solidFill>
                  <a:srgbClr val="94F86C"/>
                </a:solidFill>
                <a:latin typeface="Arial" charset="0"/>
              </a:rPr>
            </a:br>
            <a:r>
              <a:rPr lang="ru-RU" altLang="ru-RU" sz="1800">
                <a:solidFill>
                  <a:srgbClr val="94F86C"/>
                </a:solidFill>
                <a:latin typeface="Arial" charset="0"/>
              </a:rPr>
              <a:t/>
            </a:r>
            <a:br>
              <a:rPr lang="ru-RU" altLang="ru-RU" sz="1800">
                <a:solidFill>
                  <a:srgbClr val="94F86C"/>
                </a:solidFill>
                <a:latin typeface="Arial" charset="0"/>
              </a:rPr>
            </a:br>
            <a:r>
              <a:rPr lang="ru-RU" altLang="ru-RU" sz="1800" u="sng">
                <a:solidFill>
                  <a:schemeClr val="hlink"/>
                </a:solidFill>
                <a:latin typeface="Arial" charset="0"/>
              </a:rPr>
              <a:t>1</a:t>
            </a:r>
            <a:r>
              <a:rPr lang="ru-RU" altLang="ru-RU" sz="1800" u="sng">
                <a:solidFill>
                  <a:srgbClr val="94F86C"/>
                </a:solidFill>
                <a:latin typeface="Arial" charset="0"/>
              </a:rPr>
              <a:t>. </a:t>
            </a:r>
            <a:r>
              <a:rPr lang="ru-RU" altLang="ru-RU" sz="1800" u="sng">
                <a:solidFill>
                  <a:srgbClr val="94F86C"/>
                </a:solidFill>
                <a:latin typeface="Arial" charset="0"/>
                <a:hlinkClick r:id="rId2"/>
              </a:rPr>
              <a:t>Холодова О.А.</a:t>
            </a:r>
            <a:r>
              <a:rPr lang="ru-RU" altLang="ru-RU" sz="1800" b="1" u="sng">
                <a:solidFill>
                  <a:srgbClr val="94F86C"/>
                </a:solidFill>
                <a:latin typeface="Arial" charset="0"/>
                <a:hlinkClick r:id="rId2"/>
              </a:rPr>
              <a:t> Юным умникам и умницам. Информатика. Логика. Математика. Задания по развитию познавательных способностей. 2 класс. Рабочая тетрадь. Часть 1</a:t>
            </a:r>
            <a:r>
              <a:rPr lang="ru-RU" altLang="ru-RU" sz="1800" u="sng">
                <a:solidFill>
                  <a:srgbClr val="94F86C"/>
                </a:solidFill>
                <a:latin typeface="Arial" charset="0"/>
              </a:rPr>
              <a:t> </a:t>
            </a:r>
            <a:r>
              <a:rPr lang="ru-RU" altLang="ru-RU" sz="1800" u="sng">
                <a:solidFill>
                  <a:schemeClr val="hlink"/>
                </a:solidFill>
                <a:latin typeface="Arial" charset="0"/>
              </a:rPr>
              <a:t>2014г</a:t>
            </a:r>
            <a:r>
              <a:rPr lang="ru-RU" altLang="ru-RU" sz="1400" u="sng">
                <a:solidFill>
                  <a:schemeClr val="hlink"/>
                </a:solidFill>
                <a:latin typeface="Arial" charset="0"/>
              </a:rPr>
              <a:t>.</a:t>
            </a:r>
            <a:br>
              <a:rPr lang="ru-RU" altLang="ru-RU" sz="1400" u="sng">
                <a:solidFill>
                  <a:schemeClr val="hlink"/>
                </a:solidFill>
                <a:latin typeface="Arial" charset="0"/>
              </a:rPr>
            </a:br>
            <a:r>
              <a:rPr lang="ru-RU" altLang="ru-RU" sz="1400" u="sng">
                <a:solidFill>
                  <a:schemeClr val="hlink"/>
                </a:solidFill>
                <a:latin typeface="Arial" charset="0"/>
              </a:rPr>
              <a:t/>
            </a:r>
            <a:br>
              <a:rPr lang="ru-RU" altLang="ru-RU" sz="1400" u="sng">
                <a:solidFill>
                  <a:schemeClr val="hlink"/>
                </a:solidFill>
                <a:latin typeface="Arial" charset="0"/>
              </a:rPr>
            </a:br>
            <a:r>
              <a:rPr lang="ru-RU" altLang="ru-RU" sz="1400" u="sng">
                <a:solidFill>
                  <a:schemeClr val="hlink"/>
                </a:solidFill>
                <a:latin typeface="Arial" charset="0"/>
              </a:rPr>
              <a:t> 2</a:t>
            </a:r>
            <a:r>
              <a:rPr lang="ru-RU" altLang="ru-RU" sz="1800" u="sng">
                <a:solidFill>
                  <a:schemeClr val="hlink"/>
                </a:solidFill>
                <a:latin typeface="Arial" charset="0"/>
              </a:rPr>
              <a:t>. Холодова О.А.  Математика. Экспресс-контроль. 2 класс. Рабочая тетрадь. Юным умникам и умницам Для Знаек и Всезнаек  2013г.</a:t>
            </a:r>
            <a:r>
              <a:rPr lang="ru-RU" altLang="ru-RU" sz="4000" u="sng">
                <a:solidFill>
                  <a:schemeClr val="hlink"/>
                </a:solidFill>
                <a:latin typeface="Arial" charset="0"/>
              </a:rPr>
              <a:t>  </a:t>
            </a:r>
            <a:br>
              <a:rPr lang="ru-RU" altLang="ru-RU" sz="4000" u="sng">
                <a:solidFill>
                  <a:schemeClr val="hlink"/>
                </a:solidFill>
                <a:latin typeface="Arial" charset="0"/>
              </a:rPr>
            </a:br>
            <a:r>
              <a:rPr lang="ru-RU" altLang="ru-RU" sz="4000" u="sng">
                <a:solidFill>
                  <a:schemeClr val="hlink"/>
                </a:solidFill>
                <a:latin typeface="Arial" charset="0"/>
              </a:rPr>
              <a:t>  </a:t>
            </a:r>
            <a:r>
              <a:rPr lang="ru-RU" altLang="ru-RU" sz="2000" u="sng">
                <a:solidFill>
                  <a:schemeClr val="hlink"/>
                </a:solidFill>
                <a:latin typeface="Arial" charset="0"/>
              </a:rPr>
              <a:t>3 </a:t>
            </a:r>
            <a:r>
              <a:rPr lang="ru-RU" altLang="ru-RU" sz="2000" u="sng">
                <a:solidFill>
                  <a:schemeClr val="hlink"/>
                </a:solidFill>
              </a:rPr>
              <a:t>Л. Ф. Тихомирова Развитие познавательных способностей детей. Популярное пособие для родителей и педагогов</a:t>
            </a:r>
            <a:br>
              <a:rPr lang="ru-RU" altLang="ru-RU" sz="2000" u="sng">
                <a:solidFill>
                  <a:schemeClr val="hlink"/>
                </a:solidFill>
              </a:rPr>
            </a:br>
            <a:r>
              <a:rPr lang="ru-RU" altLang="ru-RU" sz="2000" b="1" u="sng">
                <a:solidFill>
                  <a:schemeClr val="hlink"/>
                </a:solidFill>
              </a:rPr>
              <a:t>Издательство:</a:t>
            </a:r>
            <a:r>
              <a:rPr lang="ru-RU" altLang="ru-RU" sz="2000" u="sng">
                <a:solidFill>
                  <a:schemeClr val="hlink"/>
                </a:solidFill>
              </a:rPr>
              <a:t> У-Фактория  2009г.</a:t>
            </a:r>
            <a:r>
              <a:rPr lang="ru-RU" altLang="ru-RU" sz="2000">
                <a:solidFill>
                  <a:schemeClr val="hlink"/>
                </a:solidFill>
              </a:rPr>
              <a:t> </a:t>
            </a:r>
            <a:br>
              <a:rPr lang="ru-RU" altLang="ru-RU" sz="2000">
                <a:solidFill>
                  <a:schemeClr val="hlink"/>
                </a:solidFill>
              </a:rPr>
            </a:br>
            <a:r>
              <a:rPr lang="ru-RU" altLang="ru-RU" sz="2000">
                <a:solidFill>
                  <a:schemeClr val="hlink"/>
                </a:solidFill>
                <a:latin typeface="Arial" charset="0"/>
              </a:rPr>
              <a:t> </a:t>
            </a:r>
            <a:br>
              <a:rPr lang="ru-RU" altLang="ru-RU" sz="2000">
                <a:solidFill>
                  <a:schemeClr val="hlink"/>
                </a:solidFill>
                <a:latin typeface="Arial" charset="0"/>
              </a:rPr>
            </a:br>
            <a:r>
              <a:rPr lang="ru-RU" altLang="ru-RU" sz="2000" u="sng">
                <a:solidFill>
                  <a:schemeClr val="hlink"/>
                </a:solidFill>
                <a:latin typeface="Arial" charset="0"/>
              </a:rPr>
              <a:t>4 Интернет – ресурсы.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08625" y="260350"/>
            <a:ext cx="3140075" cy="5761038"/>
          </a:xfrm>
        </p:spPr>
        <p:txBody>
          <a:bodyPr/>
          <a:lstStyle/>
          <a:p>
            <a:pPr algn="ctr"/>
            <a:r>
              <a:rPr lang="ru-RU" altLang="ru-RU">
                <a:solidFill>
                  <a:schemeClr val="hlink"/>
                </a:solidFill>
              </a:rPr>
              <a:t>УМНИКИ             и УМНИЦЫ</a:t>
            </a:r>
            <a:br>
              <a:rPr lang="ru-RU" altLang="ru-RU">
                <a:solidFill>
                  <a:schemeClr val="hlink"/>
                </a:solidFill>
              </a:rPr>
            </a:br>
            <a:r>
              <a:rPr lang="ru-RU" altLang="ru-RU">
                <a:solidFill>
                  <a:schemeClr val="hlink"/>
                </a:solidFill>
              </a:rPr>
              <a:t/>
            </a:r>
            <a:br>
              <a:rPr lang="ru-RU" altLang="ru-RU">
                <a:solidFill>
                  <a:schemeClr val="hlink"/>
                </a:solidFill>
              </a:rPr>
            </a:br>
            <a:endParaRPr lang="ru-RU" altLang="ru-RU">
              <a:solidFill>
                <a:schemeClr val="hlink"/>
              </a:solidFill>
            </a:endParaRPr>
          </a:p>
        </p:txBody>
      </p:sp>
      <p:pic>
        <p:nvPicPr>
          <p:cNvPr id="84997" name="Picture 5" descr="igorinna: Знать и понима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92150"/>
            <a:ext cx="4537075" cy="5472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1" name="WordArt 5"/>
          <p:cNvSpPr>
            <a:spLocks noChangeArrowheads="1" noChangeShapeType="1" noTextEdit="1"/>
          </p:cNvSpPr>
          <p:nvPr/>
        </p:nvSpPr>
        <p:spPr bwMode="auto">
          <a:xfrm>
            <a:off x="684213" y="1052513"/>
            <a:ext cx="7343775" cy="2938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ИНТЕЛЛЕКТУАЛЬНАЯ</a:t>
            </a:r>
          </a:p>
          <a:p>
            <a:r>
              <a:rPr lang="ru-RU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ИГРА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altLang="ru-RU" sz="4400" b="1"/>
              <a:t>«Сегодня не получилось – обязательно получится завтра, надо только захотеть!»</a:t>
            </a:r>
          </a:p>
        </p:txBody>
      </p:sp>
      <p:sp>
        <p:nvSpPr>
          <p:cNvPr id="141316" name="WordArt 4"/>
          <p:cNvSpPr>
            <a:spLocks noChangeArrowheads="1" noChangeShapeType="1" noTextEdit="1"/>
          </p:cNvSpPr>
          <p:nvPr/>
        </p:nvSpPr>
        <p:spPr bwMode="auto">
          <a:xfrm>
            <a:off x="755650" y="333375"/>
            <a:ext cx="741680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ДЕВИЗ: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075612" cy="701675"/>
          </a:xfrm>
        </p:spPr>
        <p:txBody>
          <a:bodyPr/>
          <a:lstStyle/>
          <a:p>
            <a:pPr algn="ctr"/>
            <a:r>
              <a:rPr lang="ru-RU" altLang="ru-RU" sz="2800"/>
              <a:t>Задание №1</a:t>
            </a:r>
            <a:br>
              <a:rPr lang="ru-RU" altLang="ru-RU" sz="2800"/>
            </a:br>
            <a:r>
              <a:rPr lang="ru-RU" altLang="ru-RU" sz="3800"/>
              <a:t> </a:t>
            </a:r>
            <a:r>
              <a:rPr lang="ru-RU" altLang="ru-RU" sz="2800" b="1">
                <a:solidFill>
                  <a:srgbClr val="631103"/>
                </a:solidFill>
              </a:rPr>
              <a:t>«Расшифруй название своей команды»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3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/>
              <a:t>Ключ </a:t>
            </a:r>
          </a:p>
          <a:p>
            <a:pPr>
              <a:buFont typeface="Wingdings" pitchFamily="2" charset="2"/>
              <a:buNone/>
            </a:pPr>
            <a:r>
              <a:rPr lang="ru-RU" altLang="ru-RU"/>
              <a:t> к                 +        3       8         1          7        9</a:t>
            </a:r>
          </a:p>
          <a:p>
            <a:pPr>
              <a:buFont typeface="Wingdings" pitchFamily="2" charset="2"/>
              <a:buNone/>
            </a:pPr>
            <a:r>
              <a:rPr lang="ru-RU" altLang="ru-RU"/>
              <a:t>шифру:</a:t>
            </a:r>
          </a:p>
          <a:p>
            <a:pPr>
              <a:buFont typeface="Wingdings" pitchFamily="2" charset="2"/>
              <a:buNone/>
            </a:pPr>
            <a:r>
              <a:rPr lang="ru-RU" altLang="ru-RU"/>
              <a:t>                  50      Р        Э         И        Т         Г</a:t>
            </a:r>
          </a:p>
          <a:p>
            <a:pPr>
              <a:buFont typeface="Wingdings" pitchFamily="2" charset="2"/>
              <a:buNone/>
            </a:pPr>
            <a:endParaRPr lang="ru-RU" altLang="ru-RU"/>
          </a:p>
          <a:p>
            <a:pPr>
              <a:buFont typeface="Wingdings" pitchFamily="2" charset="2"/>
              <a:buNone/>
            </a:pPr>
            <a:r>
              <a:rPr lang="ru-RU" altLang="ru-RU"/>
              <a:t>                  20      Л       У        А         Е         М</a:t>
            </a:r>
          </a:p>
          <a:p>
            <a:pPr>
              <a:buFont typeface="Wingdings" pitchFamily="2" charset="2"/>
              <a:buNone/>
            </a:pPr>
            <a:endParaRPr lang="ru-RU" altLang="ru-RU"/>
          </a:p>
          <a:p>
            <a:pPr>
              <a:buFont typeface="Wingdings" pitchFamily="2" charset="2"/>
              <a:buNone/>
            </a:pPr>
            <a:r>
              <a:rPr lang="ru-RU" altLang="ru-RU"/>
              <a:t>                   80     Я        О      Н          Д         К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2124075" y="1700213"/>
            <a:ext cx="6769100" cy="43926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108549" name="Line 5"/>
          <p:cNvSpPr>
            <a:spLocks noChangeShapeType="1"/>
          </p:cNvSpPr>
          <p:nvPr/>
        </p:nvSpPr>
        <p:spPr bwMode="auto">
          <a:xfrm>
            <a:off x="2195513" y="2852738"/>
            <a:ext cx="6697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8550" name="Line 6"/>
          <p:cNvSpPr>
            <a:spLocks noChangeShapeType="1"/>
          </p:cNvSpPr>
          <p:nvPr/>
        </p:nvSpPr>
        <p:spPr bwMode="auto">
          <a:xfrm>
            <a:off x="2195513" y="4005263"/>
            <a:ext cx="6624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8551" name="Line 7"/>
          <p:cNvSpPr>
            <a:spLocks noChangeShapeType="1"/>
          </p:cNvSpPr>
          <p:nvPr/>
        </p:nvSpPr>
        <p:spPr bwMode="auto">
          <a:xfrm>
            <a:off x="2195513" y="5013325"/>
            <a:ext cx="6697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8552" name="Line 8"/>
          <p:cNvSpPr>
            <a:spLocks noChangeShapeType="1"/>
          </p:cNvSpPr>
          <p:nvPr/>
        </p:nvSpPr>
        <p:spPr bwMode="auto">
          <a:xfrm>
            <a:off x="3276600" y="1773238"/>
            <a:ext cx="0" cy="424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8553" name="Line 9"/>
          <p:cNvSpPr>
            <a:spLocks noChangeShapeType="1"/>
          </p:cNvSpPr>
          <p:nvPr/>
        </p:nvSpPr>
        <p:spPr bwMode="auto">
          <a:xfrm>
            <a:off x="4356100" y="1773238"/>
            <a:ext cx="0" cy="424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8554" name="Line 10"/>
          <p:cNvSpPr>
            <a:spLocks noChangeShapeType="1"/>
          </p:cNvSpPr>
          <p:nvPr/>
        </p:nvSpPr>
        <p:spPr bwMode="auto">
          <a:xfrm>
            <a:off x="5435600" y="1773238"/>
            <a:ext cx="0" cy="424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8555" name="Line 11"/>
          <p:cNvSpPr>
            <a:spLocks noChangeShapeType="1"/>
          </p:cNvSpPr>
          <p:nvPr/>
        </p:nvSpPr>
        <p:spPr bwMode="auto">
          <a:xfrm>
            <a:off x="6516688" y="1773238"/>
            <a:ext cx="0" cy="424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8557" name="Line 13"/>
          <p:cNvSpPr>
            <a:spLocks noChangeShapeType="1"/>
          </p:cNvSpPr>
          <p:nvPr/>
        </p:nvSpPr>
        <p:spPr bwMode="auto">
          <a:xfrm>
            <a:off x="7740650" y="1700213"/>
            <a:ext cx="0" cy="4465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3997325"/>
          </a:xfrm>
        </p:spPr>
        <p:txBody>
          <a:bodyPr/>
          <a:lstStyle/>
          <a:p>
            <a:r>
              <a:rPr lang="ru-RU" altLang="ru-RU"/>
              <a:t>Команда « РАКЕТА»</a:t>
            </a:r>
            <a:br>
              <a:rPr lang="ru-RU" altLang="ru-RU"/>
            </a:br>
            <a:r>
              <a:rPr lang="ru-RU" altLang="ru-RU"/>
              <a:t>  Команда  «МОЛНИЯ»</a:t>
            </a:r>
            <a:br>
              <a:rPr lang="ru-RU" altLang="ru-RU"/>
            </a:br>
            <a:r>
              <a:rPr lang="ru-RU" altLang="ru-RU"/>
              <a:t>Команда « ЭРУДИТ»</a:t>
            </a:r>
            <a:br>
              <a:rPr lang="ru-RU" altLang="ru-RU"/>
            </a:br>
            <a:r>
              <a:rPr lang="ru-RU" altLang="ru-RU"/>
              <a:t>Команда « РАДУГА»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001000" cy="1216025"/>
          </a:xfrm>
        </p:spPr>
        <p:txBody>
          <a:bodyPr/>
          <a:lstStyle/>
          <a:p>
            <a:r>
              <a:rPr lang="ru-RU" altLang="ru-RU" sz="3200">
                <a:latin typeface="Arial Black" pitchFamily="34" charset="0"/>
              </a:rPr>
              <a:t>Задание : Вставь рисунки в пословицу по смыслу.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73238"/>
            <a:ext cx="8497888" cy="4267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400"/>
              <a:t>Дарёному ……….  в зубы не смотрят.</a:t>
            </a:r>
          </a:p>
          <a:p>
            <a:pPr>
              <a:buFont typeface="Wingdings" pitchFamily="2" charset="2"/>
              <a:buNone/>
            </a:pPr>
            <a:r>
              <a:rPr lang="ru-RU" altLang="ru-RU" sz="2400"/>
              <a:t>    Когда ……… на горе свистнет.</a:t>
            </a:r>
          </a:p>
          <a:p>
            <a:pPr>
              <a:buFont typeface="Wingdings" pitchFamily="2" charset="2"/>
              <a:buNone/>
            </a:pPr>
            <a:r>
              <a:rPr lang="ru-RU" altLang="ru-RU" sz="2400"/>
              <a:t>      …………. рубят – щепки летят.</a:t>
            </a:r>
          </a:p>
          <a:p>
            <a:pPr>
              <a:buFont typeface="Wingdings" pitchFamily="2" charset="2"/>
              <a:buNone/>
            </a:pPr>
            <a:r>
              <a:rPr lang="ru-RU" altLang="ru-RU" sz="2400"/>
              <a:t>            Не ……….,так не мычи.                        </a:t>
            </a:r>
          </a:p>
          <a:p>
            <a:pPr>
              <a:buFont typeface="Wingdings" pitchFamily="2" charset="2"/>
              <a:buNone/>
            </a:pPr>
            <a:r>
              <a:rPr lang="ru-RU" altLang="ru-RU" sz="2400"/>
              <a:t>     Не плюй в ……... –     пригодится воды напиться.</a:t>
            </a:r>
          </a:p>
          <a:p>
            <a:pPr>
              <a:buFont typeface="Wingdings" pitchFamily="2" charset="2"/>
              <a:buNone/>
            </a:pPr>
            <a:r>
              <a:rPr lang="ru-RU" altLang="ru-RU" sz="2400"/>
              <a:t>              Большому …….. – большое плавание.</a:t>
            </a:r>
          </a:p>
          <a:p>
            <a:pPr>
              <a:buFont typeface="Wingdings" pitchFamily="2" charset="2"/>
              <a:buNone/>
            </a:pPr>
            <a:r>
              <a:rPr lang="ru-RU" altLang="ru-RU" sz="2400"/>
              <a:t>                            </a:t>
            </a:r>
          </a:p>
        </p:txBody>
      </p:sp>
      <p:pic>
        <p:nvPicPr>
          <p:cNvPr id="183301" name="Picture 5" descr="Отзывы на стихи, современная литератур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508500"/>
            <a:ext cx="1728788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3303" name="Picture 7" descr="Игра в слова с картинками - Страница 363 - Другой Форум - Антивирусы, Файерволы, Программы, Norton, Касперский, ESET, Windows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508500"/>
            <a:ext cx="1657350" cy="1382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3305" name="Picture 9" descr="Amazing_Landscape_in_China_086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4724400"/>
            <a:ext cx="1871663" cy="140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3307" name="Picture 11" descr="Красноперекопский районный Центр детского и юношеского творчества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836613"/>
            <a:ext cx="1871663" cy="1319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3309" name="Picture 13" descr="Современные детские песни - Музыка и песни для детей - Меню сайта - Бесплатные презентации, физминутки, скачать презентацию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773238"/>
            <a:ext cx="1727200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3311" name="Picture 15" descr="Новост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581525"/>
            <a:ext cx="1727200" cy="161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001000" cy="1216025"/>
          </a:xfrm>
        </p:spPr>
        <p:txBody>
          <a:bodyPr/>
          <a:lstStyle/>
          <a:p>
            <a:r>
              <a:rPr lang="ru-RU" altLang="ru-RU" sz="3600">
                <a:latin typeface="Arial Black" pitchFamily="34" charset="0"/>
              </a:rPr>
              <a:t>Задание: Домики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001000" cy="4267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1800"/>
              <a:t>   </a:t>
            </a:r>
          </a:p>
          <a:p>
            <a:pPr>
              <a:buFont typeface="Wingdings" pitchFamily="2" charset="2"/>
              <a:buNone/>
            </a:pPr>
            <a:r>
              <a:rPr lang="ru-RU" altLang="ru-RU" sz="1800"/>
              <a:t>    Дорисуй в пустых клетках  предметы таким образом,  чтобы в каждой строке и в каждом столбике было по 5 </a:t>
            </a:r>
            <a:r>
              <a:rPr lang="ru-RU" altLang="ru-RU" sz="1800" b="1"/>
              <a:t>разных</a:t>
            </a:r>
            <a:r>
              <a:rPr lang="ru-RU" altLang="ru-RU" sz="1800"/>
              <a:t> предмета.</a:t>
            </a:r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1331913" y="2636838"/>
            <a:ext cx="5327650" cy="35290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5351" name="Line 7"/>
          <p:cNvSpPr>
            <a:spLocks noChangeShapeType="1"/>
          </p:cNvSpPr>
          <p:nvPr/>
        </p:nvSpPr>
        <p:spPr bwMode="auto">
          <a:xfrm>
            <a:off x="1331913" y="3357563"/>
            <a:ext cx="5327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5352" name="Line 8"/>
          <p:cNvSpPr>
            <a:spLocks noChangeShapeType="1"/>
          </p:cNvSpPr>
          <p:nvPr/>
        </p:nvSpPr>
        <p:spPr bwMode="auto">
          <a:xfrm>
            <a:off x="1331913" y="4076700"/>
            <a:ext cx="52562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5353" name="AutoShape 9"/>
          <p:cNvSpPr>
            <a:spLocks noChangeArrowheads="1"/>
          </p:cNvSpPr>
          <p:nvPr/>
        </p:nvSpPr>
        <p:spPr bwMode="auto">
          <a:xfrm>
            <a:off x="1547813" y="2781300"/>
            <a:ext cx="503237" cy="360363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5355" name="Line 11"/>
          <p:cNvSpPr>
            <a:spLocks noChangeShapeType="1"/>
          </p:cNvSpPr>
          <p:nvPr/>
        </p:nvSpPr>
        <p:spPr bwMode="auto">
          <a:xfrm>
            <a:off x="1331913" y="4724400"/>
            <a:ext cx="52562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5356" name="Line 12"/>
          <p:cNvSpPr>
            <a:spLocks noChangeShapeType="1"/>
          </p:cNvSpPr>
          <p:nvPr/>
        </p:nvSpPr>
        <p:spPr bwMode="auto">
          <a:xfrm>
            <a:off x="1331913" y="5445125"/>
            <a:ext cx="52562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5357" name="Line 13"/>
          <p:cNvSpPr>
            <a:spLocks noChangeShapeType="1"/>
          </p:cNvSpPr>
          <p:nvPr/>
        </p:nvSpPr>
        <p:spPr bwMode="auto">
          <a:xfrm>
            <a:off x="2411413" y="2636838"/>
            <a:ext cx="0" cy="3529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5358" name="Line 14"/>
          <p:cNvSpPr>
            <a:spLocks noChangeShapeType="1"/>
          </p:cNvSpPr>
          <p:nvPr/>
        </p:nvSpPr>
        <p:spPr bwMode="auto">
          <a:xfrm>
            <a:off x="3492500" y="2636838"/>
            <a:ext cx="0" cy="3529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5359" name="Line 15"/>
          <p:cNvSpPr>
            <a:spLocks noChangeShapeType="1"/>
          </p:cNvSpPr>
          <p:nvPr/>
        </p:nvSpPr>
        <p:spPr bwMode="auto">
          <a:xfrm>
            <a:off x="4572000" y="2636838"/>
            <a:ext cx="0" cy="3529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5360" name="Line 16"/>
          <p:cNvSpPr>
            <a:spLocks noChangeShapeType="1"/>
          </p:cNvSpPr>
          <p:nvPr/>
        </p:nvSpPr>
        <p:spPr bwMode="auto">
          <a:xfrm>
            <a:off x="5508625" y="2636838"/>
            <a:ext cx="0" cy="3529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5361" name="AutoShape 17"/>
          <p:cNvSpPr>
            <a:spLocks noChangeArrowheads="1"/>
          </p:cNvSpPr>
          <p:nvPr/>
        </p:nvSpPr>
        <p:spPr bwMode="auto">
          <a:xfrm>
            <a:off x="3779838" y="4292600"/>
            <a:ext cx="503237" cy="360363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5362" name="AutoShape 18"/>
          <p:cNvSpPr>
            <a:spLocks noChangeArrowheads="1"/>
          </p:cNvSpPr>
          <p:nvPr/>
        </p:nvSpPr>
        <p:spPr bwMode="auto">
          <a:xfrm>
            <a:off x="5867400" y="3573463"/>
            <a:ext cx="503238" cy="360362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5363" name="AutoShape 19"/>
          <p:cNvSpPr>
            <a:spLocks noChangeArrowheads="1"/>
          </p:cNvSpPr>
          <p:nvPr/>
        </p:nvSpPr>
        <p:spPr bwMode="auto">
          <a:xfrm>
            <a:off x="1619250" y="3500438"/>
            <a:ext cx="431800" cy="360362"/>
          </a:xfrm>
          <a:prstGeom prst="plus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5364" name="AutoShape 20"/>
          <p:cNvSpPr>
            <a:spLocks noChangeArrowheads="1"/>
          </p:cNvSpPr>
          <p:nvPr/>
        </p:nvSpPr>
        <p:spPr bwMode="auto">
          <a:xfrm>
            <a:off x="2700338" y="4292600"/>
            <a:ext cx="431800" cy="360363"/>
          </a:xfrm>
          <a:prstGeom prst="plus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5365" name="AutoShape 21"/>
          <p:cNvSpPr>
            <a:spLocks noChangeArrowheads="1"/>
          </p:cNvSpPr>
          <p:nvPr/>
        </p:nvSpPr>
        <p:spPr bwMode="auto">
          <a:xfrm>
            <a:off x="3708400" y="2852738"/>
            <a:ext cx="431800" cy="360362"/>
          </a:xfrm>
          <a:prstGeom prst="plus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5366" name="AutoShape 22"/>
          <p:cNvSpPr>
            <a:spLocks noChangeArrowheads="1"/>
          </p:cNvSpPr>
          <p:nvPr/>
        </p:nvSpPr>
        <p:spPr bwMode="auto">
          <a:xfrm>
            <a:off x="1692275" y="4221163"/>
            <a:ext cx="358775" cy="287337"/>
          </a:xfrm>
          <a:prstGeom prst="cube">
            <a:avLst>
              <a:gd name="adj" fmla="val 25000"/>
            </a:avLst>
          </a:prstGeom>
          <a:solidFill>
            <a:srgbClr val="F0FA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5367" name="AutoShape 23"/>
          <p:cNvSpPr>
            <a:spLocks noChangeArrowheads="1"/>
          </p:cNvSpPr>
          <p:nvPr/>
        </p:nvSpPr>
        <p:spPr bwMode="auto">
          <a:xfrm>
            <a:off x="2700338" y="2852738"/>
            <a:ext cx="358775" cy="287337"/>
          </a:xfrm>
          <a:prstGeom prst="cube">
            <a:avLst>
              <a:gd name="adj" fmla="val 25000"/>
            </a:avLst>
          </a:prstGeom>
          <a:solidFill>
            <a:srgbClr val="F0FA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5368" name="AutoShape 24"/>
          <p:cNvSpPr>
            <a:spLocks noChangeArrowheads="1"/>
          </p:cNvSpPr>
          <p:nvPr/>
        </p:nvSpPr>
        <p:spPr bwMode="auto">
          <a:xfrm>
            <a:off x="4859338" y="3644900"/>
            <a:ext cx="358775" cy="287338"/>
          </a:xfrm>
          <a:prstGeom prst="cube">
            <a:avLst>
              <a:gd name="adj" fmla="val 25000"/>
            </a:avLst>
          </a:prstGeom>
          <a:solidFill>
            <a:srgbClr val="F0FA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5369" name="AutoShape 25"/>
          <p:cNvSpPr>
            <a:spLocks noChangeArrowheads="1"/>
          </p:cNvSpPr>
          <p:nvPr/>
        </p:nvSpPr>
        <p:spPr bwMode="auto">
          <a:xfrm>
            <a:off x="2700338" y="3500438"/>
            <a:ext cx="358775" cy="433387"/>
          </a:xfrm>
          <a:prstGeom prst="star5">
            <a:avLst/>
          </a:prstGeom>
          <a:solidFill>
            <a:srgbClr val="94F86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5370" name="AutoShape 26"/>
          <p:cNvSpPr>
            <a:spLocks noChangeArrowheads="1"/>
          </p:cNvSpPr>
          <p:nvPr/>
        </p:nvSpPr>
        <p:spPr bwMode="auto">
          <a:xfrm>
            <a:off x="5867400" y="2781300"/>
            <a:ext cx="358775" cy="433388"/>
          </a:xfrm>
          <a:prstGeom prst="star5">
            <a:avLst/>
          </a:prstGeom>
          <a:solidFill>
            <a:srgbClr val="94F86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5371" name="AutoShape 27"/>
          <p:cNvSpPr>
            <a:spLocks noChangeArrowheads="1"/>
          </p:cNvSpPr>
          <p:nvPr/>
        </p:nvSpPr>
        <p:spPr bwMode="auto">
          <a:xfrm>
            <a:off x="4859338" y="4221163"/>
            <a:ext cx="358775" cy="433387"/>
          </a:xfrm>
          <a:prstGeom prst="star5">
            <a:avLst/>
          </a:prstGeom>
          <a:solidFill>
            <a:srgbClr val="94F86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5372" name="AutoShape 28"/>
          <p:cNvSpPr>
            <a:spLocks noChangeArrowheads="1"/>
          </p:cNvSpPr>
          <p:nvPr/>
        </p:nvSpPr>
        <p:spPr bwMode="auto">
          <a:xfrm>
            <a:off x="3779838" y="3573463"/>
            <a:ext cx="431800" cy="360362"/>
          </a:xfrm>
          <a:prstGeom prst="sun">
            <a:avLst>
              <a:gd name="adj" fmla="val 25000"/>
            </a:avLst>
          </a:prstGeom>
          <a:solidFill>
            <a:srgbClr val="F96B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5374" name="AutoShape 30"/>
          <p:cNvSpPr>
            <a:spLocks noChangeArrowheads="1"/>
          </p:cNvSpPr>
          <p:nvPr/>
        </p:nvSpPr>
        <p:spPr bwMode="auto">
          <a:xfrm>
            <a:off x="4787900" y="2852738"/>
            <a:ext cx="431800" cy="360362"/>
          </a:xfrm>
          <a:prstGeom prst="sun">
            <a:avLst>
              <a:gd name="adj" fmla="val 25000"/>
            </a:avLst>
          </a:prstGeom>
          <a:solidFill>
            <a:srgbClr val="F96B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5375" name="AutoShape 31"/>
          <p:cNvSpPr>
            <a:spLocks noChangeArrowheads="1"/>
          </p:cNvSpPr>
          <p:nvPr/>
        </p:nvSpPr>
        <p:spPr bwMode="auto">
          <a:xfrm>
            <a:off x="5867400" y="4292600"/>
            <a:ext cx="431800" cy="360363"/>
          </a:xfrm>
          <a:prstGeom prst="sun">
            <a:avLst>
              <a:gd name="adj" fmla="val 25000"/>
            </a:avLst>
          </a:prstGeom>
          <a:solidFill>
            <a:srgbClr val="F96B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-531813"/>
            <a:ext cx="6870700" cy="1600201"/>
          </a:xfrm>
        </p:spPr>
        <p:txBody>
          <a:bodyPr/>
          <a:lstStyle/>
          <a:p>
            <a:r>
              <a:rPr lang="ru-RU" altLang="ru-RU" sz="3200">
                <a:latin typeface="Arial Black" pitchFamily="34" charset="0"/>
              </a:rPr>
              <a:t>Задание: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847012" cy="43211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/>
              <a:t> </a:t>
            </a:r>
            <a:r>
              <a:rPr lang="ru-RU" altLang="ru-RU" sz="2600"/>
              <a:t>Составь из палочек геометрическую фигуру. </a:t>
            </a:r>
          </a:p>
          <a:p>
            <a:pPr>
              <a:buFont typeface="Wingdings" pitchFamily="2" charset="2"/>
              <a:buNone/>
            </a:pPr>
            <a:r>
              <a:rPr lang="ru-RU" altLang="ru-RU" sz="2600"/>
              <a:t>                                          </a:t>
            </a:r>
          </a:p>
          <a:p>
            <a:pPr>
              <a:buFont typeface="Wingdings" pitchFamily="2" charset="2"/>
              <a:buNone/>
            </a:pPr>
            <a:r>
              <a:rPr lang="ru-RU" altLang="ru-RU" sz="2600"/>
              <a:t>                                   </a:t>
            </a:r>
          </a:p>
          <a:p>
            <a:pPr>
              <a:buFont typeface="Wingdings" pitchFamily="2" charset="2"/>
              <a:buNone/>
            </a:pPr>
            <a:r>
              <a:rPr lang="ru-RU" altLang="ru-RU" sz="2600"/>
              <a:t>                                 Переложи три палочки</a:t>
            </a:r>
          </a:p>
          <a:p>
            <a:pPr>
              <a:buFont typeface="Wingdings" pitchFamily="2" charset="2"/>
              <a:buNone/>
            </a:pPr>
            <a:r>
              <a:rPr lang="ru-RU" altLang="ru-RU" sz="2600"/>
              <a:t>                                 таким образом, чтобы</a:t>
            </a:r>
          </a:p>
          <a:p>
            <a:pPr>
              <a:buFont typeface="Wingdings" pitchFamily="2" charset="2"/>
              <a:buNone/>
            </a:pPr>
            <a:r>
              <a:rPr lang="ru-RU" altLang="ru-RU" sz="2600"/>
              <a:t>                                 получилось 7 квадратов</a:t>
            </a:r>
          </a:p>
        </p:txBody>
      </p:sp>
      <p:sp>
        <p:nvSpPr>
          <p:cNvPr id="181252" name="Line 4"/>
          <p:cNvSpPr>
            <a:spLocks noChangeShapeType="1"/>
          </p:cNvSpPr>
          <p:nvPr/>
        </p:nvSpPr>
        <p:spPr bwMode="auto">
          <a:xfrm>
            <a:off x="1042988" y="3068638"/>
            <a:ext cx="0" cy="8651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1253" name="Line 5"/>
          <p:cNvSpPr>
            <a:spLocks noChangeShapeType="1"/>
          </p:cNvSpPr>
          <p:nvPr/>
        </p:nvSpPr>
        <p:spPr bwMode="auto">
          <a:xfrm>
            <a:off x="1979613" y="3068638"/>
            <a:ext cx="0" cy="8651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1254" name="Line 6"/>
          <p:cNvSpPr>
            <a:spLocks noChangeShapeType="1"/>
          </p:cNvSpPr>
          <p:nvPr/>
        </p:nvSpPr>
        <p:spPr bwMode="auto">
          <a:xfrm>
            <a:off x="4067175" y="3068638"/>
            <a:ext cx="0" cy="8651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1255" name="Line 7"/>
          <p:cNvSpPr>
            <a:spLocks noChangeShapeType="1"/>
          </p:cNvSpPr>
          <p:nvPr/>
        </p:nvSpPr>
        <p:spPr bwMode="auto">
          <a:xfrm flipH="1">
            <a:off x="1116013" y="2997200"/>
            <a:ext cx="7921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1256" name="Line 8"/>
          <p:cNvSpPr>
            <a:spLocks noChangeShapeType="1"/>
          </p:cNvSpPr>
          <p:nvPr/>
        </p:nvSpPr>
        <p:spPr bwMode="auto">
          <a:xfrm flipH="1">
            <a:off x="1116013" y="4005263"/>
            <a:ext cx="7921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1257" name="Line 9"/>
          <p:cNvSpPr>
            <a:spLocks noChangeShapeType="1"/>
          </p:cNvSpPr>
          <p:nvPr/>
        </p:nvSpPr>
        <p:spPr bwMode="auto">
          <a:xfrm flipH="1">
            <a:off x="2124075" y="4005263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1258" name="Line 10"/>
          <p:cNvSpPr>
            <a:spLocks noChangeShapeType="1"/>
          </p:cNvSpPr>
          <p:nvPr/>
        </p:nvSpPr>
        <p:spPr bwMode="auto">
          <a:xfrm flipH="1">
            <a:off x="3203575" y="4005263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1259" name="Line 11"/>
          <p:cNvSpPr>
            <a:spLocks noChangeShapeType="1"/>
          </p:cNvSpPr>
          <p:nvPr/>
        </p:nvSpPr>
        <p:spPr bwMode="auto">
          <a:xfrm flipH="1">
            <a:off x="3132138" y="3068638"/>
            <a:ext cx="7921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1260" name="Line 12"/>
          <p:cNvSpPr>
            <a:spLocks noChangeShapeType="1"/>
          </p:cNvSpPr>
          <p:nvPr/>
        </p:nvSpPr>
        <p:spPr bwMode="auto">
          <a:xfrm>
            <a:off x="3059113" y="3068638"/>
            <a:ext cx="0" cy="8651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1261" name="Line 13"/>
          <p:cNvSpPr>
            <a:spLocks noChangeShapeType="1"/>
          </p:cNvSpPr>
          <p:nvPr/>
        </p:nvSpPr>
        <p:spPr bwMode="auto">
          <a:xfrm>
            <a:off x="1979613" y="4005263"/>
            <a:ext cx="0" cy="8651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1262" name="Line 14"/>
          <p:cNvSpPr>
            <a:spLocks noChangeShapeType="1"/>
          </p:cNvSpPr>
          <p:nvPr/>
        </p:nvSpPr>
        <p:spPr bwMode="auto">
          <a:xfrm>
            <a:off x="3059113" y="4005263"/>
            <a:ext cx="0" cy="8651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1263" name="Line 15"/>
          <p:cNvSpPr>
            <a:spLocks noChangeShapeType="1"/>
          </p:cNvSpPr>
          <p:nvPr/>
        </p:nvSpPr>
        <p:spPr bwMode="auto">
          <a:xfrm>
            <a:off x="1979613" y="4941888"/>
            <a:ext cx="0" cy="8651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1264" name="Line 16"/>
          <p:cNvSpPr>
            <a:spLocks noChangeShapeType="1"/>
          </p:cNvSpPr>
          <p:nvPr/>
        </p:nvSpPr>
        <p:spPr bwMode="auto">
          <a:xfrm>
            <a:off x="3059113" y="4941888"/>
            <a:ext cx="0" cy="8651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1265" name="Line 17"/>
          <p:cNvSpPr>
            <a:spLocks noChangeShapeType="1"/>
          </p:cNvSpPr>
          <p:nvPr/>
        </p:nvSpPr>
        <p:spPr bwMode="auto">
          <a:xfrm>
            <a:off x="1042988" y="4941888"/>
            <a:ext cx="0" cy="8651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1266" name="Line 18"/>
          <p:cNvSpPr>
            <a:spLocks noChangeShapeType="1"/>
          </p:cNvSpPr>
          <p:nvPr/>
        </p:nvSpPr>
        <p:spPr bwMode="auto">
          <a:xfrm>
            <a:off x="4067175" y="4941888"/>
            <a:ext cx="0" cy="8651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1267" name="Line 19"/>
          <p:cNvSpPr>
            <a:spLocks noChangeShapeType="1"/>
          </p:cNvSpPr>
          <p:nvPr/>
        </p:nvSpPr>
        <p:spPr bwMode="auto">
          <a:xfrm flipH="1">
            <a:off x="1116013" y="4941888"/>
            <a:ext cx="7921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1268" name="Line 20"/>
          <p:cNvSpPr>
            <a:spLocks noChangeShapeType="1"/>
          </p:cNvSpPr>
          <p:nvPr/>
        </p:nvSpPr>
        <p:spPr bwMode="auto">
          <a:xfrm flipH="1">
            <a:off x="1116013" y="5805488"/>
            <a:ext cx="7921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1269" name="Line 21"/>
          <p:cNvSpPr>
            <a:spLocks noChangeShapeType="1"/>
          </p:cNvSpPr>
          <p:nvPr/>
        </p:nvSpPr>
        <p:spPr bwMode="auto">
          <a:xfrm flipH="1">
            <a:off x="2124075" y="4941888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1270" name="Line 22"/>
          <p:cNvSpPr>
            <a:spLocks noChangeShapeType="1"/>
          </p:cNvSpPr>
          <p:nvPr/>
        </p:nvSpPr>
        <p:spPr bwMode="auto">
          <a:xfrm flipH="1">
            <a:off x="3203575" y="4941888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1271" name="Line 23"/>
          <p:cNvSpPr>
            <a:spLocks noChangeShapeType="1"/>
          </p:cNvSpPr>
          <p:nvPr/>
        </p:nvSpPr>
        <p:spPr bwMode="auto">
          <a:xfrm flipH="1">
            <a:off x="3203575" y="5805488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572</TotalTime>
  <Words>294</Words>
  <Application>Microsoft Office PowerPoint</Application>
  <PresentationFormat>Экран (4:3)</PresentationFormat>
  <Paragraphs>44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Garamond</vt:lpstr>
      <vt:lpstr>Times New Roman</vt:lpstr>
      <vt:lpstr>Wingdings</vt:lpstr>
      <vt:lpstr>Comic Sans MS</vt:lpstr>
      <vt:lpstr>Verdana</vt:lpstr>
      <vt:lpstr>Arial Black</vt:lpstr>
      <vt:lpstr>Край</vt:lpstr>
      <vt:lpstr>Пастель</vt:lpstr>
      <vt:lpstr>Профиль</vt:lpstr>
      <vt:lpstr>Презентация по внеурочной деятельности «Умники и умницы» 2 класс Тема: «Интеллектуальная игра»  Демьяненко О.В.  учитель начальных классов МОУ Лицей г. Истры </vt:lpstr>
      <vt:lpstr>УМНИКИ             и УМНИЦЫ  </vt:lpstr>
      <vt:lpstr>Презентация PowerPoint</vt:lpstr>
      <vt:lpstr>Презентация PowerPoint</vt:lpstr>
      <vt:lpstr>Задание №1  «Расшифруй название своей команды»</vt:lpstr>
      <vt:lpstr>Команда « РАКЕТА»   Команда  «МОЛНИЯ» Команда « ЭРУДИТ» Команда « РАДУГА»</vt:lpstr>
      <vt:lpstr>Задание : Вставь рисунки в пословицу по смыслу.</vt:lpstr>
      <vt:lpstr>Задание: Домики</vt:lpstr>
      <vt:lpstr>Задание:</vt:lpstr>
      <vt:lpstr>Задание: Реши задачи.</vt:lpstr>
      <vt:lpstr>Задание:  </vt:lpstr>
      <vt:lpstr>СПАСИБО ЗА ИГРУ!</vt:lpstr>
      <vt:lpstr>Список литературы:  1. Холодова О.А. Юным умникам и умницам. Информатика. Логика. Математика. Задания по развитию познавательных способностей. 2 класс. Рабочая тетрадь. Часть 1 2014г.   2. Холодова О.А.  Математика. Экспресс-контроль. 2 класс. Рабочая тетрадь. Юным умникам и умницам Для Знаек и Всезнаек  2013г.     3 Л. Ф. Тихомирова Развитие познавательных способностей детей. Популярное пособие для родителей и педагогов Издательство: У-Фактория  2009г.    4 Интернет – ресурсы.</vt:lpstr>
    </vt:vector>
  </TitlesOfParts>
  <Company>NhT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УМНИКИ             и УМНИЦЫ</dc:title>
  <dc:creator>Домашний</dc:creator>
  <cp:lastModifiedBy>User</cp:lastModifiedBy>
  <cp:revision>8</cp:revision>
  <cp:lastPrinted>1601-01-01T00:00:00Z</cp:lastPrinted>
  <dcterms:created xsi:type="dcterms:W3CDTF">2014-11-04T18:04:58Z</dcterms:created>
  <dcterms:modified xsi:type="dcterms:W3CDTF">2015-02-25T18:07:55Z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