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6" r:id="rId2"/>
    <p:sldId id="287" r:id="rId3"/>
    <p:sldId id="256" r:id="rId4"/>
    <p:sldId id="286" r:id="rId5"/>
    <p:sldId id="276" r:id="rId6"/>
    <p:sldId id="258" r:id="rId7"/>
    <p:sldId id="289" r:id="rId8"/>
    <p:sldId id="288" r:id="rId9"/>
    <p:sldId id="269" r:id="rId10"/>
    <p:sldId id="270" r:id="rId11"/>
    <p:sldId id="272" r:id="rId12"/>
    <p:sldId id="292" r:id="rId13"/>
    <p:sldId id="275" r:id="rId14"/>
    <p:sldId id="278" r:id="rId15"/>
    <p:sldId id="279" r:id="rId16"/>
    <p:sldId id="280" r:id="rId17"/>
    <p:sldId id="284" r:id="rId18"/>
    <p:sldId id="281" r:id="rId19"/>
    <p:sldId id="282" r:id="rId20"/>
    <p:sldId id="283" r:id="rId21"/>
    <p:sldId id="290" r:id="rId22"/>
    <p:sldId id="285"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462" y="-27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87C4E4A2-4669-4DE0-A8E1-6FFFAFE43C58}" type="datetimeFigureOut">
              <a:rPr lang="ru-RU" smtClean="0"/>
              <a:pPr/>
              <a:t>11.02.2015</a:t>
            </a:fld>
            <a:endParaRPr lang="ru-RU"/>
          </a:p>
        </p:txBody>
      </p:sp>
      <p:sp>
        <p:nvSpPr>
          <p:cNvPr id="16" name="Номер слайда 15"/>
          <p:cNvSpPr>
            <a:spLocks noGrp="1"/>
          </p:cNvSpPr>
          <p:nvPr>
            <p:ph type="sldNum" sz="quarter" idx="11"/>
          </p:nvPr>
        </p:nvSpPr>
        <p:spPr/>
        <p:txBody>
          <a:bodyPr/>
          <a:lstStyle/>
          <a:p>
            <a:fld id="{1FD1BEEF-3E87-48E5-A762-81649D08BBCE}"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7C4E4A2-4669-4DE0-A8E1-6FFFAFE43C58}" type="datetimeFigureOut">
              <a:rPr lang="ru-RU" smtClean="0"/>
              <a:pPr/>
              <a:t>11.02.2015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D1BEEF-3E87-48E5-A762-81649D08BBC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7C4E4A2-4669-4DE0-A8E1-6FFFAFE43C58}" type="datetimeFigureOut">
              <a:rPr lang="ru-RU" smtClean="0"/>
              <a:pPr/>
              <a:t>11.02.2015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D1BEEF-3E87-48E5-A762-81649D08BBC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87C4E4A2-4669-4DE0-A8E1-6FFFAFE43C58}" type="datetimeFigureOut">
              <a:rPr lang="ru-RU" smtClean="0"/>
              <a:pPr/>
              <a:t>11.02.2015</a:t>
            </a:fld>
            <a:endParaRPr lang="ru-RU"/>
          </a:p>
        </p:txBody>
      </p:sp>
      <p:sp>
        <p:nvSpPr>
          <p:cNvPr id="15" name="Номер слайда 14"/>
          <p:cNvSpPr>
            <a:spLocks noGrp="1"/>
          </p:cNvSpPr>
          <p:nvPr>
            <p:ph type="sldNum" sz="quarter" idx="15"/>
          </p:nvPr>
        </p:nvSpPr>
        <p:spPr/>
        <p:txBody>
          <a:bodyPr/>
          <a:lstStyle>
            <a:lvl1pPr algn="ctr">
              <a:defRPr/>
            </a:lvl1pPr>
          </a:lstStyle>
          <a:p>
            <a:fld id="{1FD1BEEF-3E87-48E5-A762-81649D08BBCE}"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87C4E4A2-4669-4DE0-A8E1-6FFFAFE43C58}" type="datetimeFigureOut">
              <a:rPr lang="ru-RU" smtClean="0"/>
              <a:pPr/>
              <a:t>11.02.2015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D1BEEF-3E87-48E5-A762-81649D08BBCE}"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87C4E4A2-4669-4DE0-A8E1-6FFFAFE43C58}" type="datetimeFigureOut">
              <a:rPr lang="ru-RU" smtClean="0"/>
              <a:pPr/>
              <a:t>11.02.2015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FD1BEEF-3E87-48E5-A762-81649D08BBCE}"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1FD1BEEF-3E87-48E5-A762-81649D08BBCE}"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87C4E4A2-4669-4DE0-A8E1-6FFFAFE43C58}" type="datetimeFigureOut">
              <a:rPr lang="ru-RU" smtClean="0"/>
              <a:pPr/>
              <a:t>11.02.2015</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87C4E4A2-4669-4DE0-A8E1-6FFFAFE43C58}" type="datetimeFigureOut">
              <a:rPr lang="ru-RU" smtClean="0"/>
              <a:pPr/>
              <a:t>11.02.2015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FD1BEEF-3E87-48E5-A762-81649D08BBCE}"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7C4E4A2-4669-4DE0-A8E1-6FFFAFE43C58}" type="datetimeFigureOut">
              <a:rPr lang="ru-RU" smtClean="0"/>
              <a:pPr/>
              <a:t>11.02.2015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FD1BEEF-3E87-48E5-A762-81649D08BBC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87C4E4A2-4669-4DE0-A8E1-6FFFAFE43C58}" type="datetimeFigureOut">
              <a:rPr lang="ru-RU" smtClean="0"/>
              <a:pPr/>
              <a:t>11.02.2015</a:t>
            </a:fld>
            <a:endParaRPr lang="ru-RU"/>
          </a:p>
        </p:txBody>
      </p:sp>
      <p:sp>
        <p:nvSpPr>
          <p:cNvPr id="9" name="Номер слайда 8"/>
          <p:cNvSpPr>
            <a:spLocks noGrp="1"/>
          </p:cNvSpPr>
          <p:nvPr>
            <p:ph type="sldNum" sz="quarter" idx="15"/>
          </p:nvPr>
        </p:nvSpPr>
        <p:spPr/>
        <p:txBody>
          <a:bodyPr/>
          <a:lstStyle/>
          <a:p>
            <a:fld id="{1FD1BEEF-3E87-48E5-A762-81649D08BBCE}"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87C4E4A2-4669-4DE0-A8E1-6FFFAFE43C58}" type="datetimeFigureOut">
              <a:rPr lang="ru-RU" smtClean="0"/>
              <a:pPr/>
              <a:t>11.02.2015</a:t>
            </a:fld>
            <a:endParaRPr lang="ru-RU"/>
          </a:p>
        </p:txBody>
      </p:sp>
      <p:sp>
        <p:nvSpPr>
          <p:cNvPr id="9" name="Номер слайда 8"/>
          <p:cNvSpPr>
            <a:spLocks noGrp="1"/>
          </p:cNvSpPr>
          <p:nvPr>
            <p:ph type="sldNum" sz="quarter" idx="11"/>
          </p:nvPr>
        </p:nvSpPr>
        <p:spPr/>
        <p:txBody>
          <a:bodyPr/>
          <a:lstStyle/>
          <a:p>
            <a:fld id="{1FD1BEEF-3E87-48E5-A762-81649D08BBCE}"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87C4E4A2-4669-4DE0-A8E1-6FFFAFE43C58}" type="datetimeFigureOut">
              <a:rPr lang="ru-RU" smtClean="0"/>
              <a:pPr/>
              <a:t>11.02.2015</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FD1BEEF-3E87-48E5-A762-81649D08BBCE}"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1091;&#1095;&#1080;&#1090;&#1077;&#1083;&#1100;&#1089;&#1082;&#1080;&#1081;/" TargetMode="External"/><Relationship Id="rId2" Type="http://schemas.openxmlformats.org/officeDocument/2006/relationships/hyperlink" Target="http://www.elenatu@mail.ru/" TargetMode="Externa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archiv/"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archiv/"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www.archiv/" TargetMode="External"/><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archiv/"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archiv/"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archiv/"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hyperlink" Target="http://www.archiv35.ru/"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ru.wikipedia.org/wiki/%D0%A4%D1%80%D0%B0%D0%BD%D1%86%D1%83%D0%B7%D1%81%D0%BA%D0%B8%D0%B9_%D1%8F%D0%B7%D1%8B%D0%BA"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ru.wikipedia.org/wiki/%D0%A4%D1%80%D0%B0%D0%BD%D1%86%D1%83%D0%B7%D1%81%D0%BA%D0%B8%D0%B9_%D1%8F%D0%B7%D1%8B%D0%BA" TargetMode="External"/><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1"/>
          </p:nvPr>
        </p:nvSpPr>
        <p:spPr>
          <a:xfrm>
            <a:off x="395536" y="2708920"/>
            <a:ext cx="4040188" cy="762000"/>
          </a:xfrm>
        </p:spPr>
        <p:txBody>
          <a:bodyPr/>
          <a:lstStyle/>
          <a:p>
            <a:r>
              <a:rPr lang="ru-RU" dirty="0" smtClean="0"/>
              <a:t>8 класс</a:t>
            </a:r>
          </a:p>
          <a:p>
            <a:r>
              <a:rPr lang="ru-RU" dirty="0" smtClean="0"/>
              <a:t>ИСТОРИЯ</a:t>
            </a:r>
            <a:endParaRPr lang="ru-RU" dirty="0"/>
          </a:p>
        </p:txBody>
      </p:sp>
      <p:sp>
        <p:nvSpPr>
          <p:cNvPr id="4" name="Содержимое 3"/>
          <p:cNvSpPr>
            <a:spLocks noGrp="1"/>
          </p:cNvSpPr>
          <p:nvPr>
            <p:ph sz="half" idx="2"/>
          </p:nvPr>
        </p:nvSpPr>
        <p:spPr/>
        <p:txBody>
          <a:bodyPr>
            <a:normAutofit fontScale="92500" lnSpcReduction="20000"/>
          </a:bodyPr>
          <a:lstStyle/>
          <a:p>
            <a:endParaRPr lang="ru-RU" sz="2000" dirty="0" smtClean="0"/>
          </a:p>
          <a:p>
            <a:endParaRPr lang="ru-RU" sz="2000" dirty="0"/>
          </a:p>
          <a:p>
            <a:endParaRPr lang="ru-RU" sz="2000" dirty="0" smtClean="0"/>
          </a:p>
          <a:p>
            <a:endParaRPr lang="ru-RU" sz="2000" dirty="0" smtClean="0"/>
          </a:p>
          <a:p>
            <a:r>
              <a:rPr lang="ru-RU" sz="2000" dirty="0" smtClean="0"/>
              <a:t>Автор работы:</a:t>
            </a:r>
          </a:p>
          <a:p>
            <a:r>
              <a:rPr lang="ru-RU" sz="2000" dirty="0" smtClean="0"/>
              <a:t>Тугаринова Елена Анатольевна,  учитель истории </a:t>
            </a:r>
          </a:p>
          <a:p>
            <a:r>
              <a:rPr lang="ru-RU" sz="2000" dirty="0" smtClean="0"/>
              <a:t>МБОУ «Советская ООШ»</a:t>
            </a:r>
          </a:p>
          <a:p>
            <a:r>
              <a:rPr lang="ru-RU" sz="2000" dirty="0" smtClean="0"/>
              <a:t>Тотемский район</a:t>
            </a:r>
          </a:p>
          <a:p>
            <a:r>
              <a:rPr lang="ru-RU" sz="2000" dirty="0" smtClean="0"/>
              <a:t>Вологодская область</a:t>
            </a:r>
          </a:p>
          <a:p>
            <a:r>
              <a:rPr lang="en-US" sz="2000" dirty="0" smtClean="0">
                <a:hlinkClick r:id="rId2"/>
              </a:rPr>
              <a:t>www.elenatu@mail.ru</a:t>
            </a:r>
            <a:endParaRPr lang="en-US" sz="2000" dirty="0" smtClean="0"/>
          </a:p>
          <a:p>
            <a:r>
              <a:rPr lang="en-US" sz="2000" dirty="0" smtClean="0">
                <a:hlinkClick r:id="rId3"/>
              </a:rPr>
              <a:t>http</a:t>
            </a:r>
            <a:r>
              <a:rPr lang="ru-RU" sz="2000" dirty="0" smtClean="0">
                <a:hlinkClick r:id="rId3"/>
              </a:rPr>
              <a:t>:</a:t>
            </a:r>
            <a:r>
              <a:rPr lang="en-US" sz="2000" dirty="0" smtClean="0">
                <a:hlinkClick r:id="rId3"/>
              </a:rPr>
              <a:t>//</a:t>
            </a:r>
            <a:r>
              <a:rPr lang="ru-RU" sz="2000" dirty="0" smtClean="0">
                <a:hlinkClick r:id="rId3"/>
              </a:rPr>
              <a:t>учительский</a:t>
            </a:r>
            <a:r>
              <a:rPr lang="ru-RU" sz="2000" dirty="0" smtClean="0"/>
              <a:t> сайт /Тугаринова Елена Анатольевна</a:t>
            </a:r>
            <a:endParaRPr lang="ru-RU" sz="2000" dirty="0"/>
          </a:p>
        </p:txBody>
      </p:sp>
      <p:pic>
        <p:nvPicPr>
          <p:cNvPr id="5" name="Объект 4"/>
          <p:cNvPicPr>
            <a:picLocks noGrp="1" noChangeAspect="1"/>
          </p:cNvPicPr>
          <p:nvPr>
            <p:ph sz="quarter" idx="4"/>
          </p:nvPr>
        </p:nvPicPr>
        <p:blipFill>
          <a:blip r:embed="rId4" cstate="email">
            <a:extLst>
              <a:ext uri="{28A0092B-C50C-407E-A947-70E740481C1C}">
                <a14:useLocalDpi xmlns:a14="http://schemas.microsoft.com/office/drawing/2010/main" xmlns="" val="0"/>
              </a:ext>
            </a:extLst>
          </a:blip>
          <a:stretch>
            <a:fillRect/>
          </a:stretch>
        </p:blipFill>
        <p:spPr>
          <a:xfrm>
            <a:off x="4788024" y="2996952"/>
            <a:ext cx="4038600" cy="2819166"/>
          </a:xfrm>
        </p:spPr>
      </p:pic>
      <p:sp>
        <p:nvSpPr>
          <p:cNvPr id="2" name="Заголовок 1"/>
          <p:cNvSpPr>
            <a:spLocks noGrp="1"/>
          </p:cNvSpPr>
          <p:nvPr>
            <p:ph type="title"/>
          </p:nvPr>
        </p:nvSpPr>
        <p:spPr>
          <a:xfrm>
            <a:off x="457200" y="155448"/>
            <a:ext cx="8291264" cy="2049416"/>
          </a:xfrm>
        </p:spPr>
        <p:txBody>
          <a:bodyPr>
            <a:noAutofit/>
          </a:bodyPr>
          <a:lstStyle/>
          <a:p>
            <a:r>
              <a:rPr lang="ru-RU" sz="3200" b="1" dirty="0" smtClean="0">
                <a:solidFill>
                  <a:srgbClr val="FF0000"/>
                </a:solidFill>
              </a:rPr>
              <a:t>Отечественная     война  1812    года</a:t>
            </a:r>
            <a:r>
              <a:rPr lang="ru-RU" sz="3200" b="1" dirty="0">
                <a:solidFill>
                  <a:srgbClr val="FF0000"/>
                </a:solidFill>
              </a:rPr>
              <a:t> </a:t>
            </a:r>
            <a:r>
              <a:rPr lang="ru-RU" sz="3200" b="1" dirty="0" smtClean="0">
                <a:solidFill>
                  <a:srgbClr val="FF0000"/>
                </a:solidFill>
              </a:rPr>
              <a:t>– важнейшее событие российской и мировой истории </a:t>
            </a:r>
            <a:r>
              <a:rPr lang="en-US" sz="3200" b="1" dirty="0" smtClean="0">
                <a:solidFill>
                  <a:srgbClr val="FF0000"/>
                </a:solidFill>
              </a:rPr>
              <a:t>XIX</a:t>
            </a:r>
            <a:r>
              <a:rPr lang="ru-RU" sz="3200" b="1" dirty="0" smtClean="0">
                <a:solidFill>
                  <a:srgbClr val="FF0000"/>
                </a:solidFill>
              </a:rPr>
              <a:t> века. Роль вологжан в войне.</a:t>
            </a:r>
            <a:endParaRPr lang="ru-RU" sz="3200" b="1" dirty="0">
              <a:solidFill>
                <a:srgbClr val="FF0000"/>
              </a:solidFill>
            </a:endParaRPr>
          </a:p>
        </p:txBody>
      </p:sp>
      <p:sp>
        <p:nvSpPr>
          <p:cNvPr id="7" name="Текст 6"/>
          <p:cNvSpPr>
            <a:spLocks noGrp="1"/>
          </p:cNvSpPr>
          <p:nvPr>
            <p:ph type="body" idx="3"/>
          </p:nvPr>
        </p:nvSpPr>
        <p:spPr>
          <a:xfrm>
            <a:off x="4932040" y="5805264"/>
            <a:ext cx="3888432" cy="720080"/>
          </a:xfrm>
        </p:spPr>
        <p:txBody>
          <a:bodyPr/>
          <a:lstStyle/>
          <a:p>
            <a:r>
              <a:rPr lang="ru-RU" sz="1600" dirty="0" smtClean="0"/>
              <a:t>Автор рисунка </a:t>
            </a:r>
            <a:r>
              <a:rPr lang="ru-RU" sz="1600" dirty="0" err="1" smtClean="0"/>
              <a:t>Шехурдин</a:t>
            </a:r>
            <a:r>
              <a:rPr lang="ru-RU" sz="1600" dirty="0" smtClean="0"/>
              <a:t> Руслан МБОУ </a:t>
            </a:r>
            <a:r>
              <a:rPr lang="ru-RU" sz="1600" smtClean="0"/>
              <a:t>«Советская ООШ»</a:t>
            </a:r>
            <a:endParaRPr lang="ru-RU" sz="1600" dirty="0"/>
          </a:p>
        </p:txBody>
      </p:sp>
    </p:spTree>
    <p:extLst>
      <p:ext uri="{BB962C8B-B14F-4D97-AF65-F5344CB8AC3E}">
        <p14:creationId xmlns:p14="http://schemas.microsoft.com/office/powerpoint/2010/main" xmlns="" val="3360298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File:Kutuzov fili.jpg"/>
          <p:cNvPicPr>
            <a:picLocks noGrp="1"/>
          </p:cNvPicPr>
          <p:nvPr>
            <p:ph idx="1"/>
          </p:nvPr>
        </p:nvPicPr>
        <p:blipFill>
          <a:blip r:embed="rId2"/>
          <a:stretch>
            <a:fillRect/>
          </a:stretch>
        </p:blipFill>
        <p:spPr bwMode="auto">
          <a:xfrm>
            <a:off x="395536" y="1671637"/>
            <a:ext cx="5400600" cy="4421659"/>
          </a:xfrm>
          <a:prstGeom prst="rect">
            <a:avLst/>
          </a:prstGeom>
          <a:noFill/>
          <a:ln w="9525">
            <a:noFill/>
            <a:miter lim="800000"/>
            <a:headEnd/>
            <a:tailEnd/>
          </a:ln>
        </p:spPr>
      </p:pic>
      <p:sp>
        <p:nvSpPr>
          <p:cNvPr id="2" name="Заголовок 1"/>
          <p:cNvSpPr>
            <a:spLocks noGrp="1"/>
          </p:cNvSpPr>
          <p:nvPr>
            <p:ph type="title"/>
          </p:nvPr>
        </p:nvSpPr>
        <p:spPr/>
        <p:txBody>
          <a:bodyPr/>
          <a:lstStyle/>
          <a:p>
            <a:pPr algn="ctr"/>
            <a:r>
              <a:rPr lang="ru-RU" b="1" dirty="0">
                <a:solidFill>
                  <a:schemeClr val="bg1"/>
                </a:solidFill>
              </a:rPr>
              <a:t>Совет в Филях</a:t>
            </a:r>
            <a:r>
              <a:rPr lang="ru-RU" dirty="0">
                <a:solidFill>
                  <a:schemeClr val="bg1"/>
                </a:solidFill>
              </a:rPr>
              <a:t> </a:t>
            </a:r>
            <a:r>
              <a:rPr lang="ru-RU" dirty="0" smtClean="0">
                <a:solidFill>
                  <a:schemeClr val="bg1"/>
                </a:solidFill>
              </a:rPr>
              <a:t>- 1 сентября 1812</a:t>
            </a:r>
            <a:endParaRPr lang="ru-RU" dirty="0"/>
          </a:p>
        </p:txBody>
      </p:sp>
      <p:sp>
        <p:nvSpPr>
          <p:cNvPr id="3" name="Текст 2"/>
          <p:cNvSpPr>
            <a:spLocks noGrp="1"/>
          </p:cNvSpPr>
          <p:nvPr>
            <p:ph type="body" idx="4294967295"/>
          </p:nvPr>
        </p:nvSpPr>
        <p:spPr>
          <a:xfrm>
            <a:off x="5868144" y="1556792"/>
            <a:ext cx="3275857" cy="4896544"/>
          </a:xfrm>
        </p:spPr>
        <p:txBody>
          <a:bodyPr>
            <a:normAutofit fontScale="77500" lnSpcReduction="20000"/>
          </a:bodyPr>
          <a:lstStyle/>
          <a:p>
            <a:r>
              <a:rPr lang="ru-RU" dirty="0" smtClean="0">
                <a:solidFill>
                  <a:schemeClr val="bg1"/>
                </a:solidFill>
              </a:rPr>
              <a:t> военный совет, который в соответствии с Воинским уставом был созван 1 (13) сентября 1812 года во время Отечественной войны главнокомандующим М. И. Кутузовым в деревне Фили к западу от Москвы. На рассмотрение был вынесен вопрос о том, дать французам сражение под Москвой либо оставить город без боя. </a:t>
            </a:r>
            <a:endParaRPr lang="ru-RU"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6012160" y="1600200"/>
            <a:ext cx="2753888" cy="4565104"/>
          </a:xfrm>
        </p:spPr>
        <p:txBody>
          <a:bodyPr>
            <a:normAutofit fontScale="85000" lnSpcReduction="20000"/>
          </a:bodyPr>
          <a:lstStyle/>
          <a:p>
            <a:r>
              <a:rPr lang="ru-RU" sz="2100" dirty="0" smtClean="0">
                <a:solidFill>
                  <a:schemeClr val="bg1"/>
                </a:solidFill>
              </a:rPr>
              <a:t>Произошел  во время оккупации французами Москвы, оставленной русской армией после Бородинского сражения. Пожар охватил практически весь Земляной город и Белый город, а также значительные территории на окраинах города, истребив три четверти деревянных в своей массе построек</a:t>
            </a:r>
            <a:r>
              <a:rPr lang="ru-RU" dirty="0" smtClean="0">
                <a:solidFill>
                  <a:schemeClr val="bg1"/>
                </a:solidFill>
              </a:rPr>
              <a:t>. </a:t>
            </a:r>
            <a:endParaRPr lang="ru-RU" dirty="0">
              <a:solidFill>
                <a:schemeClr val="bg1"/>
              </a:solidFill>
            </a:endParaRPr>
          </a:p>
        </p:txBody>
      </p:sp>
      <p:sp>
        <p:nvSpPr>
          <p:cNvPr id="4" name="Заголовок 3"/>
          <p:cNvSpPr>
            <a:spLocks noGrp="1"/>
          </p:cNvSpPr>
          <p:nvPr>
            <p:ph type="title"/>
          </p:nvPr>
        </p:nvSpPr>
        <p:spPr>
          <a:xfrm>
            <a:off x="611560" y="457200"/>
            <a:ext cx="8151440" cy="1066800"/>
          </a:xfrm>
        </p:spPr>
        <p:txBody>
          <a:bodyPr>
            <a:normAutofit fontScale="90000"/>
          </a:bodyPr>
          <a:lstStyle/>
          <a:p>
            <a:pPr algn="ctr"/>
            <a:r>
              <a:rPr lang="ru-RU" sz="4000" dirty="0">
                <a:solidFill>
                  <a:schemeClr val="bg1"/>
                </a:solidFill>
              </a:rPr>
              <a:t>Московский </a:t>
            </a:r>
            <a:r>
              <a:rPr lang="ru-RU" sz="4000" dirty="0" smtClean="0">
                <a:solidFill>
                  <a:schemeClr val="bg1"/>
                </a:solidFill>
              </a:rPr>
              <a:t>пожар – </a:t>
            </a:r>
            <a:br>
              <a:rPr lang="ru-RU" sz="4000" dirty="0" smtClean="0">
                <a:solidFill>
                  <a:schemeClr val="bg1"/>
                </a:solidFill>
              </a:rPr>
            </a:br>
            <a:r>
              <a:rPr lang="ru-RU" sz="4000" dirty="0" smtClean="0">
                <a:solidFill>
                  <a:schemeClr val="bg1"/>
                </a:solidFill>
              </a:rPr>
              <a:t>2-6 сентября 1812 </a:t>
            </a:r>
            <a:r>
              <a:rPr lang="ru-RU" sz="4000" dirty="0">
                <a:solidFill>
                  <a:schemeClr val="bg1"/>
                </a:solidFill>
              </a:rPr>
              <a:t>года</a:t>
            </a:r>
            <a:endParaRPr lang="ru-RU" sz="4000" dirty="0"/>
          </a:p>
        </p:txBody>
      </p:sp>
      <p:pic>
        <p:nvPicPr>
          <p:cNvPr id="5" name="Содержимое 4" descr="File:Great moscow fire.gif"/>
          <p:cNvPicPr>
            <a:picLocks noGrp="1"/>
          </p:cNvPicPr>
          <p:nvPr>
            <p:ph sz="quarter" idx="1"/>
          </p:nvPr>
        </p:nvPicPr>
        <p:blipFill>
          <a:blip r:embed="rId2"/>
          <a:srcRect/>
          <a:stretch>
            <a:fillRect/>
          </a:stretch>
        </p:blipFill>
        <p:spPr bwMode="auto">
          <a:xfrm>
            <a:off x="539552" y="1844824"/>
            <a:ext cx="4968552" cy="36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http://upload.wikimedia.org/wikipedia/commons/e/e3/%D0%9D%D0%B5_%D0%B7%D0%B0%D0%BC%D0%B0%D0%B9._%D0%94%D0%B0%D0%B9_%D0%BF%D0%BE%D0%B4%D0%BE%D0%B9%D1%82%D0%B8.jpg?uselang=ru"/>
          <p:cNvPicPr>
            <a:picLocks noGrp="1"/>
          </p:cNvPicPr>
          <p:nvPr>
            <p:ph idx="1"/>
          </p:nvPr>
        </p:nvPicPr>
        <p:blipFill>
          <a:blip r:embed="rId2" cstate="email"/>
          <a:stretch>
            <a:fillRect/>
          </a:stretch>
        </p:blipFill>
        <p:spPr bwMode="auto">
          <a:xfrm>
            <a:off x="683568" y="1484784"/>
            <a:ext cx="3619500" cy="4572000"/>
          </a:xfrm>
          <a:prstGeom prst="rect">
            <a:avLst/>
          </a:prstGeom>
          <a:noFill/>
          <a:ln w="9525">
            <a:noFill/>
            <a:miter lim="800000"/>
            <a:headEnd/>
            <a:tailEnd/>
          </a:ln>
        </p:spPr>
      </p:pic>
      <p:sp>
        <p:nvSpPr>
          <p:cNvPr id="2" name="Заголовок 1"/>
          <p:cNvSpPr>
            <a:spLocks noGrp="1"/>
          </p:cNvSpPr>
          <p:nvPr>
            <p:ph type="title"/>
          </p:nvPr>
        </p:nvSpPr>
        <p:spPr/>
        <p:txBody>
          <a:bodyPr>
            <a:normAutofit/>
          </a:bodyPr>
          <a:lstStyle/>
          <a:p>
            <a:r>
              <a:rPr lang="ru-RU" b="1" dirty="0">
                <a:solidFill>
                  <a:schemeClr val="bg1"/>
                </a:solidFill>
              </a:rPr>
              <a:t>Партизанская война 1812 года </a:t>
            </a:r>
            <a:endParaRPr lang="ru-RU" dirty="0"/>
          </a:p>
        </p:txBody>
      </p:sp>
      <p:sp>
        <p:nvSpPr>
          <p:cNvPr id="3" name="Текст 2"/>
          <p:cNvSpPr>
            <a:spLocks noGrp="1"/>
          </p:cNvSpPr>
          <p:nvPr>
            <p:ph type="body" idx="4294967295"/>
          </p:nvPr>
        </p:nvSpPr>
        <p:spPr>
          <a:xfrm>
            <a:off x="4572000" y="1484784"/>
            <a:ext cx="4283968" cy="4536504"/>
          </a:xfrm>
        </p:spPr>
        <p:txBody>
          <a:bodyPr>
            <a:normAutofit fontScale="70000" lnSpcReduction="20000"/>
          </a:bodyPr>
          <a:lstStyle/>
          <a:p>
            <a:r>
              <a:rPr lang="ru-RU" dirty="0" smtClean="0">
                <a:solidFill>
                  <a:schemeClr val="bg1"/>
                </a:solidFill>
              </a:rPr>
              <a:t> вооруженный конфликт между </a:t>
            </a:r>
            <a:r>
              <a:rPr lang="ru-RU" u="sng" dirty="0" smtClean="0">
                <a:solidFill>
                  <a:schemeClr val="bg1"/>
                </a:solidFill>
              </a:rPr>
              <a:t>многонациональной армией Наполеона</a:t>
            </a:r>
            <a:r>
              <a:rPr lang="ru-RU" dirty="0" smtClean="0">
                <a:solidFill>
                  <a:schemeClr val="bg1"/>
                </a:solidFill>
              </a:rPr>
              <a:t> и русскими </a:t>
            </a:r>
            <a:r>
              <a:rPr lang="ru-RU" u="sng" dirty="0" smtClean="0">
                <a:solidFill>
                  <a:schemeClr val="bg1"/>
                </a:solidFill>
              </a:rPr>
              <a:t>партизанами</a:t>
            </a:r>
            <a:r>
              <a:rPr lang="ru-RU" dirty="0" smtClean="0">
                <a:solidFill>
                  <a:schemeClr val="bg1"/>
                </a:solidFill>
              </a:rPr>
              <a:t> на территории России в 1812 году. Силы партизан состояли из отрядов русской армии, действующих в тылу войск Наполеона; бежавших из плена русских солдат; добровольцев из числа местного населения.</a:t>
            </a:r>
          </a:p>
          <a:p>
            <a:r>
              <a:rPr lang="ru-RU" u="sng" dirty="0" smtClean="0">
                <a:solidFill>
                  <a:schemeClr val="bg1"/>
                </a:solidFill>
              </a:rPr>
              <a:t>Партизанская война</a:t>
            </a:r>
            <a:r>
              <a:rPr lang="ru-RU" dirty="0" smtClean="0">
                <a:solidFill>
                  <a:schemeClr val="bg1"/>
                </a:solidFill>
              </a:rPr>
              <a:t> являлась одной из трёх главных форм войны русского народа против </a:t>
            </a:r>
            <a:r>
              <a:rPr lang="ru-RU" u="sng" dirty="0" smtClean="0">
                <a:solidFill>
                  <a:schemeClr val="bg1"/>
                </a:solidFill>
              </a:rPr>
              <a:t>нашествия Наполеона </a:t>
            </a:r>
            <a:r>
              <a:rPr lang="ru-RU" dirty="0" smtClean="0">
                <a:solidFill>
                  <a:schemeClr val="bg1"/>
                </a:solidFill>
              </a:rPr>
              <a:t>наряду с пассивным сопротивлением (уничтожение </a:t>
            </a:r>
            <a:r>
              <a:rPr lang="ru-RU" u="sng" dirty="0" smtClean="0">
                <a:solidFill>
                  <a:schemeClr val="bg1"/>
                </a:solidFill>
              </a:rPr>
              <a:t>продовольствия</a:t>
            </a:r>
            <a:r>
              <a:rPr lang="ru-RU" dirty="0" smtClean="0">
                <a:solidFill>
                  <a:schemeClr val="bg1"/>
                </a:solidFill>
              </a:rPr>
              <a:t> и      </a:t>
            </a:r>
            <a:r>
              <a:rPr lang="ru-RU" u="sng" dirty="0" smtClean="0">
                <a:solidFill>
                  <a:schemeClr val="bg1"/>
                </a:solidFill>
              </a:rPr>
              <a:t>фуража</a:t>
            </a:r>
            <a:r>
              <a:rPr lang="ru-RU" dirty="0" smtClean="0">
                <a:solidFill>
                  <a:schemeClr val="bg1"/>
                </a:solidFill>
              </a:rPr>
              <a:t>, поджоги собственных домов, уход в леса) и массовым участием в народных ополчениях</a:t>
            </a:r>
            <a:r>
              <a:rPr lang="ru-RU" dirty="0" smtClean="0"/>
              <a:t>. </a:t>
            </a:r>
            <a:endParaRPr lang="ru-RU" dirty="0">
              <a:solidFill>
                <a:schemeClr val="bg1"/>
              </a:solidFill>
            </a:endParaRPr>
          </a:p>
        </p:txBody>
      </p:sp>
    </p:spTree>
    <p:extLst>
      <p:ext uri="{BB962C8B-B14F-4D97-AF65-F5344CB8AC3E}">
        <p14:creationId xmlns:p14="http://schemas.microsoft.com/office/powerpoint/2010/main" xmlns="" val="42100463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http://www.musey.sch840.edusite.ru/images/p49_061210-8-.jpg"/>
          <p:cNvPicPr>
            <a:picLocks noGrp="1"/>
          </p:cNvPicPr>
          <p:nvPr>
            <p:ph idx="1"/>
          </p:nvPr>
        </p:nvPicPr>
        <p:blipFill>
          <a:blip r:embed="rId2" cstate="email"/>
          <a:stretch>
            <a:fillRect/>
          </a:stretch>
        </p:blipFill>
        <p:spPr bwMode="auto">
          <a:xfrm>
            <a:off x="251520" y="1700808"/>
            <a:ext cx="5832648" cy="4464496"/>
          </a:xfrm>
          <a:prstGeom prst="rect">
            <a:avLst/>
          </a:prstGeom>
          <a:noFill/>
          <a:ln w="9525">
            <a:noFill/>
            <a:miter lim="800000"/>
            <a:headEnd/>
            <a:tailEnd/>
          </a:ln>
        </p:spPr>
      </p:pic>
      <p:sp>
        <p:nvSpPr>
          <p:cNvPr id="2" name="Заголовок 1"/>
          <p:cNvSpPr>
            <a:spLocks noGrp="1"/>
          </p:cNvSpPr>
          <p:nvPr>
            <p:ph type="title"/>
          </p:nvPr>
        </p:nvSpPr>
        <p:spPr/>
        <p:txBody>
          <a:bodyPr/>
          <a:lstStyle/>
          <a:p>
            <a:r>
              <a:rPr lang="ru-RU" b="1" dirty="0">
                <a:solidFill>
                  <a:schemeClr val="bg1"/>
                </a:solidFill>
              </a:rPr>
              <a:t>Земское ополчение 1812 года</a:t>
            </a:r>
            <a:r>
              <a:rPr lang="ru-RU" dirty="0">
                <a:solidFill>
                  <a:schemeClr val="bg1"/>
                </a:solidFill>
              </a:rPr>
              <a:t> </a:t>
            </a:r>
            <a:r>
              <a:rPr lang="ru-RU" dirty="0" smtClean="0">
                <a:solidFill>
                  <a:schemeClr val="bg1"/>
                </a:solidFill>
              </a:rPr>
              <a:t> </a:t>
            </a:r>
            <a:endParaRPr lang="ru-RU" dirty="0"/>
          </a:p>
        </p:txBody>
      </p:sp>
      <p:sp>
        <p:nvSpPr>
          <p:cNvPr id="3" name="Текст 2"/>
          <p:cNvSpPr>
            <a:spLocks noGrp="1"/>
          </p:cNvSpPr>
          <p:nvPr>
            <p:ph type="body" idx="4294967295"/>
          </p:nvPr>
        </p:nvSpPr>
        <p:spPr>
          <a:xfrm>
            <a:off x="5940152" y="1628800"/>
            <a:ext cx="3024336" cy="4536504"/>
          </a:xfrm>
        </p:spPr>
        <p:txBody>
          <a:bodyPr>
            <a:normAutofit/>
          </a:bodyPr>
          <a:lstStyle/>
          <a:p>
            <a:r>
              <a:rPr lang="ru-RU" dirty="0" smtClean="0">
                <a:solidFill>
                  <a:schemeClr val="bg1"/>
                </a:solidFill>
              </a:rPr>
              <a:t>регулярные воинские формирования, организованные для защиты России  от наполеоновских войск в               </a:t>
            </a:r>
            <a:r>
              <a:rPr lang="ru-RU" u="sng" dirty="0" smtClean="0">
                <a:solidFill>
                  <a:schemeClr val="bg1"/>
                </a:solidFill>
              </a:rPr>
              <a:t>Отечественной войне 1812 года</a:t>
            </a:r>
            <a:r>
              <a:rPr lang="ru-RU" dirty="0" smtClean="0">
                <a:solidFill>
                  <a:schemeClr val="bg1"/>
                </a:solidFill>
              </a:rPr>
              <a:t>.</a:t>
            </a:r>
            <a:r>
              <a:rPr lang="ru-RU" b="1" dirty="0" smtClean="0">
                <a:solidFill>
                  <a:schemeClr val="bg1"/>
                </a:solidFill>
              </a:rPr>
              <a:t> </a:t>
            </a:r>
            <a:endParaRPr lang="ru-RU"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412776"/>
            <a:ext cx="8363272" cy="5256584"/>
          </a:xfrm>
        </p:spPr>
        <p:txBody>
          <a:bodyPr>
            <a:normAutofit fontScale="32500" lnSpcReduction="20000"/>
          </a:bodyPr>
          <a:lstStyle/>
          <a:p>
            <a:pPr algn="just"/>
            <a:r>
              <a:rPr lang="ru-RU" sz="4900" dirty="0" smtClean="0"/>
              <a:t>Война </a:t>
            </a:r>
            <a:r>
              <a:rPr lang="ru-RU" sz="4900" dirty="0"/>
              <a:t>1812 года изменила обычный ход жизни всего русского общества, так как всё население страны встало на защиту Отечества. Граждане понимали, по опыту европейских государств, какая страшная сила обрушилась на Русь, поэтому каждый пытался внести свой вклад в борьбу с «Великой армией» Наполеона Бонапарта.</a:t>
            </a:r>
          </a:p>
          <a:p>
            <a:pPr algn="just"/>
            <a:r>
              <a:rPr lang="ru-RU" sz="4900" dirty="0"/>
              <a:t>Во время эвакуации ценности Московского Кремля были вывезены на хранение в Вологду в Прилуцкий монастырь.  Молодые добровольцы, прибавляя годы, уходили на фронт. Простые граждане приносили для армии одежду, продовольствие.  Богатые люди, купцы  оказывали  финансовую помощь. </a:t>
            </a:r>
          </a:p>
          <a:p>
            <a:pPr algn="just"/>
            <a:r>
              <a:rPr lang="ru-RU" sz="4900" dirty="0"/>
              <a:t>Вологодское купечество приняло решение о выделении 1% с рубля от своих капиталов, а великоустюгские и </a:t>
            </a:r>
            <a:r>
              <a:rPr lang="ru-RU" sz="4900" dirty="0" err="1"/>
              <a:t>верховажские</a:t>
            </a:r>
            <a:r>
              <a:rPr lang="ru-RU" sz="4900" dirty="0"/>
              <a:t>  купцы выделили по 0,5%. Общая сумма пожертвований Вологодской губернии составила 85 тысяч рублей. </a:t>
            </a:r>
          </a:p>
          <a:p>
            <a:pPr algn="just"/>
            <a:r>
              <a:rPr lang="ru-RU" sz="4900" dirty="0"/>
              <a:t>Наш земляк </a:t>
            </a:r>
            <a:r>
              <a:rPr lang="ru-RU" sz="4900" dirty="0" err="1"/>
              <a:t>тотемский</a:t>
            </a:r>
            <a:r>
              <a:rPr lang="ru-RU" sz="4900" dirty="0"/>
              <a:t>  купец Илья </a:t>
            </a:r>
            <a:r>
              <a:rPr lang="ru-RU" sz="4900" dirty="0" err="1"/>
              <a:t>Холодилов</a:t>
            </a:r>
            <a:r>
              <a:rPr lang="ru-RU" sz="4900" dirty="0"/>
              <a:t> внёс самое крупное пожертвование на сумму 5500 рублей. Он вызвался обеспечить «обмундирование…мундирами и ружьями с выдачей провианта и жалования на шесть месяцев» 40 </a:t>
            </a:r>
            <a:r>
              <a:rPr lang="ru-RU" sz="4900" dirty="0" err="1"/>
              <a:t>тотемских</a:t>
            </a:r>
            <a:r>
              <a:rPr lang="ru-RU" sz="4900" dirty="0"/>
              <a:t> мещан, добровольно записавшихся в ополчение. За это он  в 1816 году был награждён бронзовой медалью «В память войны 1812 года». </a:t>
            </a:r>
          </a:p>
          <a:p>
            <a:pPr algn="just"/>
            <a:r>
              <a:rPr lang="ru-RU" sz="4900" dirty="0"/>
              <a:t>Широкий жест </a:t>
            </a:r>
            <a:r>
              <a:rPr lang="ru-RU" sz="4900" dirty="0" err="1"/>
              <a:t>тотемского</a:t>
            </a:r>
            <a:r>
              <a:rPr lang="ru-RU" sz="4900" dirty="0"/>
              <a:t> купца Ильи </a:t>
            </a:r>
            <a:r>
              <a:rPr lang="ru-RU" sz="4900" dirty="0" err="1"/>
              <a:t>Холодилова</a:t>
            </a:r>
            <a:r>
              <a:rPr lang="ru-RU" sz="4900" dirty="0"/>
              <a:t> вызывает уважение. Это была очень весомая поддержка армии. Мы гордимся, что его поступок был замечен и высоко оценён государством. Ведь патриотизм - это не только участие в сражениях и служба в армии, а понимание того, как гражданин своего Отечества  может помочь своей Родине в трудное время. </a:t>
            </a:r>
          </a:p>
          <a:p>
            <a:pPr algn="just"/>
            <a:r>
              <a:rPr lang="ru-RU" dirty="0"/>
              <a:t> </a:t>
            </a:r>
          </a:p>
          <a:p>
            <a:endParaRPr lang="ru-RU" dirty="0"/>
          </a:p>
        </p:txBody>
      </p:sp>
      <p:sp>
        <p:nvSpPr>
          <p:cNvPr id="4" name="Заголовок 3"/>
          <p:cNvSpPr>
            <a:spLocks noGrp="1"/>
          </p:cNvSpPr>
          <p:nvPr>
            <p:ph type="title"/>
          </p:nvPr>
        </p:nvSpPr>
        <p:spPr>
          <a:xfrm>
            <a:off x="539552" y="404664"/>
            <a:ext cx="8229600" cy="864096"/>
          </a:xfrm>
        </p:spPr>
        <p:txBody>
          <a:bodyPr>
            <a:noAutofit/>
          </a:bodyPr>
          <a:lstStyle/>
          <a:p>
            <a:r>
              <a:rPr lang="ru-RU" sz="2800" dirty="0" smtClean="0"/>
              <a:t>Эссе обучающегося на тему: «</a:t>
            </a:r>
            <a:r>
              <a:rPr lang="ru-RU" sz="2800" b="1" dirty="0" smtClean="0"/>
              <a:t>Сыны </a:t>
            </a:r>
            <a:r>
              <a:rPr lang="ru-RU" sz="2800" b="1" dirty="0"/>
              <a:t>Отечества. </a:t>
            </a:r>
            <a:r>
              <a:rPr lang="ru-RU" sz="2800" b="1" dirty="0" smtClean="0"/>
              <a:t>Тотемский купец - Илья </a:t>
            </a:r>
            <a:r>
              <a:rPr lang="ru-RU" sz="2800" b="1" dirty="0" err="1" smtClean="0"/>
              <a:t>Холодилов</a:t>
            </a:r>
            <a:r>
              <a:rPr lang="ru-RU" sz="2800" b="1" dirty="0" smtClean="0"/>
              <a:t>»</a:t>
            </a:r>
            <a:endParaRPr lang="ru-RU" sz="2800" dirty="0"/>
          </a:p>
        </p:txBody>
      </p:sp>
      <p:sp>
        <p:nvSpPr>
          <p:cNvPr id="3" name="Текст 2"/>
          <p:cNvSpPr>
            <a:spLocks noGrp="1"/>
          </p:cNvSpPr>
          <p:nvPr>
            <p:ph type="body" idx="4294967295"/>
          </p:nvPr>
        </p:nvSpPr>
        <p:spPr>
          <a:xfrm>
            <a:off x="7159625" y="1600200"/>
            <a:ext cx="1984375" cy="3733800"/>
          </a:xfrm>
        </p:spPr>
        <p:txBody>
          <a:bodyPr/>
          <a:lstStyle/>
          <a:p>
            <a:r>
              <a:rPr lang="ru-RU" sz="2400" b="1" dirty="0" smtClean="0"/>
              <a:t>.</a:t>
            </a:r>
            <a:endParaRPr lang="ru-RU" sz="2400" dirty="0"/>
          </a:p>
          <a:p>
            <a:endParaRPr lang="ru-RU" dirty="0"/>
          </a:p>
        </p:txBody>
      </p:sp>
    </p:spTree>
    <p:extLst>
      <p:ext uri="{BB962C8B-B14F-4D97-AF65-F5344CB8AC3E}">
        <p14:creationId xmlns:p14="http://schemas.microsoft.com/office/powerpoint/2010/main" xmlns="" val="31466480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6300192" y="4797152"/>
            <a:ext cx="2304256" cy="1224136"/>
          </a:xfrm>
        </p:spPr>
        <p:txBody>
          <a:bodyPr/>
          <a:lstStyle/>
          <a:p>
            <a:r>
              <a:rPr lang="en-US" dirty="0" smtClean="0">
                <a:solidFill>
                  <a:schemeClr val="tx1"/>
                </a:solidFill>
                <a:hlinkClick r:id="rId2"/>
              </a:rPr>
              <a:t>www.archiv</a:t>
            </a:r>
            <a:r>
              <a:rPr lang="en-US" dirty="0" smtClean="0">
                <a:solidFill>
                  <a:schemeClr val="tx1"/>
                </a:solidFill>
              </a:rPr>
              <a:t> 35.ru</a:t>
            </a:r>
            <a:endParaRPr lang="ru-RU" dirty="0">
              <a:solidFill>
                <a:schemeClr val="tx1"/>
              </a:solidFill>
            </a:endParaRPr>
          </a:p>
        </p:txBody>
      </p:sp>
      <p:sp>
        <p:nvSpPr>
          <p:cNvPr id="4" name="Заголовок 3"/>
          <p:cNvSpPr>
            <a:spLocks noGrp="1"/>
          </p:cNvSpPr>
          <p:nvPr>
            <p:ph type="title"/>
          </p:nvPr>
        </p:nvSpPr>
        <p:spPr>
          <a:xfrm>
            <a:off x="6156176" y="457200"/>
            <a:ext cx="2606824" cy="4339952"/>
          </a:xfrm>
        </p:spPr>
        <p:txBody>
          <a:bodyPr>
            <a:normAutofit/>
          </a:bodyPr>
          <a:lstStyle/>
          <a:p>
            <a:r>
              <a:rPr lang="ru-RU" dirty="0" smtClean="0"/>
              <a:t>Архивные документы.</a:t>
            </a:r>
            <a:br>
              <a:rPr lang="ru-RU" dirty="0" smtClean="0"/>
            </a:br>
            <a:r>
              <a:rPr lang="ru-RU" dirty="0" smtClean="0"/>
              <a:t>Рапорт Тотемского городского головы Ильи </a:t>
            </a:r>
            <a:r>
              <a:rPr lang="ru-RU" dirty="0" err="1" smtClean="0"/>
              <a:t>Холодилова</a:t>
            </a:r>
            <a:r>
              <a:rPr lang="ru-RU" dirty="0" smtClean="0"/>
              <a:t> Вологодскому гражданскому  губернатору  </a:t>
            </a:r>
            <a:r>
              <a:rPr lang="ru-RU" dirty="0" err="1" smtClean="0"/>
              <a:t>И.И.Винтеру</a:t>
            </a:r>
            <a:r>
              <a:rPr lang="ru-RU" dirty="0" smtClean="0"/>
              <a:t> о получении  бронзовой медали в память войны 1812 года 15 декабря 1817г.</a:t>
            </a:r>
            <a:endParaRPr lang="ru-RU" dirty="0"/>
          </a:p>
        </p:txBody>
      </p:sp>
      <p:pic>
        <p:nvPicPr>
          <p:cNvPr id="1026" name="Picture 2"/>
          <p:cNvPicPr>
            <a:picLocks noGrp="1" noChangeAspect="1" noChangeArrowheads="1"/>
          </p:cNvPicPr>
          <p:nvPr>
            <p:ph sz="quarter" idx="1"/>
          </p:nvPr>
        </p:nvPicPr>
        <p:blipFill>
          <a:blip r:embed="rId3">
            <a:extLst>
              <a:ext uri="{28A0092B-C50C-407E-A947-70E740481C1C}">
                <a14:useLocalDpi xmlns:a14="http://schemas.microsoft.com/office/drawing/2010/main" xmlns="" val="0"/>
              </a:ext>
            </a:extLst>
          </a:blip>
          <a:srcRect/>
          <a:stretch>
            <a:fillRect/>
          </a:stretch>
        </p:blipFill>
        <p:spPr bwMode="auto">
          <a:xfrm>
            <a:off x="971600" y="476672"/>
            <a:ext cx="4334553" cy="6133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60721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6444208" y="1600200"/>
            <a:ext cx="2321840" cy="3989040"/>
          </a:xfrm>
        </p:spPr>
        <p:txBody>
          <a:bodyPr>
            <a:normAutofit/>
          </a:bodyPr>
          <a:lstStyle/>
          <a:p>
            <a:r>
              <a:rPr lang="ru-RU" sz="3600" dirty="0" smtClean="0"/>
              <a:t>«В память войны 1812»</a:t>
            </a:r>
          </a:p>
          <a:p>
            <a:r>
              <a:rPr lang="en-US" sz="2000" dirty="0">
                <a:solidFill>
                  <a:schemeClr val="tx1"/>
                </a:solidFill>
                <a:hlinkClick r:id="rId2"/>
              </a:rPr>
              <a:t>www.archiv</a:t>
            </a:r>
            <a:r>
              <a:rPr lang="en-US" sz="2000" dirty="0">
                <a:solidFill>
                  <a:schemeClr val="tx1"/>
                </a:solidFill>
              </a:rPr>
              <a:t> 35.ru</a:t>
            </a:r>
            <a:endParaRPr lang="ru-RU" sz="2000" dirty="0">
              <a:solidFill>
                <a:schemeClr val="tx1"/>
              </a:solidFill>
            </a:endParaRPr>
          </a:p>
          <a:p>
            <a:endParaRPr lang="ru-RU" sz="3600" dirty="0"/>
          </a:p>
        </p:txBody>
      </p:sp>
      <p:sp>
        <p:nvSpPr>
          <p:cNvPr id="4" name="Заголовок 3"/>
          <p:cNvSpPr>
            <a:spLocks noGrp="1"/>
          </p:cNvSpPr>
          <p:nvPr>
            <p:ph type="title"/>
          </p:nvPr>
        </p:nvSpPr>
        <p:spPr/>
        <p:txBody>
          <a:bodyPr/>
          <a:lstStyle/>
          <a:p>
            <a:r>
              <a:rPr lang="ru-RU" dirty="0" smtClean="0"/>
              <a:t>Бронзовая медаль </a:t>
            </a:r>
            <a:endParaRPr lang="ru-RU" dirty="0"/>
          </a:p>
        </p:txBody>
      </p:sp>
      <p:pic>
        <p:nvPicPr>
          <p:cNvPr id="2050" name="Picture 2"/>
          <p:cNvPicPr>
            <a:picLocks noGrp="1" noChangeAspect="1" noChangeArrowheads="1"/>
          </p:cNvPicPr>
          <p:nvPr>
            <p:ph sz="quarter" idx="1"/>
          </p:nvPr>
        </p:nvPicPr>
        <p:blipFill>
          <a:blip r:embed="rId3">
            <a:extLst>
              <a:ext uri="{28A0092B-C50C-407E-A947-70E740481C1C}">
                <a14:useLocalDpi xmlns:a14="http://schemas.microsoft.com/office/drawing/2010/main" xmlns="" val="0"/>
              </a:ext>
            </a:extLst>
          </a:blip>
          <a:srcRect/>
          <a:stretch>
            <a:fillRect/>
          </a:stretch>
        </p:blipFill>
        <p:spPr bwMode="auto">
          <a:xfrm>
            <a:off x="899592" y="729392"/>
            <a:ext cx="4968552" cy="49535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524437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quarter" idx="1"/>
          </p:nvPr>
        </p:nvPicPr>
        <p:blipFill>
          <a:blip r:embed="rId2" cstate="email">
            <a:extLst>
              <a:ext uri="{28A0092B-C50C-407E-A947-70E740481C1C}">
                <a14:useLocalDpi xmlns:a14="http://schemas.microsoft.com/office/drawing/2010/main" xmlns="" val="0"/>
              </a:ext>
            </a:extLst>
          </a:blip>
          <a:stretch>
            <a:fillRect/>
          </a:stretch>
        </p:blipFill>
        <p:spPr bwMode="auto">
          <a:xfrm>
            <a:off x="1560139" y="457200"/>
            <a:ext cx="4042522" cy="571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Текст 4"/>
          <p:cNvSpPr>
            <a:spLocks noGrp="1"/>
          </p:cNvSpPr>
          <p:nvPr>
            <p:ph type="body" idx="2"/>
          </p:nvPr>
        </p:nvSpPr>
        <p:spPr>
          <a:xfrm>
            <a:off x="6781800" y="4509120"/>
            <a:ext cx="2110680" cy="824880"/>
          </a:xfrm>
        </p:spPr>
        <p:txBody>
          <a:bodyPr/>
          <a:lstStyle/>
          <a:p>
            <a:r>
              <a:rPr lang="en-US" dirty="0">
                <a:solidFill>
                  <a:schemeClr val="tx1"/>
                </a:solidFill>
                <a:hlinkClick r:id="rId3"/>
              </a:rPr>
              <a:t>www.archiv</a:t>
            </a:r>
            <a:r>
              <a:rPr lang="en-US" dirty="0">
                <a:solidFill>
                  <a:schemeClr val="tx1"/>
                </a:solidFill>
              </a:rPr>
              <a:t> 35.ru</a:t>
            </a:r>
            <a:endParaRPr lang="ru-RU" dirty="0">
              <a:solidFill>
                <a:schemeClr val="tx1"/>
              </a:solidFill>
            </a:endParaRPr>
          </a:p>
          <a:p>
            <a:endParaRPr lang="ru-RU" dirty="0"/>
          </a:p>
        </p:txBody>
      </p:sp>
      <p:sp>
        <p:nvSpPr>
          <p:cNvPr id="4" name="Заголовок 3"/>
          <p:cNvSpPr>
            <a:spLocks noGrp="1"/>
          </p:cNvSpPr>
          <p:nvPr>
            <p:ph type="title"/>
          </p:nvPr>
        </p:nvSpPr>
        <p:spPr>
          <a:xfrm>
            <a:off x="6781800" y="457200"/>
            <a:ext cx="1894656" cy="3763888"/>
          </a:xfrm>
        </p:spPr>
        <p:txBody>
          <a:bodyPr>
            <a:normAutofit/>
          </a:bodyPr>
          <a:lstStyle/>
          <a:p>
            <a:r>
              <a:rPr lang="ru-RU" dirty="0" smtClean="0"/>
              <a:t>Роспись Вологодских купцов о пожертвованиях на защиту отечества . 19 июля 1812 г.</a:t>
            </a:r>
            <a:endParaRPr lang="ru-RU" dirty="0"/>
          </a:p>
        </p:txBody>
      </p:sp>
    </p:spTree>
    <p:extLst>
      <p:ext uri="{BB962C8B-B14F-4D97-AF65-F5344CB8AC3E}">
        <p14:creationId xmlns:p14="http://schemas.microsoft.com/office/powerpoint/2010/main" xmlns="" val="16726558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p:txBody>
          <a:bodyPr/>
          <a:lstStyle/>
          <a:p>
            <a:r>
              <a:rPr lang="ru-RU" dirty="0" smtClean="0"/>
              <a:t>Вологодский ратник. Неизвестный автор. Санкт-Петербург. 1813год.</a:t>
            </a:r>
          </a:p>
          <a:p>
            <a:r>
              <a:rPr lang="en-US" dirty="0">
                <a:solidFill>
                  <a:schemeClr val="tx1"/>
                </a:solidFill>
                <a:hlinkClick r:id="rId2"/>
              </a:rPr>
              <a:t>www.archiv</a:t>
            </a:r>
            <a:r>
              <a:rPr lang="en-US" dirty="0">
                <a:solidFill>
                  <a:schemeClr val="tx1"/>
                </a:solidFill>
              </a:rPr>
              <a:t> 35.ru</a:t>
            </a:r>
            <a:endParaRPr lang="ru-RU" dirty="0">
              <a:solidFill>
                <a:schemeClr val="tx1"/>
              </a:solidFill>
            </a:endParaRPr>
          </a:p>
          <a:p>
            <a:endParaRPr lang="ru-RU" dirty="0"/>
          </a:p>
        </p:txBody>
      </p:sp>
      <p:sp>
        <p:nvSpPr>
          <p:cNvPr id="4" name="Заголовок 3"/>
          <p:cNvSpPr>
            <a:spLocks noGrp="1"/>
          </p:cNvSpPr>
          <p:nvPr>
            <p:ph type="title"/>
          </p:nvPr>
        </p:nvSpPr>
        <p:spPr/>
        <p:txBody>
          <a:bodyPr/>
          <a:lstStyle/>
          <a:p>
            <a:r>
              <a:rPr lang="ru-RU" dirty="0" smtClean="0"/>
              <a:t>Лубок</a:t>
            </a:r>
            <a:endParaRPr lang="ru-RU" dirty="0"/>
          </a:p>
        </p:txBody>
      </p:sp>
      <p:pic>
        <p:nvPicPr>
          <p:cNvPr id="3074" name="Picture 2"/>
          <p:cNvPicPr>
            <a:picLocks noGrp="1" noChangeAspect="1" noChangeArrowheads="1"/>
          </p:cNvPicPr>
          <p:nvPr>
            <p:ph sz="quarter" idx="1"/>
          </p:nvPr>
        </p:nvPicPr>
        <p:blipFill>
          <a:blip r:embed="rId3">
            <a:extLst>
              <a:ext uri="{28A0092B-C50C-407E-A947-70E740481C1C}">
                <a14:useLocalDpi xmlns:a14="http://schemas.microsoft.com/office/drawing/2010/main" xmlns="" val="0"/>
              </a:ext>
            </a:extLst>
          </a:blip>
          <a:srcRect/>
          <a:stretch>
            <a:fillRect/>
          </a:stretch>
        </p:blipFill>
        <p:spPr bwMode="auto">
          <a:xfrm>
            <a:off x="611560" y="1124744"/>
            <a:ext cx="6105559" cy="47525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49674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6660232" y="4797152"/>
            <a:ext cx="1944216" cy="1008112"/>
          </a:xfrm>
        </p:spPr>
        <p:txBody>
          <a:bodyPr/>
          <a:lstStyle/>
          <a:p>
            <a:r>
              <a:rPr lang="en-US" dirty="0">
                <a:solidFill>
                  <a:schemeClr val="tx1"/>
                </a:solidFill>
                <a:hlinkClick r:id="rId2"/>
              </a:rPr>
              <a:t>www.archiv</a:t>
            </a:r>
            <a:r>
              <a:rPr lang="en-US" dirty="0">
                <a:solidFill>
                  <a:schemeClr val="tx1"/>
                </a:solidFill>
              </a:rPr>
              <a:t> 35.ru</a:t>
            </a:r>
            <a:endParaRPr lang="ru-RU" dirty="0">
              <a:solidFill>
                <a:schemeClr val="tx1"/>
              </a:solidFill>
            </a:endParaRPr>
          </a:p>
          <a:p>
            <a:endParaRPr lang="ru-RU" dirty="0"/>
          </a:p>
        </p:txBody>
      </p:sp>
      <p:sp>
        <p:nvSpPr>
          <p:cNvPr id="4" name="Заголовок 3"/>
          <p:cNvSpPr>
            <a:spLocks noGrp="1"/>
          </p:cNvSpPr>
          <p:nvPr>
            <p:ph type="title"/>
          </p:nvPr>
        </p:nvSpPr>
        <p:spPr>
          <a:xfrm>
            <a:off x="6804248" y="457200"/>
            <a:ext cx="1958752" cy="2971800"/>
          </a:xfrm>
        </p:spPr>
        <p:txBody>
          <a:bodyPr>
            <a:normAutofit/>
          </a:bodyPr>
          <a:lstStyle/>
          <a:p>
            <a:r>
              <a:rPr lang="ru-RU" dirty="0" smtClean="0"/>
              <a:t>Урядник дружины вологодских стрелков Санкт-Петербургского ополчения</a:t>
            </a:r>
            <a:endParaRPr lang="ru-RU" dirty="0"/>
          </a:p>
        </p:txBody>
      </p:sp>
      <p:pic>
        <p:nvPicPr>
          <p:cNvPr id="4098" name="Picture 2"/>
          <p:cNvPicPr>
            <a:picLocks noGrp="1" noChangeAspect="1" noChangeArrowheads="1"/>
          </p:cNvPicPr>
          <p:nvPr>
            <p:ph sz="quarter" idx="1"/>
          </p:nvPr>
        </p:nvPicPr>
        <p:blipFill>
          <a:blip r:embed="rId3">
            <a:extLst>
              <a:ext uri="{28A0092B-C50C-407E-A947-70E740481C1C}">
                <a14:useLocalDpi xmlns:a14="http://schemas.microsoft.com/office/drawing/2010/main" xmlns="" val="0"/>
              </a:ext>
            </a:extLst>
          </a:blip>
          <a:srcRect/>
          <a:stretch>
            <a:fillRect/>
          </a:stretch>
        </p:blipFill>
        <p:spPr bwMode="auto">
          <a:xfrm>
            <a:off x="1763688" y="548680"/>
            <a:ext cx="3456384" cy="59641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71734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бъект 7"/>
          <p:cNvSpPr>
            <a:spLocks noGrp="1"/>
          </p:cNvSpPr>
          <p:nvPr>
            <p:ph sz="quarter" idx="1"/>
          </p:nvPr>
        </p:nvSpPr>
        <p:spPr>
          <a:xfrm>
            <a:off x="323528" y="692195"/>
            <a:ext cx="5698976" cy="5263480"/>
          </a:xfrm>
        </p:spPr>
        <p:txBody>
          <a:bodyPr>
            <a:normAutofit/>
          </a:bodyPr>
          <a:lstStyle/>
          <a:p>
            <a:pPr marL="0" indent="0">
              <a:buNone/>
            </a:pPr>
            <a:r>
              <a:rPr lang="ru-RU" sz="2400" dirty="0" smtClean="0"/>
              <a:t>ЛИЧНО-ЗНАЧИМАЯ</a:t>
            </a:r>
          </a:p>
          <a:p>
            <a:pPr marL="0" indent="0">
              <a:buNone/>
            </a:pPr>
            <a:r>
              <a:rPr lang="ru-RU" sz="2400" dirty="0" smtClean="0"/>
              <a:t> </a:t>
            </a:r>
            <a:r>
              <a:rPr lang="ru-RU" sz="2400" dirty="0"/>
              <a:t>ПРОБЛЕМНАЯ </a:t>
            </a:r>
            <a:endParaRPr lang="ru-RU" sz="2400" dirty="0" smtClean="0"/>
          </a:p>
          <a:p>
            <a:pPr marL="0" indent="0">
              <a:buNone/>
            </a:pPr>
            <a:r>
              <a:rPr lang="ru-RU" sz="2400" dirty="0" smtClean="0"/>
              <a:t>СИТУАЦИЯ</a:t>
            </a:r>
            <a:endParaRPr lang="ru-RU" sz="2400" dirty="0"/>
          </a:p>
        </p:txBody>
      </p:sp>
      <p:sp>
        <p:nvSpPr>
          <p:cNvPr id="9" name="Текст 8"/>
          <p:cNvSpPr>
            <a:spLocks noGrp="1"/>
          </p:cNvSpPr>
          <p:nvPr>
            <p:ph type="body" idx="2"/>
          </p:nvPr>
        </p:nvSpPr>
        <p:spPr>
          <a:xfrm>
            <a:off x="5292080" y="4329100"/>
            <a:ext cx="3473968" cy="2268252"/>
          </a:xfrm>
        </p:spPr>
        <p:txBody>
          <a:bodyPr>
            <a:normAutofit fontScale="40000" lnSpcReduction="20000"/>
          </a:bodyPr>
          <a:lstStyle/>
          <a:p>
            <a:r>
              <a:rPr lang="ru-RU" sz="5000" dirty="0" smtClean="0"/>
              <a:t>ПОЧЕМУ </a:t>
            </a:r>
            <a:r>
              <a:rPr lang="ru-RU" sz="5000" dirty="0"/>
              <a:t>НАПОЛЕОН</a:t>
            </a:r>
          </a:p>
          <a:p>
            <a:r>
              <a:rPr lang="ru-RU" sz="5000" dirty="0"/>
              <a:t> НА О.ЭЛЬБА   СКАЖЕТ:</a:t>
            </a:r>
          </a:p>
          <a:p>
            <a:r>
              <a:rPr lang="ru-RU" sz="5000" dirty="0"/>
              <a:t>«БОРОДИНО – ЭТО БИТВА ГИГАНТОВ?»</a:t>
            </a:r>
          </a:p>
          <a:p>
            <a:endParaRPr lang="ru-RU" sz="2400" dirty="0"/>
          </a:p>
          <a:p>
            <a:endParaRPr lang="ru-RU" dirty="0"/>
          </a:p>
        </p:txBody>
      </p:sp>
      <p:sp>
        <p:nvSpPr>
          <p:cNvPr id="5" name="Заголовок 4"/>
          <p:cNvSpPr>
            <a:spLocks noGrp="1"/>
          </p:cNvSpPr>
          <p:nvPr>
            <p:ph type="title"/>
          </p:nvPr>
        </p:nvSpPr>
        <p:spPr>
          <a:xfrm>
            <a:off x="5292080" y="620688"/>
            <a:ext cx="3600400" cy="2808312"/>
          </a:xfrm>
        </p:spPr>
        <p:txBody>
          <a:bodyPr>
            <a:normAutofit/>
          </a:bodyPr>
          <a:lstStyle/>
          <a:p>
            <a:pPr algn="ctr"/>
            <a:endParaRPr lang="ru-RU" dirty="0"/>
          </a:p>
        </p:txBody>
      </p:sp>
      <p:pic>
        <p:nvPicPr>
          <p:cNvPr id="10" name="Picture 11" descr="G0021i"/>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467544" y="2564904"/>
            <a:ext cx="4340482" cy="324036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4" descr="Навполеон"/>
          <p:cNvPicPr>
            <a:picLocks noGrp="1" noChangeAspect="1" noChangeArrowheads="1"/>
          </p:cNvPicPr>
          <p:nvPr>
            <p:ph sz="half" idx="1"/>
          </p:nvPr>
        </p:nvPicPr>
        <p:blipFill>
          <a:blip r:embed="rId3">
            <a:lum bright="-12000" contrast="-6000"/>
          </a:blip>
          <a:srcRect/>
          <a:stretch>
            <a:fillRect/>
          </a:stretch>
        </p:blipFill>
        <p:spPr>
          <a:xfrm>
            <a:off x="5292080" y="620688"/>
            <a:ext cx="3389436" cy="3168352"/>
          </a:xfrm>
          <a:ln w="76200" cap="flat" cmpd="tri" algn="ctr">
            <a:solidFill>
              <a:schemeClr val="tx2"/>
            </a:solidFill>
          </a:ln>
          <a:effectLst>
            <a:outerShdw dist="35921" dir="2700000" algn="ctr" rotWithShape="0">
              <a:srgbClr val="808080">
                <a:alpha val="50000"/>
              </a:srgbClr>
            </a:outerShdw>
          </a:effectLst>
        </p:spPr>
      </p:pic>
      <p:pic>
        <p:nvPicPr>
          <p:cNvPr id="12" name="Picture 14" descr="Навполеон"/>
          <p:cNvPicPr>
            <a:picLocks noGrp="1" noChangeAspect="1" noChangeArrowheads="1"/>
          </p:cNvPicPr>
          <p:nvPr>
            <p:ph sz="half" idx="1"/>
          </p:nvPr>
        </p:nvPicPr>
        <p:blipFill>
          <a:blip r:embed="rId3">
            <a:lum bright="-12000" contrast="-6000"/>
          </a:blip>
          <a:srcRect/>
          <a:stretch>
            <a:fillRect/>
          </a:stretch>
        </p:blipFill>
        <p:spPr>
          <a:xfrm>
            <a:off x="5148064" y="620688"/>
            <a:ext cx="3455987" cy="3230562"/>
          </a:xfrm>
          <a:ln w="76200" cap="flat" cmpd="tri" algn="ctr">
            <a:solidFill>
              <a:schemeClr val="tx2"/>
            </a:solidFill>
          </a:ln>
          <a:effectLst>
            <a:outerShdw dist="35921" dir="2700000" algn="ctr" rotWithShape="0">
              <a:srgbClr val="808080">
                <a:alpha val="50000"/>
              </a:srgbClr>
            </a:outerShdw>
          </a:effectLst>
        </p:spPr>
      </p:pic>
    </p:spTree>
    <p:extLst>
      <p:ext uri="{BB962C8B-B14F-4D97-AF65-F5344CB8AC3E}">
        <p14:creationId xmlns:p14="http://schemas.microsoft.com/office/powerpoint/2010/main" xmlns="" val="39255108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6781800" y="4437112"/>
            <a:ext cx="1750640" cy="896888"/>
          </a:xfrm>
        </p:spPr>
        <p:txBody>
          <a:bodyPr/>
          <a:lstStyle/>
          <a:p>
            <a:r>
              <a:rPr lang="en-US" dirty="0">
                <a:solidFill>
                  <a:schemeClr val="tx1"/>
                </a:solidFill>
                <a:hlinkClick r:id="rId2"/>
              </a:rPr>
              <a:t>www.archiv</a:t>
            </a:r>
            <a:r>
              <a:rPr lang="en-US" dirty="0">
                <a:solidFill>
                  <a:schemeClr val="tx1"/>
                </a:solidFill>
              </a:rPr>
              <a:t> 35.ru</a:t>
            </a:r>
            <a:endParaRPr lang="ru-RU" dirty="0">
              <a:solidFill>
                <a:schemeClr val="tx1"/>
              </a:solidFill>
            </a:endParaRPr>
          </a:p>
          <a:p>
            <a:endParaRPr lang="ru-RU" dirty="0"/>
          </a:p>
        </p:txBody>
      </p:sp>
      <p:sp>
        <p:nvSpPr>
          <p:cNvPr id="4" name="Заголовок 3"/>
          <p:cNvSpPr>
            <a:spLocks noGrp="1"/>
          </p:cNvSpPr>
          <p:nvPr>
            <p:ph type="title"/>
          </p:nvPr>
        </p:nvSpPr>
        <p:spPr>
          <a:xfrm>
            <a:off x="6781800" y="457200"/>
            <a:ext cx="1966664" cy="3763888"/>
          </a:xfrm>
        </p:spPr>
        <p:txBody>
          <a:bodyPr>
            <a:normAutofit/>
          </a:bodyPr>
          <a:lstStyle/>
          <a:p>
            <a:r>
              <a:rPr lang="ru-RU" dirty="0" smtClean="0"/>
              <a:t>Свидетельство о принятии </a:t>
            </a:r>
            <a:r>
              <a:rPr lang="ru-RU" dirty="0" err="1" smtClean="0"/>
              <a:t>вытегорского</a:t>
            </a:r>
            <a:r>
              <a:rPr lang="ru-RU" dirty="0" smtClean="0"/>
              <a:t> мещанина Прокопия Осиповича Кирилова стрелком с санкт-Петербургское ополчение. 24 августа 1812 года.</a:t>
            </a:r>
            <a:endParaRPr lang="ru-RU" dirty="0"/>
          </a:p>
        </p:txBody>
      </p:sp>
      <p:pic>
        <p:nvPicPr>
          <p:cNvPr id="5122" name="Picture 2"/>
          <p:cNvPicPr>
            <a:picLocks noGrp="1" noChangeAspect="1" noChangeArrowheads="1"/>
          </p:cNvPicPr>
          <p:nvPr>
            <p:ph sz="quarter" idx="1"/>
          </p:nvPr>
        </p:nvPicPr>
        <p:blipFill>
          <a:blip r:embed="rId3">
            <a:extLst>
              <a:ext uri="{28A0092B-C50C-407E-A947-70E740481C1C}">
                <a14:useLocalDpi xmlns:a14="http://schemas.microsoft.com/office/drawing/2010/main" xmlns="" val="0"/>
              </a:ext>
            </a:extLst>
          </a:blip>
          <a:srcRect/>
          <a:stretch>
            <a:fillRect/>
          </a:stretch>
        </p:blipFill>
        <p:spPr bwMode="auto">
          <a:xfrm>
            <a:off x="755576" y="1412776"/>
            <a:ext cx="6310110" cy="44673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570581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
          </p:nvPr>
        </p:nvSpPr>
        <p:spPr>
          <a:xfrm>
            <a:off x="457200" y="548680"/>
            <a:ext cx="4978896" cy="5623520"/>
          </a:xfrm>
        </p:spPr>
        <p:txBody>
          <a:bodyPr/>
          <a:lstStyle/>
          <a:p>
            <a:r>
              <a:rPr lang="ru-RU" dirty="0" smtClean="0"/>
              <a:t>Из заметки газеты Аргументы и факты  № 36 (1661) от 5-11 сентября 2012года:</a:t>
            </a:r>
          </a:p>
          <a:p>
            <a:r>
              <a:rPr lang="ru-RU" dirty="0" smtClean="0"/>
              <a:t>«Наполеон не сумел разгромить русскую армию, а Кутузов не смог защитить Москву.»</a:t>
            </a:r>
          </a:p>
          <a:p>
            <a:endParaRPr lang="ru-RU" dirty="0"/>
          </a:p>
          <a:p>
            <a:r>
              <a:rPr lang="ru-RU" dirty="0" smtClean="0"/>
              <a:t>А Ваше мнение…?</a:t>
            </a:r>
            <a:endParaRPr lang="ru-RU" dirty="0"/>
          </a:p>
        </p:txBody>
      </p:sp>
      <p:sp>
        <p:nvSpPr>
          <p:cNvPr id="3" name="Текст 2"/>
          <p:cNvSpPr>
            <a:spLocks noGrp="1"/>
          </p:cNvSpPr>
          <p:nvPr>
            <p:ph type="body" idx="2"/>
          </p:nvPr>
        </p:nvSpPr>
        <p:spPr>
          <a:xfrm>
            <a:off x="6228184" y="2996952"/>
            <a:ext cx="2537864" cy="3240360"/>
          </a:xfrm>
        </p:spPr>
        <p:txBody>
          <a:bodyPr>
            <a:normAutofit fontScale="92500" lnSpcReduction="20000"/>
          </a:bodyPr>
          <a:lstStyle/>
          <a:p>
            <a:r>
              <a:rPr lang="ru-RU" sz="2400" dirty="0"/>
              <a:t>ПОЧЕМУ НАПОЛЕОН</a:t>
            </a:r>
          </a:p>
          <a:p>
            <a:r>
              <a:rPr lang="ru-RU" sz="2400" dirty="0"/>
              <a:t> НА О.ЭЛЬБА   СКАЖЕТ:</a:t>
            </a:r>
          </a:p>
          <a:p>
            <a:r>
              <a:rPr lang="ru-RU" sz="2400" dirty="0"/>
              <a:t>«БОРОДИНО – ЭТО БИТВА ГИГАНТОВ?»</a:t>
            </a:r>
          </a:p>
          <a:p>
            <a:endParaRPr lang="ru-RU" dirty="0"/>
          </a:p>
        </p:txBody>
      </p:sp>
      <p:sp>
        <p:nvSpPr>
          <p:cNvPr id="4" name="Заголовок 3"/>
          <p:cNvSpPr>
            <a:spLocks noGrp="1"/>
          </p:cNvSpPr>
          <p:nvPr>
            <p:ph type="title"/>
          </p:nvPr>
        </p:nvSpPr>
        <p:spPr>
          <a:xfrm>
            <a:off x="6444208" y="457200"/>
            <a:ext cx="2318792" cy="2035696"/>
          </a:xfrm>
        </p:spPr>
        <p:txBody>
          <a:bodyPr>
            <a:normAutofit/>
          </a:bodyPr>
          <a:lstStyle/>
          <a:p>
            <a:r>
              <a:rPr lang="ru-RU" dirty="0" smtClean="0"/>
              <a:t>Ответ  на  Лично-значимую проблемную ситуацию:</a:t>
            </a:r>
            <a:endParaRPr lang="ru-RU" dirty="0"/>
          </a:p>
        </p:txBody>
      </p:sp>
    </p:spTree>
    <p:extLst>
      <p:ext uri="{BB962C8B-B14F-4D97-AF65-F5344CB8AC3E}">
        <p14:creationId xmlns:p14="http://schemas.microsoft.com/office/powerpoint/2010/main" xmlns="" val="30715075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4294967295"/>
          </p:nvPr>
        </p:nvSpPr>
        <p:spPr>
          <a:xfrm>
            <a:off x="683568" y="457200"/>
            <a:ext cx="7848872" cy="5715000"/>
          </a:xfrm>
        </p:spPr>
        <p:txBody>
          <a:bodyPr>
            <a:normAutofit fontScale="92500"/>
          </a:bodyPr>
          <a:lstStyle/>
          <a:p>
            <a:r>
              <a:rPr lang="ru-RU" dirty="0" smtClean="0"/>
              <a:t>Источники:</a:t>
            </a:r>
          </a:p>
          <a:p>
            <a:r>
              <a:rPr lang="ru-RU" dirty="0" smtClean="0"/>
              <a:t>1) История России.</a:t>
            </a:r>
            <a:r>
              <a:rPr lang="en-US" dirty="0" smtClean="0"/>
              <a:t>XIX </a:t>
            </a:r>
            <a:r>
              <a:rPr lang="ru-RU" dirty="0" smtClean="0"/>
              <a:t>век: Учебник для 8 класса общеобразовательной школы.-4-е изд., </a:t>
            </a:r>
            <a:r>
              <a:rPr lang="ru-RU" dirty="0" err="1" smtClean="0"/>
              <a:t>перераб</a:t>
            </a:r>
            <a:r>
              <a:rPr lang="ru-RU" dirty="0" smtClean="0"/>
              <a:t>. И доп. – М.: «ТИД «Русское слово – РС», 2010.</a:t>
            </a:r>
          </a:p>
          <a:p>
            <a:r>
              <a:rPr lang="ru-RU" dirty="0" smtClean="0"/>
              <a:t>2) </a:t>
            </a:r>
            <a:r>
              <a:rPr lang="ru-RU" dirty="0"/>
              <a:t>«Новая  история </a:t>
            </a:r>
            <a:r>
              <a:rPr lang="en-US" dirty="0"/>
              <a:t>XIX</a:t>
            </a:r>
            <a:r>
              <a:rPr lang="ru-RU" dirty="0"/>
              <a:t> -  нач.</a:t>
            </a:r>
            <a:r>
              <a:rPr lang="en-US" dirty="0"/>
              <a:t>XX</a:t>
            </a:r>
            <a:r>
              <a:rPr lang="ru-RU" dirty="0"/>
              <a:t>» , </a:t>
            </a:r>
            <a:r>
              <a:rPr lang="ru-RU" dirty="0" smtClean="0"/>
              <a:t>8 класс, </a:t>
            </a:r>
            <a:r>
              <a:rPr lang="ru-RU" dirty="0" err="1" smtClean="0"/>
              <a:t>Загладин</a:t>
            </a:r>
            <a:r>
              <a:rPr lang="ru-RU" dirty="0" smtClean="0"/>
              <a:t> </a:t>
            </a:r>
            <a:r>
              <a:rPr lang="ru-RU" dirty="0"/>
              <a:t>Н.В. , Москва, Русское слово, 2010г</a:t>
            </a:r>
            <a:r>
              <a:rPr lang="ru-RU" dirty="0" smtClean="0"/>
              <a:t>.</a:t>
            </a:r>
          </a:p>
          <a:p>
            <a:r>
              <a:rPr lang="ru-RU" dirty="0" smtClean="0"/>
              <a:t>3) История Вологодского края </a:t>
            </a:r>
            <a:r>
              <a:rPr lang="en-US" dirty="0"/>
              <a:t>XIX</a:t>
            </a:r>
            <a:r>
              <a:rPr lang="ru-RU" dirty="0"/>
              <a:t> -  нач.</a:t>
            </a:r>
            <a:r>
              <a:rPr lang="en-US" dirty="0" smtClean="0"/>
              <a:t>XXI</a:t>
            </a:r>
            <a:r>
              <a:rPr lang="ru-RU" dirty="0" smtClean="0"/>
              <a:t> века» учебное пособие для учащихся 8-9 классов ОУ. Под ред. </a:t>
            </a:r>
            <a:r>
              <a:rPr lang="ru-RU" dirty="0" err="1" smtClean="0"/>
              <a:t>М.А.Безнина</a:t>
            </a:r>
            <a:r>
              <a:rPr lang="ru-RU" dirty="0" smtClean="0"/>
              <a:t>, Вологда, 2009.</a:t>
            </a:r>
          </a:p>
          <a:p>
            <a:r>
              <a:rPr lang="ru-RU" dirty="0" smtClean="0"/>
              <a:t>4) </a:t>
            </a:r>
            <a:r>
              <a:rPr lang="ru-RU" dirty="0" err="1" smtClean="0"/>
              <a:t>М.И.Ивашко</a:t>
            </a:r>
            <a:r>
              <a:rPr lang="ru-RU" dirty="0" smtClean="0"/>
              <a:t> История без шпаргалки. Учебное пособие по истории России. – </a:t>
            </a:r>
            <a:r>
              <a:rPr lang="ru-RU" dirty="0" err="1" smtClean="0"/>
              <a:t>М.:Материк-Альфа</a:t>
            </a:r>
            <a:r>
              <a:rPr lang="ru-RU" dirty="0" smtClean="0"/>
              <a:t>, 2005.</a:t>
            </a:r>
          </a:p>
          <a:p>
            <a:r>
              <a:rPr lang="ru-RU" dirty="0" smtClean="0"/>
              <a:t>5) Аргументы и факты № 36 от 5-11 сентября 2012г.</a:t>
            </a:r>
          </a:p>
          <a:p>
            <a:r>
              <a:rPr lang="ru-RU" dirty="0" smtClean="0"/>
              <a:t>6) </a:t>
            </a:r>
            <a:r>
              <a:rPr lang="en-US" dirty="0" smtClean="0">
                <a:hlinkClick r:id="rId2"/>
              </a:rPr>
              <a:t>www.archiv35.ru</a:t>
            </a:r>
            <a:r>
              <a:rPr lang="ru-RU" dirty="0" smtClean="0"/>
              <a:t>  </a:t>
            </a:r>
          </a:p>
          <a:p>
            <a:endParaRPr lang="ru-RU" dirty="0"/>
          </a:p>
        </p:txBody>
      </p:sp>
      <p:sp>
        <p:nvSpPr>
          <p:cNvPr id="4" name="Заголовок 3"/>
          <p:cNvSpPr>
            <a:spLocks noGrp="1"/>
          </p:cNvSpPr>
          <p:nvPr>
            <p:ph type="title" idx="4294967295"/>
          </p:nvPr>
        </p:nvSpPr>
        <p:spPr>
          <a:xfrm>
            <a:off x="8244408" y="476672"/>
            <a:ext cx="395536" cy="235496"/>
          </a:xfrm>
        </p:spPr>
        <p:txBody>
          <a:bodyPr>
            <a:normAutofit fontScale="90000"/>
          </a:bodyPr>
          <a:lstStyle/>
          <a:p>
            <a:endParaRPr lang="ru-RU" dirty="0"/>
          </a:p>
        </p:txBody>
      </p:sp>
    </p:spTree>
    <p:extLst>
      <p:ext uri="{BB962C8B-B14F-4D97-AF65-F5344CB8AC3E}">
        <p14:creationId xmlns:p14="http://schemas.microsoft.com/office/powerpoint/2010/main" xmlns="" val="3790080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Содержимое 7" descr="http://upload.wikimedia.org/wikipedia/commons/0/0a/Jacques-Louis_David_017.jpg?uselang=ru"/>
          <p:cNvPicPr>
            <a:picLocks noGrp="1"/>
          </p:cNvPicPr>
          <p:nvPr>
            <p:ph idx="1"/>
          </p:nvPr>
        </p:nvPicPr>
        <p:blipFill>
          <a:blip r:embed="rId2" cstate="email"/>
          <a:stretch>
            <a:fillRect/>
          </a:stretch>
        </p:blipFill>
        <p:spPr bwMode="auto">
          <a:xfrm>
            <a:off x="1403649" y="2060848"/>
            <a:ext cx="2592288" cy="4104456"/>
          </a:xfrm>
          <a:prstGeom prst="rect">
            <a:avLst/>
          </a:prstGeom>
          <a:noFill/>
          <a:ln w="9525">
            <a:noFill/>
            <a:miter lim="800000"/>
            <a:headEnd/>
            <a:tailEnd/>
          </a:ln>
        </p:spPr>
      </p:pic>
      <p:sp>
        <p:nvSpPr>
          <p:cNvPr id="2" name="Заголовок 1"/>
          <p:cNvSpPr>
            <a:spLocks noGrp="1"/>
          </p:cNvSpPr>
          <p:nvPr>
            <p:ph type="title"/>
          </p:nvPr>
        </p:nvSpPr>
        <p:spPr>
          <a:xfrm>
            <a:off x="457200" y="764704"/>
            <a:ext cx="8147248" cy="1296144"/>
          </a:xfrm>
        </p:spPr>
        <p:txBody>
          <a:bodyPr>
            <a:normAutofit fontScale="90000"/>
          </a:bodyPr>
          <a:lstStyle/>
          <a:p>
            <a:r>
              <a:rPr lang="ru-RU" sz="3600" b="1" dirty="0" err="1">
                <a:solidFill>
                  <a:schemeClr val="bg1"/>
                </a:solidFill>
              </a:rPr>
              <a:t>Наполео́н</a:t>
            </a:r>
            <a:r>
              <a:rPr lang="ru-RU" sz="3600" b="1" dirty="0">
                <a:solidFill>
                  <a:schemeClr val="bg1"/>
                </a:solidFill>
              </a:rPr>
              <a:t> I </a:t>
            </a:r>
            <a:r>
              <a:rPr lang="ru-RU" sz="3600" b="1" dirty="0" err="1">
                <a:solidFill>
                  <a:schemeClr val="bg1"/>
                </a:solidFill>
              </a:rPr>
              <a:t>Бонапа́рт</a:t>
            </a:r>
            <a:r>
              <a:rPr lang="ru-RU" sz="3600" dirty="0">
                <a:solidFill>
                  <a:schemeClr val="bg1"/>
                </a:solidFill>
              </a:rPr>
              <a:t> (</a:t>
            </a:r>
            <a:r>
              <a:rPr lang="ru-RU" sz="3600" dirty="0" err="1">
                <a:solidFill>
                  <a:schemeClr val="bg1"/>
                </a:solidFill>
              </a:rPr>
              <a:t>итал.</a:t>
            </a:r>
            <a:r>
              <a:rPr lang="ru-RU" sz="3600" i="1" dirty="0" err="1">
                <a:solidFill>
                  <a:schemeClr val="bg1"/>
                </a:solidFill>
              </a:rPr>
              <a:t>Napoleone</a:t>
            </a:r>
            <a:r>
              <a:rPr lang="ru-RU" sz="3600" i="1" dirty="0">
                <a:solidFill>
                  <a:schemeClr val="bg1"/>
                </a:solidFill>
              </a:rPr>
              <a:t> </a:t>
            </a:r>
            <a:r>
              <a:rPr lang="ru-RU" sz="3600" i="1" dirty="0" err="1">
                <a:solidFill>
                  <a:schemeClr val="bg1"/>
                </a:solidFill>
              </a:rPr>
              <a:t>Buonaparte</a:t>
            </a:r>
            <a:r>
              <a:rPr lang="ru-RU" sz="3600" dirty="0">
                <a:solidFill>
                  <a:schemeClr val="bg1"/>
                </a:solidFill>
              </a:rPr>
              <a:t>, фр</a:t>
            </a:r>
            <a:r>
              <a:rPr lang="ru-RU" sz="3600" dirty="0">
                <a:solidFill>
                  <a:schemeClr val="bg1"/>
                </a:solidFill>
                <a:hlinkClick r:id="rId3" tooltip="Французский язык"/>
              </a:rPr>
              <a:t>.</a:t>
            </a:r>
            <a:r>
              <a:rPr lang="ru-RU" sz="3600" dirty="0">
                <a:solidFill>
                  <a:schemeClr val="bg1"/>
                </a:solidFill>
              </a:rPr>
              <a:t> </a:t>
            </a:r>
            <a:r>
              <a:rPr lang="ru-RU" sz="3600" i="1" dirty="0" err="1">
                <a:solidFill>
                  <a:schemeClr val="bg1"/>
                </a:solidFill>
              </a:rPr>
              <a:t>Napoléon</a:t>
            </a:r>
            <a:r>
              <a:rPr lang="ru-RU" sz="3600" i="1" dirty="0">
                <a:solidFill>
                  <a:schemeClr val="bg1"/>
                </a:solidFill>
              </a:rPr>
              <a:t> </a:t>
            </a:r>
            <a:r>
              <a:rPr lang="ru-RU" sz="3600" i="1" dirty="0" err="1">
                <a:solidFill>
                  <a:schemeClr val="bg1"/>
                </a:solidFill>
              </a:rPr>
              <a:t>Bonaparte</a:t>
            </a:r>
            <a:r>
              <a:rPr lang="ru-RU" sz="3600" dirty="0">
                <a:solidFill>
                  <a:schemeClr val="bg1"/>
                </a:solidFill>
              </a:rPr>
              <a:t> )</a:t>
            </a:r>
            <a:r>
              <a:rPr lang="ru-RU" sz="4400" dirty="0">
                <a:solidFill>
                  <a:schemeClr val="bg1"/>
                </a:solidFill>
              </a:rPr>
              <a:t/>
            </a:r>
            <a:br>
              <a:rPr lang="ru-RU" sz="4400" dirty="0">
                <a:solidFill>
                  <a:schemeClr val="bg1"/>
                </a:solidFill>
              </a:rPr>
            </a:br>
            <a:endParaRPr lang="ru-RU" dirty="0"/>
          </a:p>
        </p:txBody>
      </p:sp>
      <p:sp>
        <p:nvSpPr>
          <p:cNvPr id="7" name="Текст 6"/>
          <p:cNvSpPr>
            <a:spLocks noGrp="1"/>
          </p:cNvSpPr>
          <p:nvPr>
            <p:ph type="body" idx="4294967295"/>
          </p:nvPr>
        </p:nvSpPr>
        <p:spPr>
          <a:xfrm>
            <a:off x="5364088" y="2132856"/>
            <a:ext cx="3135312" cy="3849216"/>
          </a:xfrm>
        </p:spPr>
        <p:txBody>
          <a:bodyPr>
            <a:noAutofit/>
          </a:bodyPr>
          <a:lstStyle/>
          <a:p>
            <a:r>
              <a:rPr lang="ru-RU" sz="1800" dirty="0" smtClean="0">
                <a:solidFill>
                  <a:schemeClr val="bg1"/>
                </a:solidFill>
              </a:rPr>
              <a:t> 15 августа 1769, Аяччо, Корсика — 5 мая 1821, , остров Святой Елены) — император Франции в 1804—1815 годах, великий французский полководец и государственный деятель, заложивший основы современного французского государства.</a:t>
            </a:r>
            <a:endParaRPr lang="ru-RU" sz="1800" dirty="0">
              <a:solidFill>
                <a:schemeClr val="bg1"/>
              </a:solidFill>
            </a:endParaRPr>
          </a:p>
        </p:txBody>
      </p:sp>
    </p:spTree>
    <p:extLst>
      <p:ext uri="{BB962C8B-B14F-4D97-AF65-F5344CB8AC3E}">
        <p14:creationId xmlns:p14="http://schemas.microsoft.com/office/powerpoint/2010/main" xmlns="" val="3436590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
          </p:nvPr>
        </p:nvPicPr>
        <p:blipFill>
          <a:blip r:embed="rId2" cstate="email">
            <a:extLst>
              <a:ext uri="{28A0092B-C50C-407E-A947-70E740481C1C}">
                <a14:useLocalDpi xmlns:a14="http://schemas.microsoft.com/office/drawing/2010/main" xmlns="" val="0"/>
              </a:ext>
            </a:extLst>
          </a:blip>
          <a:stretch>
            <a:fillRect/>
          </a:stretch>
        </p:blipFill>
        <p:spPr>
          <a:xfrm>
            <a:off x="457200" y="1043040"/>
            <a:ext cx="6248400" cy="4543319"/>
          </a:xfrm>
        </p:spPr>
      </p:pic>
      <p:sp>
        <p:nvSpPr>
          <p:cNvPr id="3" name="Текст 2"/>
          <p:cNvSpPr>
            <a:spLocks noGrp="1"/>
          </p:cNvSpPr>
          <p:nvPr>
            <p:ph type="body" idx="2"/>
          </p:nvPr>
        </p:nvSpPr>
        <p:spPr>
          <a:xfrm>
            <a:off x="6781800" y="3212976"/>
            <a:ext cx="1984248" cy="2121024"/>
          </a:xfrm>
        </p:spPr>
        <p:txBody>
          <a:bodyPr>
            <a:normAutofit/>
          </a:bodyPr>
          <a:lstStyle/>
          <a:p>
            <a:r>
              <a:rPr lang="ru-RU" sz="2400" dirty="0" smtClean="0"/>
              <a:t>Этапы становления личности Наполеона</a:t>
            </a:r>
            <a:endParaRPr lang="ru-RU" sz="2400" dirty="0"/>
          </a:p>
        </p:txBody>
      </p:sp>
      <p:sp>
        <p:nvSpPr>
          <p:cNvPr id="4" name="Заголовок 3"/>
          <p:cNvSpPr>
            <a:spLocks noGrp="1"/>
          </p:cNvSpPr>
          <p:nvPr>
            <p:ph type="title"/>
          </p:nvPr>
        </p:nvSpPr>
        <p:spPr>
          <a:xfrm>
            <a:off x="6876256" y="1052736"/>
            <a:ext cx="1981200" cy="2088232"/>
          </a:xfrm>
        </p:spPr>
        <p:txBody>
          <a:bodyPr>
            <a:noAutofit/>
          </a:bodyPr>
          <a:lstStyle/>
          <a:p>
            <a:r>
              <a:rPr lang="ru-RU" sz="2400" dirty="0" smtClean="0">
                <a:solidFill>
                  <a:srgbClr val="FF0000"/>
                </a:solidFill>
              </a:rPr>
              <a:t>Как стать генералом?</a:t>
            </a:r>
            <a:endParaRPr lang="ru-RU" sz="2400" dirty="0">
              <a:solidFill>
                <a:srgbClr val="FF0000"/>
              </a:solidFill>
            </a:endParaRPr>
          </a:p>
        </p:txBody>
      </p:sp>
    </p:spTree>
    <p:extLst>
      <p:ext uri="{BB962C8B-B14F-4D97-AF65-F5344CB8AC3E}">
        <p14:creationId xmlns:p14="http://schemas.microsoft.com/office/powerpoint/2010/main" xmlns="" val="3246816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http://upload.wikimedia.org/wikipedia/commons/b/be/Alexander_I_by_Fran%C3%A7ois_G%C3%A9rard.jpg?uselang=ru"/>
          <p:cNvPicPr>
            <a:picLocks noGrp="1"/>
          </p:cNvPicPr>
          <p:nvPr>
            <p:ph idx="1"/>
          </p:nvPr>
        </p:nvPicPr>
        <p:blipFill>
          <a:blip r:embed="rId2" cstate="email"/>
          <a:stretch>
            <a:fillRect/>
          </a:stretch>
        </p:blipFill>
        <p:spPr bwMode="auto">
          <a:xfrm>
            <a:off x="1331640" y="1700808"/>
            <a:ext cx="3005882" cy="4572000"/>
          </a:xfrm>
          <a:prstGeom prst="rect">
            <a:avLst/>
          </a:prstGeom>
          <a:noFill/>
          <a:ln w="9525">
            <a:noFill/>
            <a:miter lim="800000"/>
            <a:headEnd/>
            <a:tailEnd/>
          </a:ln>
        </p:spPr>
      </p:pic>
      <p:sp>
        <p:nvSpPr>
          <p:cNvPr id="2" name="Заголовок 1"/>
          <p:cNvSpPr>
            <a:spLocks noGrp="1"/>
          </p:cNvSpPr>
          <p:nvPr>
            <p:ph type="title"/>
          </p:nvPr>
        </p:nvSpPr>
        <p:spPr/>
        <p:txBody>
          <a:bodyPr>
            <a:normAutofit fontScale="90000"/>
          </a:bodyPr>
          <a:lstStyle/>
          <a:p>
            <a:r>
              <a:rPr lang="ru-RU" sz="4400" b="1" dirty="0" err="1">
                <a:solidFill>
                  <a:schemeClr val="bg1"/>
                </a:solidFill>
              </a:rPr>
              <a:t>Алекса́ндр</a:t>
            </a:r>
            <a:r>
              <a:rPr lang="ru-RU" sz="4400" b="1" dirty="0">
                <a:solidFill>
                  <a:schemeClr val="bg1"/>
                </a:solidFill>
              </a:rPr>
              <a:t> I Павлович</a:t>
            </a:r>
            <a:r>
              <a:rPr lang="ru-RU" sz="4400" dirty="0">
                <a:solidFill>
                  <a:schemeClr val="bg1"/>
                </a:solidFill>
              </a:rPr>
              <a:t> </a:t>
            </a:r>
            <a:r>
              <a:rPr lang="ru-RU" sz="4400" i="1" dirty="0">
                <a:solidFill>
                  <a:schemeClr val="bg1"/>
                </a:solidFill>
              </a:rPr>
              <a:t>Благословенный</a:t>
            </a:r>
            <a:endParaRPr lang="ru-RU" dirty="0"/>
          </a:p>
        </p:txBody>
      </p:sp>
      <p:sp>
        <p:nvSpPr>
          <p:cNvPr id="3" name="Текст 2"/>
          <p:cNvSpPr>
            <a:spLocks noGrp="1"/>
          </p:cNvSpPr>
          <p:nvPr>
            <p:ph type="body" idx="4294967295"/>
          </p:nvPr>
        </p:nvSpPr>
        <p:spPr>
          <a:xfrm>
            <a:off x="4860033" y="1484784"/>
            <a:ext cx="3672407" cy="4752528"/>
          </a:xfrm>
        </p:spPr>
        <p:txBody>
          <a:bodyPr>
            <a:noAutofit/>
          </a:bodyPr>
          <a:lstStyle/>
          <a:p>
            <a:r>
              <a:rPr lang="ru-RU" sz="1800" dirty="0" smtClean="0">
                <a:solidFill>
                  <a:schemeClr val="bg1"/>
                </a:solidFill>
              </a:rPr>
              <a:t> (12 (23) декабря 1777, Санкт-Петербург — 19 ноября (1 декабря) 1825,Таганрог) — император и самодержец Всероссийский (с 12 (24) марта 1801 года), протектор Мальтийского ордена (с 1801 года), великий князь Финляндский (с 1809 года), царь Польский (с 1815 года) старший сын императора Павла и Марии Фёдоровны</a:t>
            </a:r>
            <a:r>
              <a:rPr lang="ru-RU" sz="1800" baseline="30000" dirty="0" smtClean="0">
                <a:solidFill>
                  <a:schemeClr val="bg1"/>
                </a:solidFill>
              </a:rPr>
              <a:t>.</a:t>
            </a:r>
            <a:endParaRPr lang="ru-RU" sz="18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Текст 7"/>
          <p:cNvSpPr>
            <a:spLocks noGrp="1"/>
          </p:cNvSpPr>
          <p:nvPr>
            <p:ph idx="1"/>
          </p:nvPr>
        </p:nvSpPr>
        <p:spPr>
          <a:xfrm>
            <a:off x="5004048" y="2276872"/>
            <a:ext cx="3682752" cy="3819128"/>
          </a:xfrm>
        </p:spPr>
        <p:txBody>
          <a:bodyPr>
            <a:normAutofit/>
          </a:bodyPr>
          <a:lstStyle/>
          <a:p>
            <a:r>
              <a:rPr lang="ru-RU" sz="2200" dirty="0" smtClean="0">
                <a:solidFill>
                  <a:schemeClr val="bg1"/>
                </a:solidFill>
              </a:rPr>
              <a:t>  русский генерал-фельдмаршал из рода Голенищевых-Кутузовых, главнокомандующий во время Отечественной войны 1812 года. Первый полный кавалер ордена Святого Георгия.</a:t>
            </a:r>
          </a:p>
          <a:p>
            <a:endParaRPr lang="ru-RU" dirty="0"/>
          </a:p>
        </p:txBody>
      </p:sp>
      <p:sp>
        <p:nvSpPr>
          <p:cNvPr id="2" name="Заголовок 1"/>
          <p:cNvSpPr>
            <a:spLocks noGrp="1"/>
          </p:cNvSpPr>
          <p:nvPr>
            <p:ph type="title"/>
          </p:nvPr>
        </p:nvSpPr>
        <p:spPr>
          <a:xfrm>
            <a:off x="457200" y="152400"/>
            <a:ext cx="8219256" cy="1908448"/>
          </a:xfrm>
        </p:spPr>
        <p:txBody>
          <a:bodyPr>
            <a:normAutofit/>
          </a:bodyPr>
          <a:lstStyle/>
          <a:p>
            <a:r>
              <a:rPr lang="ru-RU" sz="3200" b="1" dirty="0" err="1">
                <a:solidFill>
                  <a:schemeClr val="bg1"/>
                </a:solidFill>
              </a:rPr>
              <a:t>Михаи́л</a:t>
            </a:r>
            <a:r>
              <a:rPr lang="ru-RU" sz="3200" b="1" dirty="0">
                <a:solidFill>
                  <a:schemeClr val="bg1"/>
                </a:solidFill>
              </a:rPr>
              <a:t> </a:t>
            </a:r>
            <a:r>
              <a:rPr lang="ru-RU" sz="3200" b="1" dirty="0" err="1">
                <a:solidFill>
                  <a:schemeClr val="bg1"/>
                </a:solidFill>
              </a:rPr>
              <a:t>Илларио́нович</a:t>
            </a:r>
            <a:r>
              <a:rPr lang="ru-RU" sz="3200" b="1" dirty="0">
                <a:solidFill>
                  <a:schemeClr val="bg1"/>
                </a:solidFill>
              </a:rPr>
              <a:t> </a:t>
            </a:r>
            <a:r>
              <a:rPr lang="ru-RU" sz="3200" b="1" dirty="0" err="1">
                <a:solidFill>
                  <a:schemeClr val="bg1"/>
                </a:solidFill>
              </a:rPr>
              <a:t>Голени́щев-Куту́зов</a:t>
            </a:r>
            <a:r>
              <a:rPr lang="ru-RU" sz="3200" dirty="0">
                <a:solidFill>
                  <a:schemeClr val="bg1"/>
                </a:solidFill>
              </a:rPr>
              <a:t> (</a:t>
            </a:r>
            <a:r>
              <a:rPr lang="ru-RU" sz="3200" i="1" dirty="0" err="1">
                <a:solidFill>
                  <a:schemeClr val="bg1"/>
                </a:solidFill>
              </a:rPr>
              <a:t>светле́йший</a:t>
            </a:r>
            <a:r>
              <a:rPr lang="ru-RU" sz="3200" i="1" dirty="0">
                <a:solidFill>
                  <a:schemeClr val="bg1"/>
                </a:solidFill>
              </a:rPr>
              <a:t> князь Голени́щев-Куту́зов-Смоле́нский</a:t>
            </a:r>
            <a:r>
              <a:rPr lang="ru-RU" sz="3200" dirty="0">
                <a:solidFill>
                  <a:schemeClr val="bg1"/>
                </a:solidFill>
              </a:rPr>
              <a:t>;1745—1813)</a:t>
            </a:r>
            <a:endParaRPr lang="ru-RU" sz="3200" dirty="0"/>
          </a:p>
        </p:txBody>
      </p:sp>
      <p:pic>
        <p:nvPicPr>
          <p:cNvPr id="4" name="Picture 2" descr="Kutuzov"/>
          <p:cNvPicPr>
            <a:picLocks noChangeAspect="1" noChangeArrowheads="1"/>
          </p:cNvPicPr>
          <p:nvPr/>
        </p:nvPicPr>
        <p:blipFill>
          <a:blip r:embed="rId2" cstate="email"/>
          <a:srcRect/>
          <a:stretch>
            <a:fillRect/>
          </a:stretch>
        </p:blipFill>
        <p:spPr bwMode="auto">
          <a:xfrm>
            <a:off x="1403648" y="2420888"/>
            <a:ext cx="3140991" cy="3962388"/>
          </a:xfrm>
          <a:prstGeom prst="rect">
            <a:avLst/>
          </a:prstGeom>
          <a:noFill/>
          <a:ln w="57150">
            <a:solidFill>
              <a:srgbClr val="FFFFFF"/>
            </a:solidFill>
            <a:miter lim="800000"/>
            <a:headEnd/>
            <a:tailEnd/>
          </a:ln>
        </p:spPr>
      </p:pic>
    </p:spTree>
    <p:extLst>
      <p:ext uri="{BB962C8B-B14F-4D97-AF65-F5344CB8AC3E}">
        <p14:creationId xmlns:p14="http://schemas.microsoft.com/office/powerpoint/2010/main" xmlns="" val="3219033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p:txBody>
          <a:bodyPr/>
          <a:lstStyle/>
          <a:p>
            <a:endParaRPr lang="ru-RU" dirty="0"/>
          </a:p>
        </p:txBody>
      </p:sp>
      <p:pic>
        <p:nvPicPr>
          <p:cNvPr id="4" name="Picture 3" descr="851BF4FD"/>
          <p:cNvPicPr>
            <a:picLocks noGrp="1" noChangeAspect="1" noChangeArrowheads="1"/>
          </p:cNvPicPr>
          <p:nvPr>
            <p:ph sz="half" idx="2"/>
          </p:nvPr>
        </p:nvPicPr>
        <p:blipFill>
          <a:blip r:embed="rId2" cstate="email">
            <a:lum bright="6000" contrast="6000"/>
            <a:extLst>
              <a:ext uri="{28A0092B-C50C-407E-A947-70E740481C1C}">
                <a14:useLocalDpi xmlns:a14="http://schemas.microsoft.com/office/drawing/2010/main" xmlns="" val="0"/>
              </a:ext>
            </a:extLst>
          </a:blip>
          <a:stretch>
            <a:fillRect/>
          </a:stretch>
        </p:blipFill>
        <p:spPr bwMode="auto">
          <a:xfrm>
            <a:off x="539553" y="2780928"/>
            <a:ext cx="8306096" cy="375016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Объект 6"/>
          <p:cNvSpPr>
            <a:spLocks noGrp="1"/>
          </p:cNvSpPr>
          <p:nvPr>
            <p:ph sz="quarter" idx="4"/>
          </p:nvPr>
        </p:nvSpPr>
        <p:spPr/>
        <p:txBody>
          <a:bodyPr/>
          <a:lstStyle/>
          <a:p>
            <a:endParaRPr lang="ru-RU" dirty="0"/>
          </a:p>
        </p:txBody>
      </p:sp>
      <p:sp>
        <p:nvSpPr>
          <p:cNvPr id="3" name="Заголовок 2"/>
          <p:cNvSpPr>
            <a:spLocks noGrp="1"/>
          </p:cNvSpPr>
          <p:nvPr>
            <p:ph type="title"/>
          </p:nvPr>
        </p:nvSpPr>
        <p:spPr/>
        <p:txBody>
          <a:bodyPr>
            <a:normAutofit fontScale="90000"/>
          </a:bodyPr>
          <a:lstStyle/>
          <a:p>
            <a:pPr algn="ctr"/>
            <a:r>
              <a:rPr lang="ru-RU" sz="4000" b="1" dirty="0">
                <a:solidFill>
                  <a:schemeClr val="bg1"/>
                </a:solidFill>
              </a:rPr>
              <a:t>В</a:t>
            </a:r>
            <a:r>
              <a:rPr lang="ru-RU" sz="4000" b="1" dirty="0" smtClean="0">
                <a:solidFill>
                  <a:schemeClr val="bg1"/>
                </a:solidFill>
              </a:rPr>
              <a:t>торжение армии Наполеона –</a:t>
            </a:r>
            <a:br>
              <a:rPr lang="ru-RU" sz="4000" b="1" dirty="0" smtClean="0">
                <a:solidFill>
                  <a:schemeClr val="bg1"/>
                </a:solidFill>
              </a:rPr>
            </a:br>
            <a:r>
              <a:rPr lang="ru-RU" sz="4000" b="1" dirty="0" smtClean="0">
                <a:solidFill>
                  <a:schemeClr val="bg1"/>
                </a:solidFill>
              </a:rPr>
              <a:t> июнь 1812 года</a:t>
            </a:r>
            <a:endParaRPr lang="ru-RU" dirty="0"/>
          </a:p>
        </p:txBody>
      </p:sp>
      <p:sp>
        <p:nvSpPr>
          <p:cNvPr id="6" name="Текст 5"/>
          <p:cNvSpPr>
            <a:spLocks noGrp="1"/>
          </p:cNvSpPr>
          <p:nvPr>
            <p:ph type="body" idx="3"/>
          </p:nvPr>
        </p:nvSpPr>
        <p:spPr>
          <a:xfrm>
            <a:off x="611560" y="1340769"/>
            <a:ext cx="8352928" cy="1296143"/>
          </a:xfrm>
        </p:spPr>
        <p:txBody>
          <a:bodyPr/>
          <a:lstStyle/>
          <a:p>
            <a:r>
              <a:rPr lang="ru-RU" sz="2400" dirty="0" smtClean="0"/>
              <a:t>«Я </a:t>
            </a:r>
            <a:r>
              <a:rPr lang="ru-RU" sz="2400" dirty="0"/>
              <a:t>буду </a:t>
            </a:r>
            <a:r>
              <a:rPr lang="ru-RU" sz="2400" dirty="0" smtClean="0"/>
              <a:t>властелином </a:t>
            </a:r>
            <a:r>
              <a:rPr lang="ru-RU" sz="2400" dirty="0"/>
              <a:t>мира, остаётся одна Россия, но </a:t>
            </a:r>
            <a:r>
              <a:rPr lang="ru-RU" sz="2400" dirty="0" smtClean="0"/>
              <a:t>я раздавлю </a:t>
            </a:r>
            <a:r>
              <a:rPr lang="ru-RU" sz="2400" dirty="0"/>
              <a:t>её!» </a:t>
            </a:r>
          </a:p>
          <a:p>
            <a:endParaRPr lang="ru-RU" dirty="0"/>
          </a:p>
        </p:txBody>
      </p:sp>
    </p:spTree>
    <p:extLst>
      <p:ext uri="{BB962C8B-B14F-4D97-AF65-F5344CB8AC3E}">
        <p14:creationId xmlns:p14="http://schemas.microsoft.com/office/powerpoint/2010/main" xmlns="" val="2528538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Текст 6"/>
          <p:cNvSpPr>
            <a:spLocks noGrp="1"/>
          </p:cNvSpPr>
          <p:nvPr>
            <p:ph type="body" idx="1"/>
          </p:nvPr>
        </p:nvSpPr>
        <p:spPr/>
        <p:txBody>
          <a:bodyPr/>
          <a:lstStyle/>
          <a:p>
            <a:endParaRPr lang="ru-RU" dirty="0"/>
          </a:p>
        </p:txBody>
      </p:sp>
      <p:pic>
        <p:nvPicPr>
          <p:cNvPr id="6" name="Picture 2" descr="H:\Наполеон\Война 1812 года\Александр 1.jpg"/>
          <p:cNvPicPr>
            <a:picLocks noGrp="1" noChangeAspect="1" noChangeArrowheads="1"/>
          </p:cNvPicPr>
          <p:nvPr>
            <p:ph sz="half" idx="2"/>
          </p:nvPr>
        </p:nvPicPr>
        <p:blipFill>
          <a:blip r:embed="rId2" cstate="email">
            <a:extLst>
              <a:ext uri="{28A0092B-C50C-407E-A947-70E740481C1C}">
                <a14:useLocalDpi xmlns:a14="http://schemas.microsoft.com/office/drawing/2010/main" xmlns="" val="0"/>
              </a:ext>
            </a:extLst>
          </a:blip>
          <a:stretch>
            <a:fillRect/>
          </a:stretch>
        </p:blipFill>
        <p:spPr bwMode="auto">
          <a:xfrm>
            <a:off x="467544" y="3068960"/>
            <a:ext cx="4038600" cy="2886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Объект 8"/>
          <p:cNvSpPr>
            <a:spLocks noGrp="1"/>
          </p:cNvSpPr>
          <p:nvPr>
            <p:ph sz="quarter" idx="4"/>
          </p:nvPr>
        </p:nvSpPr>
        <p:spPr>
          <a:xfrm>
            <a:off x="4649788" y="2420888"/>
            <a:ext cx="4038600" cy="4104456"/>
          </a:xfrm>
        </p:spPr>
        <p:txBody>
          <a:bodyPr>
            <a:normAutofit fontScale="62500" lnSpcReduction="20000"/>
          </a:bodyPr>
          <a:lstStyle/>
          <a:p>
            <a:pPr algn="just"/>
            <a:r>
              <a:rPr lang="ru-RU" sz="29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«Неприятель вступил в пределы наши и продолжает нести оружие своё внутрь России, надеясь силою и соблазнами потрясти спокойствие великой сей державы», - такими словами начинается манифест Александра </a:t>
            </a:r>
            <a:r>
              <a:rPr lang="en-US" sz="29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a:t>
            </a:r>
            <a:r>
              <a:rPr lang="ru-RU" sz="29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подписанный им 6 июля 1812 года. Этим манифестом дворянству поручался сбор ополчения. В своём собрании дворяне каждой губернии должны были определить количество крепостных, направляемых в ополчение, а также выделить средства на обеспечение их снаряжением и запасом продовольствия.</a:t>
            </a:r>
          </a:p>
          <a:p>
            <a:endParaRPr lang="ru-RU" dirty="0"/>
          </a:p>
        </p:txBody>
      </p:sp>
      <p:sp>
        <p:nvSpPr>
          <p:cNvPr id="3" name="Заголовок 2"/>
          <p:cNvSpPr>
            <a:spLocks noGrp="1"/>
          </p:cNvSpPr>
          <p:nvPr>
            <p:ph type="title"/>
          </p:nvPr>
        </p:nvSpPr>
        <p:spPr>
          <a:xfrm>
            <a:off x="467544" y="980728"/>
            <a:ext cx="8219256" cy="1224136"/>
          </a:xfrm>
        </p:spPr>
        <p:txBody>
          <a:bodyPr>
            <a:noAutofit/>
          </a:bodyPr>
          <a:lstStyle/>
          <a:p>
            <a:pPr algn="ctr"/>
            <a:r>
              <a:rPr lang="ru-RU" sz="3600" b="1" dirty="0" smtClean="0">
                <a:solidFill>
                  <a:schemeClr val="bg1"/>
                </a:solidFill>
              </a:rPr>
              <a:t/>
            </a:r>
            <a:br>
              <a:rPr lang="ru-RU" sz="3600" b="1" dirty="0" smtClean="0">
                <a:solidFill>
                  <a:schemeClr val="bg1"/>
                </a:solidFill>
              </a:rPr>
            </a:br>
            <a:r>
              <a:rPr lang="ru-RU" sz="3600" b="1" dirty="0">
                <a:solidFill>
                  <a:schemeClr val="bg1"/>
                </a:solidFill>
              </a:rPr>
              <a:t/>
            </a:r>
            <a:br>
              <a:rPr lang="ru-RU" sz="3600" b="1" dirty="0">
                <a:solidFill>
                  <a:schemeClr val="bg1"/>
                </a:solidFill>
              </a:rPr>
            </a:br>
            <a:r>
              <a:rPr lang="ru-RU" sz="3600" b="1" dirty="0" smtClean="0">
                <a:solidFill>
                  <a:schemeClr val="bg1"/>
                </a:solidFill>
              </a:rPr>
              <a:t/>
            </a:r>
            <a:br>
              <a:rPr lang="ru-RU" sz="3600" b="1" dirty="0" smtClean="0">
                <a:solidFill>
                  <a:schemeClr val="bg1"/>
                </a:solidFill>
              </a:rPr>
            </a:br>
            <a:r>
              <a:rPr lang="ru-RU" sz="3600" b="1" dirty="0">
                <a:solidFill>
                  <a:schemeClr val="bg1"/>
                </a:solidFill>
              </a:rPr>
              <a:t/>
            </a:r>
            <a:br>
              <a:rPr lang="ru-RU" sz="3600" b="1" dirty="0">
                <a:solidFill>
                  <a:schemeClr val="bg1"/>
                </a:solidFill>
              </a:rPr>
            </a:br>
            <a:r>
              <a:rPr lang="ru-RU" sz="3600" b="1" dirty="0" smtClean="0">
                <a:solidFill>
                  <a:schemeClr val="bg1"/>
                </a:solidFill>
              </a:rPr>
              <a:t>Соединение русских армий под Смоленском июль 1812 года</a:t>
            </a:r>
            <a:br>
              <a:rPr lang="ru-RU" sz="3600" b="1" dirty="0" smtClean="0">
                <a:solidFill>
                  <a:schemeClr val="bg1"/>
                </a:solidFill>
              </a:rPr>
            </a:br>
            <a:endParaRPr lang="ru-RU" sz="3600" dirty="0"/>
          </a:p>
        </p:txBody>
      </p:sp>
      <p:sp>
        <p:nvSpPr>
          <p:cNvPr id="8" name="Текст 7"/>
          <p:cNvSpPr>
            <a:spLocks noGrp="1"/>
          </p:cNvSpPr>
          <p:nvPr>
            <p:ph type="body" idx="3"/>
          </p:nvPr>
        </p:nvSpPr>
        <p:spPr>
          <a:xfrm>
            <a:off x="971600" y="1399592"/>
            <a:ext cx="7716788" cy="1381335"/>
          </a:xfrm>
        </p:spPr>
        <p:txBody>
          <a:bodyPr/>
          <a:lstStyle/>
          <a:p>
            <a:r>
              <a:rPr lang="ru-RU" sz="2400" dirty="0">
                <a:solidFill>
                  <a:schemeClr val="bg1"/>
                </a:solidFill>
              </a:rPr>
              <a:t>Манифест Александра </a:t>
            </a:r>
            <a:r>
              <a:rPr lang="en-US" sz="2400" dirty="0" smtClean="0">
                <a:solidFill>
                  <a:schemeClr val="bg1"/>
                </a:solidFill>
              </a:rPr>
              <a:t>I</a:t>
            </a:r>
            <a:r>
              <a:rPr lang="ru-RU" sz="2400" dirty="0" smtClean="0">
                <a:solidFill>
                  <a:schemeClr val="bg1"/>
                </a:solidFill>
              </a:rPr>
              <a:t>  - 6 июля 1812 года</a:t>
            </a:r>
            <a:endParaRPr lang="ru-RU" sz="2400" dirty="0"/>
          </a:p>
          <a:p>
            <a:endParaRPr lang="ru-RU" dirty="0"/>
          </a:p>
        </p:txBody>
      </p:sp>
    </p:spTree>
    <p:extLst>
      <p:ext uri="{BB962C8B-B14F-4D97-AF65-F5344CB8AC3E}">
        <p14:creationId xmlns:p14="http://schemas.microsoft.com/office/powerpoint/2010/main" xmlns="" val="1248776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39552" y="692696"/>
            <a:ext cx="8229600" cy="1219200"/>
          </a:xfrm>
        </p:spPr>
        <p:txBody>
          <a:bodyPr>
            <a:normAutofit fontScale="90000"/>
          </a:bodyPr>
          <a:lstStyle/>
          <a:p>
            <a:pPr algn="ctr"/>
            <a:r>
              <a:rPr lang="ru-RU" sz="4400" b="1" dirty="0" err="1">
                <a:solidFill>
                  <a:schemeClr val="bg1"/>
                </a:solidFill>
              </a:rPr>
              <a:t>Бороди́нское</a:t>
            </a:r>
            <a:r>
              <a:rPr lang="ru-RU" sz="4400" b="1" dirty="0">
                <a:solidFill>
                  <a:schemeClr val="bg1"/>
                </a:solidFill>
              </a:rPr>
              <a:t> </a:t>
            </a:r>
            <a:r>
              <a:rPr lang="ru-RU" sz="4400" b="1" dirty="0" err="1" smtClean="0">
                <a:solidFill>
                  <a:schemeClr val="bg1"/>
                </a:solidFill>
              </a:rPr>
              <a:t>сраже́ние</a:t>
            </a:r>
            <a:r>
              <a:rPr lang="ru-RU" sz="4400" b="1" dirty="0" smtClean="0">
                <a:solidFill>
                  <a:schemeClr val="bg1"/>
                </a:solidFill>
              </a:rPr>
              <a:t> – </a:t>
            </a:r>
            <a:br>
              <a:rPr lang="ru-RU" sz="4400" b="1" dirty="0" smtClean="0">
                <a:solidFill>
                  <a:schemeClr val="bg1"/>
                </a:solidFill>
              </a:rPr>
            </a:br>
            <a:r>
              <a:rPr lang="ru-RU" sz="4400" b="1" dirty="0" smtClean="0">
                <a:solidFill>
                  <a:schemeClr val="bg1"/>
                </a:solidFill>
              </a:rPr>
              <a:t>26 августа 1812</a:t>
            </a:r>
            <a:endParaRPr lang="ru-RU" dirty="0"/>
          </a:p>
        </p:txBody>
      </p:sp>
      <p:pic>
        <p:nvPicPr>
          <p:cNvPr id="5" name="Содержимое 4" descr="File:Battle of Borodino.jpg"/>
          <p:cNvPicPr>
            <a:picLocks noGrp="1"/>
          </p:cNvPicPr>
          <p:nvPr>
            <p:ph sz="half" idx="1"/>
          </p:nvPr>
        </p:nvPicPr>
        <p:blipFill>
          <a:blip r:embed="rId2" cstate="email"/>
          <a:stretch>
            <a:fillRect/>
          </a:stretch>
        </p:blipFill>
        <p:spPr bwMode="auto">
          <a:xfrm>
            <a:off x="251520" y="2636912"/>
            <a:ext cx="4392488" cy="3456384"/>
          </a:xfrm>
          <a:prstGeom prst="rect">
            <a:avLst/>
          </a:prstGeom>
          <a:noFill/>
          <a:ln w="9525">
            <a:noFill/>
            <a:miter lim="800000"/>
            <a:headEnd/>
            <a:tailEnd/>
          </a:ln>
        </p:spPr>
      </p:pic>
      <p:sp>
        <p:nvSpPr>
          <p:cNvPr id="3" name="Текст 2"/>
          <p:cNvSpPr>
            <a:spLocks noGrp="1"/>
          </p:cNvSpPr>
          <p:nvPr>
            <p:ph sz="half" idx="2"/>
          </p:nvPr>
        </p:nvSpPr>
        <p:spPr>
          <a:xfrm>
            <a:off x="4644008" y="2420888"/>
            <a:ext cx="4280152" cy="3744416"/>
          </a:xfrm>
        </p:spPr>
        <p:txBody>
          <a:bodyPr>
            <a:noAutofit/>
          </a:bodyPr>
          <a:lstStyle/>
          <a:p>
            <a:r>
              <a:rPr lang="ru-RU" sz="1800" dirty="0" smtClean="0">
                <a:solidFill>
                  <a:schemeClr val="bg1"/>
                </a:solidFill>
              </a:rPr>
              <a:t> во французской истории — </a:t>
            </a:r>
            <a:r>
              <a:rPr lang="ru-RU" sz="1800" b="1" dirty="0" smtClean="0">
                <a:solidFill>
                  <a:schemeClr val="bg1"/>
                </a:solidFill>
              </a:rPr>
              <a:t>битва у Москвы-реки</a:t>
            </a:r>
            <a:r>
              <a:rPr lang="ru-RU" sz="1800" dirty="0" smtClean="0">
                <a:solidFill>
                  <a:schemeClr val="bg1"/>
                </a:solidFill>
              </a:rPr>
              <a:t>, (фр</a:t>
            </a:r>
            <a:r>
              <a:rPr lang="ru-RU" sz="1800" dirty="0" smtClean="0">
                <a:solidFill>
                  <a:schemeClr val="bg1"/>
                </a:solidFill>
                <a:hlinkClick r:id="rId3" tooltip="Французский язык"/>
              </a:rPr>
              <a:t>.</a:t>
            </a:r>
            <a:r>
              <a:rPr lang="ru-RU" sz="1800" dirty="0" smtClean="0">
                <a:solidFill>
                  <a:schemeClr val="bg1"/>
                </a:solidFill>
              </a:rPr>
              <a:t> </a:t>
            </a:r>
            <a:r>
              <a:rPr lang="fr-FR" sz="1800" i="1" dirty="0" smtClean="0">
                <a:solidFill>
                  <a:schemeClr val="bg1"/>
                </a:solidFill>
              </a:rPr>
              <a:t>Bataille de la Moskova</a:t>
            </a:r>
            <a:r>
              <a:rPr lang="ru-RU" sz="1800" dirty="0" smtClean="0">
                <a:solidFill>
                  <a:schemeClr val="bg1"/>
                </a:solidFill>
              </a:rPr>
              <a:t>) — крупнейшее сражение Отечественной войны 1812 года между русской армией под командованием генерала  М. И. Кутузова и французской армией Наполеона I Бонапарта. Состоялось 26 августа (7 сентября) </a:t>
            </a:r>
          </a:p>
          <a:p>
            <a:pPr marL="0" indent="0">
              <a:buNone/>
            </a:pPr>
            <a:r>
              <a:rPr lang="ru-RU" sz="1800" dirty="0">
                <a:solidFill>
                  <a:schemeClr val="bg1"/>
                </a:solidFill>
              </a:rPr>
              <a:t> </a:t>
            </a:r>
            <a:r>
              <a:rPr lang="ru-RU" sz="1800" dirty="0" smtClean="0">
                <a:solidFill>
                  <a:schemeClr val="bg1"/>
                </a:solidFill>
              </a:rPr>
              <a:t>  1812 года  у села Бородино, в 125 км на запад от Москвы. </a:t>
            </a:r>
            <a:endParaRPr lang="ru-RU" sz="1800" dirty="0">
              <a:solidFill>
                <a:schemeClr val="bg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225</TotalTime>
  <Words>736</Words>
  <Application>Microsoft Office PowerPoint</Application>
  <PresentationFormat>Экран (4:3)</PresentationFormat>
  <Paragraphs>83</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Бумажная</vt:lpstr>
      <vt:lpstr>Отечественная     война  1812    года – важнейшее событие российской и мировой истории XIX века. Роль вологжан в войне.</vt:lpstr>
      <vt:lpstr>Слайд 2</vt:lpstr>
      <vt:lpstr>Наполео́н I Бонапа́рт (итал.Napoleone Buonaparte, фр. Napoléon Bonaparte ) </vt:lpstr>
      <vt:lpstr>Как стать генералом?</vt:lpstr>
      <vt:lpstr>Алекса́ндр I Павлович Благословенный</vt:lpstr>
      <vt:lpstr>Михаи́л Илларио́нович Голени́щев-Куту́зов (светле́йший князь Голени́щев-Куту́зов-Смоле́нский;1745—1813)</vt:lpstr>
      <vt:lpstr>Вторжение армии Наполеона –  июнь 1812 года</vt:lpstr>
      <vt:lpstr>    Соединение русских армий под Смоленском июль 1812 года </vt:lpstr>
      <vt:lpstr>Бороди́нское сраже́ние –  26 августа 1812</vt:lpstr>
      <vt:lpstr>Совет в Филях - 1 сентября 1812</vt:lpstr>
      <vt:lpstr>Московский пожар –  2-6 сентября 1812 года</vt:lpstr>
      <vt:lpstr>Партизанская война 1812 года </vt:lpstr>
      <vt:lpstr>Земское ополчение 1812 года  </vt:lpstr>
      <vt:lpstr>Эссе обучающегося на тему: «Сыны Отечества. Тотемский купец - Илья Холодилов»</vt:lpstr>
      <vt:lpstr>Архивные документы. Рапорт Тотемского городского головы Ильи Холодилова Вологодскому гражданскому  губернатору  И.И.Винтеру о получении  бронзовой медали в память войны 1812 года 15 декабря 1817г.</vt:lpstr>
      <vt:lpstr>Бронзовая медаль </vt:lpstr>
      <vt:lpstr>Роспись Вологодских купцов о пожертвованиях на защиту отечества . 19 июля 1812 г.</vt:lpstr>
      <vt:lpstr>Лубок</vt:lpstr>
      <vt:lpstr>Урядник дружины вологодских стрелков Санкт-Петербургского ополчения</vt:lpstr>
      <vt:lpstr>Свидетельство о принятии вытегорского мещанина Прокопия Осиповича Кирилова стрелком с санкт-Петербургское ополчение. 24 августа 1812 года.</vt:lpstr>
      <vt:lpstr>Ответ  на  Лично-значимую проблемную ситуацию:</vt:lpstr>
      <vt:lpstr>Слайд 22</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18 09 2012</dc:creator>
  <cp:lastModifiedBy>Tata</cp:lastModifiedBy>
  <cp:revision>75</cp:revision>
  <dcterms:created xsi:type="dcterms:W3CDTF">2013-02-26T13:46:44Z</dcterms:created>
  <dcterms:modified xsi:type="dcterms:W3CDTF">2015-02-10T21:33:10Z</dcterms:modified>
</cp:coreProperties>
</file>