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12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76" r:id="rId41"/>
    <p:sldId id="315" r:id="rId42"/>
    <p:sldId id="320" r:id="rId43"/>
    <p:sldId id="314" r:id="rId44"/>
    <p:sldId id="277" r:id="rId45"/>
    <p:sldId id="278" r:id="rId46"/>
    <p:sldId id="280" r:id="rId47"/>
    <p:sldId id="282" r:id="rId48"/>
    <p:sldId id="283" r:id="rId49"/>
    <p:sldId id="290" r:id="rId50"/>
    <p:sldId id="291" r:id="rId51"/>
    <p:sldId id="292" r:id="rId52"/>
    <p:sldId id="279" r:id="rId53"/>
    <p:sldId id="281" r:id="rId54"/>
    <p:sldId id="293" r:id="rId55"/>
    <p:sldId id="294" r:id="rId56"/>
    <p:sldId id="284" r:id="rId57"/>
    <p:sldId id="285" r:id="rId58"/>
    <p:sldId id="286" r:id="rId59"/>
    <p:sldId id="316" r:id="rId60"/>
    <p:sldId id="319" r:id="rId61"/>
    <p:sldId id="318" r:id="rId62"/>
    <p:sldId id="322" r:id="rId63"/>
    <p:sldId id="317" r:id="rId64"/>
    <p:sldId id="323" r:id="rId65"/>
    <p:sldId id="324" r:id="rId66"/>
    <p:sldId id="321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82" autoAdjust="0"/>
    <p:restoredTop sz="94660"/>
  </p:normalViewPr>
  <p:slideViewPr>
    <p:cSldViewPr>
      <p:cViewPr varScale="1">
        <p:scale>
          <a:sx n="78" d="100"/>
          <a:sy n="78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C7C04B-6D5C-4C87-A9CB-8CC74E74E12C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337F09-C9FA-4F7C-A260-B4971510A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286808" cy="11430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«Средняя общеобразовательная школа № 1»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пгт</a:t>
            </a:r>
            <a:r>
              <a:rPr lang="ru-RU" sz="2000" dirty="0" smtClean="0">
                <a:solidFill>
                  <a:schemeClr val="tx1"/>
                </a:solidFill>
              </a:rPr>
              <a:t>. Нижний Одес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357694"/>
            <a:ext cx="21431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500174"/>
            <a:ext cx="7663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Брейн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ринг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833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Мини – ЕГЭ по химии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6072206"/>
            <a:ext cx="3614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Нефёдова Татьяна Сергеевна</a:t>
            </a:r>
          </a:p>
          <a:p>
            <a:pPr algn="ctr"/>
            <a:r>
              <a:rPr lang="ru-RU" b="1" dirty="0" smtClean="0"/>
              <a:t>учитель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2109091"/>
            <a:ext cx="77867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Степень окисления. Строение веществ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7358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окисления +5 азот проявляет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соединении</a:t>
            </a:r>
          </a:p>
          <a:p>
            <a:pPr marL="742950" indent="-742950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880397"/>
            <a:ext cx="75724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Вещество с ковалентной полярной связью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1439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Вещество с ковалентной неполярной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связью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фосфид алюминия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белый фосфор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3) хлорид фосфора (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фосфат кальция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858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 Молекулярную и атомную кристаллические решетки имеют соответственно: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1) оксид углерода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  и оксид кремния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2) оксид алюминия и оксид серы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);   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3) оксид кальция и оксид углерода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4) оксид кремния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  и оксид фосфора(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Верны ли следующие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суждения?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А)  Графит – мягкое вещество, потому что его атомная кристаллическая решетка имеет слоистое строение.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Б) Алмаз очень твердое вещество, потому что имеет атомную кристаллическую решетку тетраэдрического строения.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1) верно только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2) верно только Б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3) верны оба суждения           </a:t>
            </a:r>
            <a:r>
              <a:rPr lang="ru-RU" sz="3200" b="1" dirty="0" smtClean="0"/>
              <a:t>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4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 оба суждения неверны.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564835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свойства неорганических веществ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357166"/>
            <a:ext cx="778674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перечне веществ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CO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NO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Е)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несолеобразующим оксидам относятся: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АГЕ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ВДЕ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3) АДЕ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ГДЕ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Медь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взаимодействует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1) разбавленной серной кислотой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2) концентрированной серной кислотой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3) разбавленной азотной кислотой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4) концентрированной азотной кислотой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Основание образуется при взаимодействии с водой оксида, формула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которого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FeO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14488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Девиз: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Просто знать ещё не всё,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знания нужно уметь использовать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Гёте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6439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При термическом разложении нерастворимых оснований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образуются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оксид неметалла и вода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водород и оксид металла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вода и оксид металла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металл и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С раствором хлорида меди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реагирует</a:t>
            </a:r>
          </a:p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1)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2) 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4)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Zn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285303"/>
            <a:ext cx="850112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 цепочке превращений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CuSO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еществами Х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Х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и Х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являются соответственно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1) 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Cu(OH)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 2)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FeS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Cu(OH)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3) 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 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CuCl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4) 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Cu(OH)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900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периода в периодической системе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соответствует</a:t>
            </a:r>
          </a:p>
          <a:p>
            <a:pPr marL="51435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числу энергетических уровней;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числу валентных электронов;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числу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неспаренных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электронов;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общему числу электронов в атоме.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Среди элементов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группы максимальный радиус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имеет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германий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2) углерод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олово   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кремний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Число электронов  в ионе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3+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56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2) 53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7153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Электронную конфигурацию 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 основном состоянии имеет атом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лития 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натрия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калия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кальция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8572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Атом элемента, высший оксид которого ЭО</a:t>
            </a:r>
            <a:r>
              <a:rPr lang="ru-RU" sz="4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имеет конфигурацию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внешнего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энергетического уровня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2        </a:t>
            </a:r>
            <a:endParaRPr lang="ru-RU" sz="4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3)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3        </a:t>
            </a:r>
            <a:endParaRPr lang="ru-RU" sz="4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4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7358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окисления +5 азот проявляет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соединении</a:t>
            </a:r>
          </a:p>
          <a:p>
            <a:pPr marL="742950" indent="-742950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57200"/>
            <a:ext cx="2643206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Раунд 1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68407" y="2967335"/>
            <a:ext cx="5407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880397"/>
            <a:ext cx="75724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Вещество с ковалентной полярной связью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1439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Вещество с ковалентной неполярной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связью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фосфид алюминия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белый фосфор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хлорид фосфора (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фосфат кальция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858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 Молекулярную и атомную кристаллические решетки имеют соответственно: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оксид углерода (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 и оксид кремния (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2) оксид алюминия и оксид серы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);   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3) оксид кальция и оксид углерода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4) оксид кремния 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  и оксид фосфора(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Верны ли следующие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суждения?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А)  Графит – мягкое вещество, потому что его атомная кристаллическая решетка имеет слоистое строение.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Б) Алмаз очень твердое вещество, потому что имеет атомную кристаллическую решетку тетраэдрического строения.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1) верно только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2) верно только Б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верны оба суждения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/>
              <a:t>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4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 оба суждения неверны.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357166"/>
            <a:ext cx="778674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перечне веществ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CO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NO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Е)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несолеобразующим оксидам относятся: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АГЕ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2) ВДЕ 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3) АДЕ 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ГДЕ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Медь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взаимодействует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1) разбавленной серной кислотой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2) концентрированной серной кислотой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3) разбавленной азотной кислотой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4) концентрированной азотной кислотой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Основание образуется при взаимодействии с водой оксида, формула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которого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FeO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6439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При термическом разложении нерастворимых оснований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образуются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оксид неметалла и вода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водород и оксид металла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вода и оксид металла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металл и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С раствором хлорида меди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реагирует</a:t>
            </a:r>
          </a:p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1)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4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Zn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285303"/>
            <a:ext cx="850112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 цепочке превращений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CuSO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еществами Х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Х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и Х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являются соответственно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1) 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Cu(OH)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 2)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FeS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Cu(OH)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3) 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 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CuCl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4) 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H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SO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4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Cu(OH)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785794"/>
            <a:ext cx="62354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6000" b="1" i="0" u="none" strike="noStrike" cap="non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Периодическая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строение атома</a:t>
            </a:r>
            <a:endParaRPr lang="ru-RU" sz="6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143380"/>
            <a:ext cx="21717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Химия\7mPsRnN6Jl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14290"/>
            <a:ext cx="3751961" cy="2500330"/>
          </a:xfrm>
          <a:prstGeom prst="rect">
            <a:avLst/>
          </a:prstGeom>
          <a:noFill/>
        </p:spPr>
      </p:pic>
      <p:pic>
        <p:nvPicPr>
          <p:cNvPr id="2051" name="Picture 3" descr="F:\фото\Химия\dgGNRc4Jw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928934"/>
            <a:ext cx="535994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285728"/>
            <a:ext cx="249318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+mj-lt"/>
                <a:ea typeface="Times New Roman" pitchFamily="18" charset="0"/>
                <a:cs typeface="Times New Roman" pitchFamily="18" charset="0"/>
              </a:rPr>
              <a:t>РАУНД 2</a:t>
            </a:r>
            <a:endParaRPr lang="ru-RU" sz="4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4471" y="2357430"/>
            <a:ext cx="6248314" cy="240065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Кто быстрее?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7" descr="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4025">
            <a:off x="1004555" y="4266790"/>
            <a:ext cx="201453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Химия\8D8TkXT354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727433" cy="581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428604"/>
            <a:ext cx="249318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+mj-lt"/>
                <a:ea typeface="Times New Roman" pitchFamily="18" charset="0"/>
                <a:cs typeface="Times New Roman" pitchFamily="18" charset="0"/>
              </a:rPr>
              <a:t>РАУНД 3</a:t>
            </a:r>
            <a:endParaRPr lang="ru-RU" sz="4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85926"/>
            <a:ext cx="5954001" cy="23083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Блиц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(конкурс капитанов)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7" descr="J007616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5072074"/>
            <a:ext cx="1704975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912152"/>
            <a:ext cx="85011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работы в лаборатории.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Прикладное значение химии.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реакции.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 Серную кислоту разбавляют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1) приливая воду в кислоту тонкой струйкой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2) приливая воду в кислоту тонкой струйкой при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постоянном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перемеши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вании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стеклянной палочкой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3) приливая воду в кислоту толстой струйкой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4) приливая кислоту в воду тонкой струйкой при постоянном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перемеши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вании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стеклянной палочкой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8581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В перевернутый сосуд </a:t>
            </a: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собирают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вытеснения воздуха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аммиак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метан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углекислый газ          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водород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На воздухе самовозгорается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красный фосфор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йод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белый фосфор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Вещество, которое представляет собой темно-фиолетовые кристаллы и используются в быту как дезинфицирующее средство в виде свежеприготовленного водного  раствора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бромид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калия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иодид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калия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3) хлорид калия               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перманганат калия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Токсичным газом является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оксид углерода (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водород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аргон         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4) азот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900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периода в периодической системе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соответствует</a:t>
            </a:r>
          </a:p>
          <a:p>
            <a:pPr marL="51435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числу энергетических уровней;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числу валентных электронов;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числу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неспаренных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электронов;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 общему числу электронов в атоме.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5724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6. Качественной реакцией на хлорид-ион является взаимодействие с раствором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нитрата серебра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нитрата бария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серной кислоты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кальция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154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7. Качественной реакцией на альдегид является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раствором соли железа (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аммиачным раствором оксида серебра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3) раствором щелочи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4) азотной кислотой.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7153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 Для очистки раствора загрязненной поваренной соли от глины используют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отстаивание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дистилляцию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фильтрование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кристаллизацию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5009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Методом вытеснения воды </a:t>
            </a: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собирают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водород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аммиак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метан          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кислород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Обнаружить кислород можно с помощью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известковой воды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тлеющей лучинки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3) бромной воды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4) подкисленного раствора перманганата калия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358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При ожоге кислотой кожу необходимо обработать раствором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щелочи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перманганата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калия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соды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поваренной 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Вещество,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которое используется в кулинарии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стеарат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натрия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2) перманганат калия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3) гидрокарбонат натрия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сульфат магния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6"/>
            <a:ext cx="7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6. Качественной реакцией на сульфат-ион является взаимодействие с раствором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кальция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2) серной кислоты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3) хлорида бария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нитрат серебра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/>
              <a:t>   </a:t>
            </a:r>
          </a:p>
          <a:p>
            <a:r>
              <a:rPr lang="ru-RU" sz="4000" b="1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7. Качественной реакцией на глицерин  является взаимодействие с раствором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1)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меди (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2) аммиачным раствором оксида серебра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3) раствором щелочи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4) азотной кислотой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428604"/>
            <a:ext cx="249318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+mj-lt"/>
                <a:ea typeface="Times New Roman" pitchFamily="18" charset="0"/>
                <a:cs typeface="Times New Roman" pitchFamily="18" charset="0"/>
              </a:rPr>
              <a:t>РАУНД 4</a:t>
            </a:r>
            <a:endParaRPr lang="ru-RU" sz="4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8858280" cy="23083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экспериментальный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3071810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 Среди элементов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группы максимальный радиус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имеет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1)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германий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2) углерод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3) олово   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кремний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\Химия\lOrciymeyu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1"/>
            <a:ext cx="3500462" cy="2332730"/>
          </a:xfrm>
          <a:prstGeom prst="rect">
            <a:avLst/>
          </a:prstGeom>
          <a:noFill/>
        </p:spPr>
      </p:pic>
      <p:pic>
        <p:nvPicPr>
          <p:cNvPr id="1028" name="Picture 4" descr="F:\фото\Химия\i1Vb-n0RV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4643446"/>
            <a:ext cx="2894369" cy="1928826"/>
          </a:xfrm>
          <a:prstGeom prst="rect">
            <a:avLst/>
          </a:prstGeom>
          <a:noFill/>
        </p:spPr>
      </p:pic>
      <p:pic>
        <p:nvPicPr>
          <p:cNvPr id="1029" name="Picture 5" descr="F:\фото\Химия\sOxlBKT18B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14290"/>
            <a:ext cx="4395118" cy="2928934"/>
          </a:xfrm>
          <a:prstGeom prst="rect">
            <a:avLst/>
          </a:prstGeom>
          <a:noFill/>
        </p:spPr>
      </p:pic>
      <p:pic>
        <p:nvPicPr>
          <p:cNvPr id="1026" name="Picture 2" descr="F:\фото\Химия\L8Ck9sAxDL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000372"/>
            <a:ext cx="5468481" cy="364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214290"/>
            <a:ext cx="249318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+mj-lt"/>
                <a:ea typeface="Times New Roman" pitchFamily="18" charset="0"/>
                <a:cs typeface="Times New Roman" pitchFamily="18" charset="0"/>
              </a:rPr>
              <a:t>РАУНД 5</a:t>
            </a:r>
            <a:endParaRPr lang="ru-RU" sz="4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8858280" cy="23083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интеллектуальный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496"/>
            <a:ext cx="2571768" cy="379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50056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Химия\aIhAi_0Xi9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85794"/>
            <a:ext cx="7762844" cy="5173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Химия\iZ_6kurKjH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4286256"/>
            <a:ext cx="3333688" cy="2221591"/>
          </a:xfrm>
          <a:prstGeom prst="rect">
            <a:avLst/>
          </a:prstGeom>
          <a:noFill/>
        </p:spPr>
      </p:pic>
      <p:pic>
        <p:nvPicPr>
          <p:cNvPr id="4099" name="Picture 3" descr="F:\фото\Химия\v7puz6Er-m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71810"/>
            <a:ext cx="5182646" cy="3453748"/>
          </a:xfrm>
          <a:prstGeom prst="rect">
            <a:avLst/>
          </a:prstGeom>
          <a:noFill/>
        </p:spPr>
      </p:pic>
      <p:pic>
        <p:nvPicPr>
          <p:cNvPr id="4101" name="Picture 5" descr="F:\фото\Химия\RjDxPnKmR-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14290"/>
            <a:ext cx="5038347" cy="3357586"/>
          </a:xfrm>
          <a:prstGeom prst="rect">
            <a:avLst/>
          </a:prstGeom>
          <a:noFill/>
        </p:spPr>
      </p:pic>
      <p:pic>
        <p:nvPicPr>
          <p:cNvPr id="4102" name="Picture 6" descr="F:\фото\Химия\-NIDuTY7ke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85728"/>
            <a:ext cx="3647054" cy="243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Химия\y6_IYF9Dw6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8477224" cy="564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\Химия\EdredfwTxN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68310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Химия\FDNgqJezvO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4286280" cy="2856404"/>
          </a:xfrm>
          <a:prstGeom prst="rect">
            <a:avLst/>
          </a:prstGeom>
          <a:noFill/>
        </p:spPr>
      </p:pic>
      <p:pic>
        <p:nvPicPr>
          <p:cNvPr id="5124" name="Picture 4" descr="F:\фото\Химия\JTkPI3l3-t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643314"/>
            <a:ext cx="4405258" cy="2935692"/>
          </a:xfrm>
          <a:prstGeom prst="rect">
            <a:avLst/>
          </a:prstGeom>
          <a:noFill/>
        </p:spPr>
      </p:pic>
      <p:pic>
        <p:nvPicPr>
          <p:cNvPr id="5123" name="Picture 3" descr="F:\фото\Химия\ecybsPbD7b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14290"/>
            <a:ext cx="4429156" cy="295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 Число электронов  в ионе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3+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56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53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7153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 Электронную конфигурацию 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 основном состоянии имеет атом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лития 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натрия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калия  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кальция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8572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5. Атом элемента, высший оксид которого ЭО</a:t>
            </a:r>
            <a:r>
              <a:rPr lang="ru-RU" sz="4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имеет конфигурацию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внешнего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энергетического уровня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2        </a:t>
            </a:r>
            <a:endParaRPr lang="ru-RU" sz="4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3)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3        </a:t>
            </a:r>
            <a:endParaRPr lang="ru-RU" sz="44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4)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1769</Words>
  <Application>Microsoft Office PowerPoint</Application>
  <PresentationFormat>Экран (4:3)</PresentationFormat>
  <Paragraphs>298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Трек</vt:lpstr>
      <vt:lpstr>Слайд 1</vt:lpstr>
      <vt:lpstr>Слайд 2</vt:lpstr>
      <vt:lpstr>Раунд 1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39</cp:revision>
  <dcterms:created xsi:type="dcterms:W3CDTF">2013-11-23T15:50:20Z</dcterms:created>
  <dcterms:modified xsi:type="dcterms:W3CDTF">2015-02-22T22:22:47Z</dcterms:modified>
</cp:coreProperties>
</file>