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7" r:id="rId3"/>
    <p:sldId id="257" r:id="rId4"/>
    <p:sldId id="278" r:id="rId5"/>
    <p:sldId id="269" r:id="rId6"/>
    <p:sldId id="270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2C0D"/>
    <a:srgbClr val="97E4FF"/>
    <a:srgbClr val="F9DF1B"/>
    <a:srgbClr val="6EA0B0"/>
    <a:srgbClr val="978F29"/>
    <a:srgbClr val="FADD8A"/>
    <a:srgbClr val="43CE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ECF462-B001-40B8-AFEF-A9C8D34C2BCB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5D2EA-7411-448B-96BE-F7C9A043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0" y="714374"/>
            <a:ext cx="9001156" cy="47863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 в 9-м классе</a:t>
            </a:r>
          </a:p>
          <a:p>
            <a:pPr algn="ctr">
              <a:buNone/>
            </a:pPr>
            <a:r>
              <a:rPr lang="ru-RU" sz="4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теме: </a:t>
            </a:r>
          </a:p>
          <a:p>
            <a:pPr algn="ctr">
              <a:buNone/>
            </a:pPr>
            <a:r>
              <a:rPr lang="ru-RU" sz="4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«Проектирование нового металлургического комбината»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Формирование умения  проектировать новые объекты,  учитывая сложившуюся географию отрасли  и  важнейшие факторы ее размещения.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467600" cy="5715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sz="5100" b="1" dirty="0">
              <a:latin typeface="+mj-lt"/>
            </a:endParaRPr>
          </a:p>
          <a:p>
            <a:pPr lvl="0">
              <a:buClrTx/>
            </a:pPr>
            <a:r>
              <a:rPr lang="ru-RU" sz="5100" b="1" dirty="0">
                <a:latin typeface="+mj-lt"/>
              </a:rPr>
              <a:t>Продолжить формирование понятия факторы размещения </a:t>
            </a:r>
            <a:r>
              <a:rPr lang="ru-RU" sz="5100" b="1" dirty="0" smtClean="0">
                <a:latin typeface="+mj-lt"/>
              </a:rPr>
              <a:t>производства</a:t>
            </a:r>
            <a:endParaRPr lang="ru-RU" sz="5100" b="1" dirty="0">
              <a:latin typeface="+mj-lt"/>
            </a:endParaRPr>
          </a:p>
          <a:p>
            <a:pPr lvl="0">
              <a:buClrTx/>
            </a:pPr>
            <a:r>
              <a:rPr lang="ru-RU" sz="5100" b="1" dirty="0" smtClean="0">
                <a:latin typeface="+mj-lt"/>
              </a:rPr>
              <a:t>Совершенствовать </a:t>
            </a:r>
            <a:r>
              <a:rPr lang="ru-RU" sz="5100" b="1" dirty="0">
                <a:latin typeface="+mj-lt"/>
              </a:rPr>
              <a:t>умение работать с учебником, картами атласа, статистическими материалами, </a:t>
            </a:r>
            <a:r>
              <a:rPr lang="ru-RU" sz="5100" b="1" dirty="0" smtClean="0">
                <a:latin typeface="+mj-lt"/>
              </a:rPr>
              <a:t>компьютером, Интернет-ресурсами</a:t>
            </a:r>
            <a:endParaRPr lang="ru-RU" sz="5100" b="1" dirty="0">
              <a:latin typeface="+mj-lt"/>
            </a:endParaRPr>
          </a:p>
          <a:p>
            <a:pPr lvl="0">
              <a:buClrTx/>
            </a:pPr>
            <a:r>
              <a:rPr lang="ru-RU" sz="5100" b="1" dirty="0">
                <a:latin typeface="+mj-lt"/>
              </a:rPr>
              <a:t>Формировать умения составлять </a:t>
            </a:r>
            <a:r>
              <a:rPr lang="ru-RU" sz="5100" b="1" dirty="0" smtClean="0">
                <a:latin typeface="+mj-lt"/>
              </a:rPr>
              <a:t>мини-проекты</a:t>
            </a:r>
            <a:endParaRPr lang="ru-RU" sz="5100" b="1" dirty="0">
              <a:latin typeface="+mj-lt"/>
            </a:endParaRPr>
          </a:p>
          <a:p>
            <a:pPr lvl="0">
              <a:buClrTx/>
            </a:pPr>
            <a:r>
              <a:rPr lang="ru-RU" sz="5100" b="1" dirty="0">
                <a:latin typeface="+mj-lt"/>
              </a:rPr>
              <a:t>Воспитывать бережное отношение к </a:t>
            </a:r>
            <a:r>
              <a:rPr lang="ru-RU" sz="5100" b="1" dirty="0" smtClean="0">
                <a:latin typeface="+mj-lt"/>
              </a:rPr>
              <a:t>природе</a:t>
            </a:r>
            <a:endParaRPr lang="ru-RU" sz="5100" b="1" dirty="0">
              <a:latin typeface="+mj-lt"/>
            </a:endParaRPr>
          </a:p>
          <a:p>
            <a:pPr>
              <a:buNone/>
            </a:pPr>
            <a:r>
              <a:rPr lang="ru-RU" sz="5100" b="1" dirty="0">
                <a:latin typeface="+mj-lt"/>
              </a:rPr>
              <a:t> </a:t>
            </a:r>
          </a:p>
          <a:p>
            <a:pPr>
              <a:buNone/>
            </a:pPr>
            <a:r>
              <a:rPr lang="ru-RU" sz="3600" b="1" dirty="0">
                <a:latin typeface="+mj-lt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71472" y="274638"/>
            <a:ext cx="8072494" cy="515462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Варианты проектов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am195707.narod.ru/eurasia2.jpg"/>
          <p:cNvPicPr/>
          <p:nvPr/>
        </p:nvPicPr>
        <p:blipFill>
          <a:blip r:embed="rId2" cstate="print"/>
          <a:srcRect l="18934" t="3587" r="19506" b="385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2200284" cy="11429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Группа 1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ММК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201374">
            <a:off x="3019609" y="2385191"/>
            <a:ext cx="968429" cy="685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ММК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857620" y="3000372"/>
            <a:ext cx="500066" cy="3571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9297936">
            <a:off x="3814239" y="2907385"/>
            <a:ext cx="114712" cy="353861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000232" y="2214554"/>
            <a:ext cx="417762" cy="3571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6457456" flipH="1" flipV="1">
            <a:off x="2643180" y="2249979"/>
            <a:ext cx="136172" cy="699281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2357430"/>
            <a:ext cx="428628" cy="4286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14612" y="1857364"/>
            <a:ext cx="1714512" cy="1571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1506234" flipV="1">
            <a:off x="3623894" y="1860435"/>
            <a:ext cx="83581" cy="518698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616225" flipV="1">
            <a:off x="3997798" y="2571752"/>
            <a:ext cx="1437762" cy="146489"/>
          </a:xfrm>
          <a:prstGeom prst="rightArrow">
            <a:avLst>
              <a:gd name="adj1" fmla="val 50000"/>
              <a:gd name="adj2" fmla="val 2347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1928802"/>
            <a:ext cx="107157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5оо км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2000240"/>
            <a:ext cx="107157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Кузбасс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3357562"/>
            <a:ext cx="1071570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Соколов-ско-Сарбай-ское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5918" y="1928802"/>
            <a:ext cx="71438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15174" y="4000504"/>
            <a:ext cx="1928826" cy="28574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Выгодное положение по отношению к регионам Европа-Азия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Экспорт – 60 стран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435790">
            <a:off x="2124458" y="3050539"/>
            <a:ext cx="282539" cy="3490338"/>
          </a:xfrm>
          <a:prstGeom prst="downArrow">
            <a:avLst/>
          </a:prstGeom>
          <a:solidFill>
            <a:srgbClr val="F9DF1B"/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1024603">
            <a:off x="3932070" y="3368515"/>
            <a:ext cx="282539" cy="3490338"/>
          </a:xfrm>
          <a:prstGeom prst="downArrow">
            <a:avLst/>
          </a:prstGeom>
          <a:solidFill>
            <a:srgbClr val="F9DF1B"/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3659482">
            <a:off x="1255133" y="2208673"/>
            <a:ext cx="282539" cy="3228308"/>
          </a:xfrm>
          <a:prstGeom prst="downArrow">
            <a:avLst/>
          </a:prstGeom>
          <a:solidFill>
            <a:srgbClr val="F9DF1B"/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5556330">
            <a:off x="1182467" y="1454136"/>
            <a:ext cx="282539" cy="2637354"/>
          </a:xfrm>
          <a:prstGeom prst="downArrow">
            <a:avLst/>
          </a:prstGeom>
          <a:solidFill>
            <a:srgbClr val="F9DF1B"/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6175900" y="1182158"/>
            <a:ext cx="282539" cy="3490338"/>
          </a:xfrm>
          <a:prstGeom prst="downArrow">
            <a:avLst/>
          </a:prstGeom>
          <a:solidFill>
            <a:srgbClr val="F9DF1B"/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infobps.ru/goroda_rus/aldan_karta.jpg"/>
          <p:cNvPicPr/>
          <p:nvPr/>
        </p:nvPicPr>
        <p:blipFill>
          <a:blip r:embed="rId2" cstate="print"/>
          <a:srcRect l="15869" t="63153" r="21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внобедренный треугольник 3"/>
          <p:cNvSpPr/>
          <p:nvPr/>
        </p:nvSpPr>
        <p:spPr>
          <a:xfrm>
            <a:off x="1214414" y="3000372"/>
            <a:ext cx="1417894" cy="1343028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4714884"/>
            <a:ext cx="1071570" cy="10715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142844" y="3143248"/>
            <a:ext cx="1407036" cy="484632"/>
          </a:xfrm>
          <a:prstGeom prst="homePlat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Таежное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500034" y="5000636"/>
            <a:ext cx="1643074" cy="484632"/>
          </a:xfrm>
          <a:prstGeom prst="homePlate">
            <a:avLst>
              <a:gd name="adj" fmla="val 7187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Нерюнгри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086460" y="0"/>
            <a:ext cx="3057540" cy="4214842"/>
          </a:xfrm>
          <a:prstGeom prst="round2DiagRect">
            <a:avLst>
              <a:gd name="adj1" fmla="val 29429"/>
              <a:gd name="adj2" fmla="val 0"/>
            </a:avLst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Сочетание запасов руды и коксующихся углей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Месторождения вспомогательного сырья для черной металлургии</a:t>
            </a:r>
            <a:r>
              <a:rPr lang="ru-RU" sz="20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Наличие железной дороги</a:t>
            </a:r>
            <a:r>
              <a:rPr lang="ru-RU" sz="2000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</a:rPr>
              <a:t>Ориентация на экспорт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2200284" cy="107154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Группа 2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929306"/>
            <a:ext cx="3000396" cy="92869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Южно-Якутский комбинат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bochkavpechatleniy.com/data/photo/15217/bam_original.jpg"/>
          <p:cNvPicPr/>
          <p:nvPr/>
        </p:nvPicPr>
        <p:blipFill>
          <a:blip r:embed="rId2" cstate="print"/>
          <a:srcRect l="6250" r="23437" b="27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57686" y="2357430"/>
            <a:ext cx="1414466" cy="642942"/>
          </a:xfrm>
          <a:prstGeom prst="rect">
            <a:avLst/>
          </a:prstGeom>
          <a:solidFill>
            <a:srgbClr val="712C0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200284" cy="107154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Группа 3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3143248"/>
            <a:ext cx="2271722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Удоканское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 rot="1439020">
            <a:off x="4480521" y="1998186"/>
            <a:ext cx="754463" cy="289859"/>
          </a:xfrm>
          <a:prstGeom prst="lef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785926"/>
            <a:ext cx="9858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 км</a:t>
            </a:r>
          </a:p>
        </p:txBody>
      </p:sp>
      <p:pic>
        <p:nvPicPr>
          <p:cNvPr id="8" name="Рисунок 7" descr="http://www.lgov.odessaglobe.com/images/photos/new/0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857628"/>
            <a:ext cx="4045869" cy="28575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Вертикальный свиток 9"/>
          <p:cNvSpPr/>
          <p:nvPr/>
        </p:nvSpPr>
        <p:spPr>
          <a:xfrm>
            <a:off x="0" y="2786058"/>
            <a:ext cx="3286116" cy="392909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12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Третье в мире по запасам меди 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Наличие железной дороги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Карьерный способ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добычи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Импульс к развитию Забайкальского края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1041</TotalTime>
  <Words>91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Цель:</vt:lpstr>
      <vt:lpstr>Задачи:</vt:lpstr>
      <vt:lpstr>Варианты проектов 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потеме: «Металлургический комплекс России»</dc:title>
  <dc:creator>Admin</dc:creator>
  <cp:lastModifiedBy>фф</cp:lastModifiedBy>
  <cp:revision>159</cp:revision>
  <dcterms:created xsi:type="dcterms:W3CDTF">2013-03-11T11:06:18Z</dcterms:created>
  <dcterms:modified xsi:type="dcterms:W3CDTF">2015-01-14T15:41:11Z</dcterms:modified>
</cp:coreProperties>
</file>