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60" r:id="rId5"/>
    <p:sldId id="276" r:id="rId6"/>
    <p:sldId id="262" r:id="rId7"/>
    <p:sldId id="282" r:id="rId8"/>
    <p:sldId id="280" r:id="rId9"/>
    <p:sldId id="264" r:id="rId10"/>
    <p:sldId id="267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68" r:id="rId20"/>
    <p:sldId id="272" r:id="rId21"/>
    <p:sldId id="269" r:id="rId22"/>
    <p:sldId id="273" r:id="rId23"/>
    <p:sldId id="270" r:id="rId24"/>
    <p:sldId id="274" r:id="rId25"/>
    <p:sldId id="271" r:id="rId26"/>
    <p:sldId id="275" r:id="rId27"/>
    <p:sldId id="261" r:id="rId28"/>
    <p:sldId id="259" r:id="rId29"/>
    <p:sldId id="263" r:id="rId30"/>
    <p:sldId id="266" r:id="rId31"/>
    <p:sldId id="265" r:id="rId32"/>
    <p:sldId id="279" r:id="rId33"/>
    <p:sldId id="281" r:id="rId34"/>
    <p:sldId id="283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B1F"/>
    <a:srgbClr val="F62C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54915-E93B-47BB-AFCD-941D2AFBE3C8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70653-37F8-463F-850D-1617DAB6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0653-37F8-463F-850D-1617DAB6BB3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0653-37F8-463F-850D-1617DAB6BB3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9 Мая\9_M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653136"/>
            <a:ext cx="6444208" cy="965969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877272"/>
            <a:ext cx="6400800" cy="67248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9 Мая\9May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9050"/>
            <a:ext cx="9167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3995738" y="1125538"/>
            <a:ext cx="514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979613" y="1989138"/>
            <a:ext cx="6985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1.xml"/><Relationship Id="rId18" Type="http://schemas.openxmlformats.org/officeDocument/2006/relationships/slide" Target="slide26.xml"/><Relationship Id="rId26" Type="http://schemas.openxmlformats.org/officeDocument/2006/relationships/slide" Target="slide18.xml"/><Relationship Id="rId3" Type="http://schemas.openxmlformats.org/officeDocument/2006/relationships/slide" Target="slide3.xml"/><Relationship Id="rId21" Type="http://schemas.openxmlformats.org/officeDocument/2006/relationships/slide" Target="slide13.xml"/><Relationship Id="rId7" Type="http://schemas.openxmlformats.org/officeDocument/2006/relationships/slide" Target="slide7.xml"/><Relationship Id="rId12" Type="http://schemas.openxmlformats.org/officeDocument/2006/relationships/slide" Target="slide20.xml"/><Relationship Id="rId17" Type="http://schemas.openxmlformats.org/officeDocument/2006/relationships/slide" Target="slide25.xml"/><Relationship Id="rId25" Type="http://schemas.openxmlformats.org/officeDocument/2006/relationships/slide" Target="slide17.xml"/><Relationship Id="rId2" Type="http://schemas.openxmlformats.org/officeDocument/2006/relationships/image" Target="../media/image3.jpeg"/><Relationship Id="rId16" Type="http://schemas.openxmlformats.org/officeDocument/2006/relationships/slide" Target="slide24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9.xml"/><Relationship Id="rId24" Type="http://schemas.openxmlformats.org/officeDocument/2006/relationships/slide" Target="slide16.xml"/><Relationship Id="rId5" Type="http://schemas.openxmlformats.org/officeDocument/2006/relationships/slide" Target="slide5.xml"/><Relationship Id="rId15" Type="http://schemas.openxmlformats.org/officeDocument/2006/relationships/slide" Target="slide23.xml"/><Relationship Id="rId23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22.xml"/><Relationship Id="rId22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95536" y="4652963"/>
            <a:ext cx="6048127" cy="96678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ПОБЕДИТЕЛИ.</a:t>
            </a:r>
            <a:endParaRPr lang="ru-RU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5876925"/>
            <a:ext cx="6400800" cy="673100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11760" y="2060848"/>
            <a:ext cx="6732240" cy="230425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4000" b="1" dirty="0" smtClean="0"/>
              <a:t>Единственная лётчица </a:t>
            </a:r>
            <a:br>
              <a:rPr lang="ru-RU" sz="4000" b="1" dirty="0" smtClean="0"/>
            </a:br>
            <a:r>
              <a:rPr lang="ru-RU" sz="4000" b="1" dirty="0" smtClean="0"/>
              <a:t>в мире совершившая  1004 боевых вылета. командир звена 46-го гвардейского ночного бомбардировочного авиационного полка … </a:t>
            </a:r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8532440" y="1052736"/>
            <a:ext cx="611560" cy="576064"/>
          </a:xfrm>
          <a:prstGeom prst="actionButtonInformation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5013176"/>
            <a:ext cx="4032448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)  Парфёнова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5877272"/>
            <a:ext cx="4032448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Себрова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5013176"/>
            <a:ext cx="374441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Макарова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5877272"/>
            <a:ext cx="374441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 Рябова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11760" y="1772816"/>
            <a:ext cx="6732240" cy="23042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8 месяцев обороны с 30.10 по 04.07 1941-1942 годов враг потерял у стен этого города до 300 тыс. человек.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8532440" y="1052736"/>
            <a:ext cx="611560" cy="576064"/>
          </a:xfrm>
          <a:prstGeom prst="actionButtonInformation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5013176"/>
            <a:ext cx="4032448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)  Киев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5877272"/>
            <a:ext cx="4032448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Севастополь</a:t>
            </a:r>
            <a:endParaRPr lang="ru-RU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5013176"/>
            <a:ext cx="374441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Минск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5877272"/>
            <a:ext cx="374441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 Москва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78647" y="5517232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Г) </a:t>
            </a:r>
            <a:r>
              <a:rPr lang="ru-RU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Сталинград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6199" y="5517232"/>
            <a:ext cx="3816424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Ленинград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581128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Минск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8647" y="4581128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Киев</a:t>
            </a:r>
            <a:r>
              <a:rPr lang="ru-RU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47256" y="1772816"/>
            <a:ext cx="6696744" cy="23042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2800" b="1" dirty="0" smtClean="0"/>
              <a:t>Право называться героическим этот город заслужил непрекращающейся ни на один день борьбой его жителей против фашистов. 1100 дней и ночей длилась оккупация, за это время подпольщики и партизаны осуществили около 1500 диверсий.</a:t>
            </a:r>
            <a:endParaRPr lang="ru-RU" sz="28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8532440" y="1052736"/>
            <a:ext cx="611560" cy="576064"/>
          </a:xfrm>
          <a:prstGeom prst="actionButtonInformation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6198" y="5013176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Ленинград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46198" y="5949280"/>
            <a:ext cx="3816424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Смоленск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5013176"/>
            <a:ext cx="399593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Мурманск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5949280"/>
            <a:ext cx="399593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Тула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79712" y="2060848"/>
            <a:ext cx="7380312" cy="23042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Северный форпост России. За годы войны на этот город фашисты сбросили 185 тысяч бомб и совершили 792 налёта. По количеству и плотности нанесённых по городу бомбовых ударов среди советских городов он уступает лишь Сталинграду. 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Управляющая кнопка: сведения 8">
            <a:hlinkClick r:id="rId5" action="ppaction://hlinksldjump" highlightClick="1"/>
          </p:cNvPr>
          <p:cNvSpPr/>
          <p:nvPr/>
        </p:nvSpPr>
        <p:spPr>
          <a:xfrm>
            <a:off x="8532440" y="1052736"/>
            <a:ext cx="611560" cy="576064"/>
          </a:xfrm>
          <a:prstGeom prst="actionButtonInformation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6199" y="4725144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Одесса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7576" y="4725144"/>
            <a:ext cx="3816424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Керчь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661248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Ленинград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78647" y="5661248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Смоленск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67744" y="1916832"/>
            <a:ext cx="7164288" cy="23042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900 дней и ночей в условиях полной блокады города жители не только удержали город, но и оказали огромную помощь фронту.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8532440" y="1052736"/>
            <a:ext cx="611560" cy="576064"/>
          </a:xfrm>
          <a:prstGeom prst="actionButtonInformation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6199" y="5013176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Москва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6199" y="5949280"/>
            <a:ext cx="3816424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Минск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8647" y="5949280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Керчь</a:t>
            </a:r>
            <a:endParaRPr lang="ru-RU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8647" y="5013176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Киев</a:t>
            </a:r>
            <a:r>
              <a:rPr lang="ru-RU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051720" y="2132856"/>
            <a:ext cx="7308304" cy="23042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600" b="1" dirty="0" smtClean="0"/>
              <a:t>Линия фронта четырежды проходила через город. В результате кровопролитных боёв он был почти полностью разрушен. 146 воинов удостоены звания Героя Советского Союза. </a:t>
            </a:r>
            <a:endParaRPr lang="ru-RU" sz="36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8532440" y="1052736"/>
            <a:ext cx="611560" cy="576064"/>
          </a:xfrm>
          <a:prstGeom prst="actionButtonInformation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23728" y="2204864"/>
            <a:ext cx="7344816" cy="302433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4000" b="1" dirty="0" smtClean="0"/>
              <a:t> </a:t>
            </a:r>
            <a:r>
              <a:rPr lang="ru-RU" sz="3600" b="1" dirty="0" smtClean="0"/>
              <a:t>Король Великобритании прислал </a:t>
            </a:r>
            <a:br>
              <a:rPr lang="ru-RU" sz="3600" b="1" dirty="0" smtClean="0"/>
            </a:br>
            <a:r>
              <a:rPr lang="ru-RU" sz="3600" b="1" dirty="0" smtClean="0"/>
              <a:t>этому городу дарственный меч, на клинке которого выгравирована надпись: «Гражданам …., крепким, </a:t>
            </a:r>
            <a:br>
              <a:rPr lang="ru-RU" sz="3600" b="1" dirty="0" smtClean="0"/>
            </a:br>
            <a:r>
              <a:rPr lang="ru-RU" sz="3600" b="1" dirty="0" smtClean="0"/>
              <a:t>как сталь, — от короля Георга VI в знак глубокого восхищения британского народа.</a:t>
            </a:r>
            <a:br>
              <a:rPr lang="ru-RU" sz="3600" b="1" dirty="0" smtClean="0"/>
            </a:br>
            <a:endParaRPr lang="ru-RU" sz="4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сведения 8">
            <a:hlinkClick r:id="rId5" action="ppaction://hlinksldjump" highlightClick="1"/>
          </p:cNvPr>
          <p:cNvSpPr/>
          <p:nvPr/>
        </p:nvSpPr>
        <p:spPr>
          <a:xfrm>
            <a:off x="8532440" y="1052736"/>
            <a:ext cx="611560" cy="576064"/>
          </a:xfrm>
          <a:prstGeom prst="actionButtonInformation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23120" y="5273824"/>
            <a:ext cx="4032448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) </a:t>
            </a:r>
            <a:r>
              <a:rPr lang="ru-RU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Новороссийск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23120" y="6137920"/>
            <a:ext cx="4032448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Сталинград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9584" y="5273824"/>
            <a:ext cx="374441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Одесса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9584" y="6137920"/>
            <a:ext cx="374441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 Тула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5" y="4581128"/>
            <a:ext cx="4283968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Одесса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7576" y="4581128"/>
            <a:ext cx="3816424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Киев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517232"/>
            <a:ext cx="4297401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Новороссийск</a:t>
            </a:r>
            <a:endParaRPr lang="ru-RU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8647" y="5517232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Г) Смоленск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07704" y="1988840"/>
            <a:ext cx="7632848" cy="23042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200" b="1" dirty="0" smtClean="0"/>
              <a:t>В 1943 году, в ночь на 4 февраля, южнее оккупированного города высадился десант моряков численностью 274 человека, захвативший плацдарм «Малая земля», который удерживался 225 дней</a:t>
            </a:r>
            <a:endParaRPr lang="ru-RU" sz="32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8532440" y="1052736"/>
            <a:ext cx="611560" cy="576064"/>
          </a:xfrm>
          <a:prstGeom prst="actionButtonInformation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6199" y="4581128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Киев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6199" y="5517232"/>
            <a:ext cx="3816424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Минск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8647" y="4581128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Москва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8647" y="5517232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Ленинград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79712" y="1700808"/>
            <a:ext cx="7164288" cy="26642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2400" b="1" dirty="0" smtClean="0"/>
              <a:t>В октябре 1941 - апреле 1942 гг. произошла одна из крупнейших битв Великой  Отечественной войны за этот город , завершившаяся поражением стратегической группировки немецко-фашистских войск. Был развеян миф о непобедимости немецкой армии, потерпел окончательный крах гитлеровский план «молниеносной войны» против СССР.</a:t>
            </a:r>
            <a:r>
              <a:rPr lang="ru-RU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sz="2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8532440" y="1052736"/>
            <a:ext cx="611560" cy="576064"/>
          </a:xfrm>
          <a:prstGeom prst="actionButtonInformation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611560" y="6210300"/>
            <a:ext cx="8712968" cy="6477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Рокоссовский Константин Константинович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0" y="6281936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festival.1september.ru/articles/515427/Image2605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24" y="1556792"/>
            <a:ext cx="3714776" cy="4429156"/>
          </a:xfrm>
          <a:prstGeom prst="roundRect">
            <a:avLst>
              <a:gd name="adj" fmla="val 11111"/>
            </a:avLst>
          </a:prstGeom>
          <a:ln w="190500" cap="rnd">
            <a:solidFill>
              <a:srgbClr val="E15B1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251520" y="2420888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)Жуков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149080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В)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Рокоссовский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284984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Б)</a:t>
            </a:r>
            <a:r>
              <a:rPr lang="ru-RU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Малиновский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013176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Г)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Ворошилов 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147" grpId="0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27984" y="1412776"/>
            <a:ext cx="2448272" cy="13407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Маршалы</a:t>
            </a:r>
          </a:p>
          <a:p>
            <a:pPr algn="ctr"/>
            <a:r>
              <a:rPr lang="ru-RU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Советского Союза</a:t>
            </a:r>
            <a:endParaRPr lang="ru-RU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3728" y="1412776"/>
            <a:ext cx="2160240" cy="13407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Герои</a:t>
            </a:r>
          </a:p>
          <a:p>
            <a:pPr lvl="0" algn="ctr"/>
            <a:r>
              <a:rPr lang="ru-RU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Советского Союза</a:t>
            </a:r>
          </a:p>
          <a:p>
            <a:pPr algn="ctr"/>
            <a:endParaRPr lang="ru-RU" sz="36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83760" y="1412776"/>
            <a:ext cx="2160240" cy="13407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орода герои</a:t>
            </a:r>
            <a:endParaRPr lang="ru-RU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5-конечная звезда 7">
            <a:hlinkClick r:id="rId3" action="ppaction://hlinksldjump"/>
          </p:cNvPr>
          <p:cNvSpPr/>
          <p:nvPr/>
        </p:nvSpPr>
        <p:spPr>
          <a:xfrm>
            <a:off x="2267744" y="2780928"/>
            <a:ext cx="1008112" cy="864096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5-конечная звезда 8">
            <a:hlinkClick r:id="rId4" action="ppaction://hlinksldjump"/>
          </p:cNvPr>
          <p:cNvSpPr/>
          <p:nvPr/>
        </p:nvSpPr>
        <p:spPr>
          <a:xfrm>
            <a:off x="3347864" y="2780928"/>
            <a:ext cx="1008112" cy="864096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5-конечная звезда 9">
            <a:hlinkClick r:id="rId5" action="ppaction://hlinksldjump"/>
          </p:cNvPr>
          <p:cNvSpPr/>
          <p:nvPr/>
        </p:nvSpPr>
        <p:spPr>
          <a:xfrm>
            <a:off x="2267744" y="3645024"/>
            <a:ext cx="1008112" cy="864096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5-конечная звезда 10">
            <a:hlinkClick r:id="rId6" action="ppaction://hlinksldjump"/>
          </p:cNvPr>
          <p:cNvSpPr/>
          <p:nvPr/>
        </p:nvSpPr>
        <p:spPr>
          <a:xfrm>
            <a:off x="3419872" y="3645024"/>
            <a:ext cx="1008112" cy="864096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5-конечная звезда 11">
            <a:hlinkClick r:id="rId7" action="ppaction://hlinksldjump"/>
          </p:cNvPr>
          <p:cNvSpPr/>
          <p:nvPr/>
        </p:nvSpPr>
        <p:spPr>
          <a:xfrm>
            <a:off x="2339752" y="4581128"/>
            <a:ext cx="1008112" cy="864096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3" name="5-конечная звезда 12">
            <a:hlinkClick r:id="rId8" action="ppaction://hlinksldjump"/>
          </p:cNvPr>
          <p:cNvSpPr/>
          <p:nvPr/>
        </p:nvSpPr>
        <p:spPr>
          <a:xfrm>
            <a:off x="3419872" y="4581128"/>
            <a:ext cx="1008112" cy="864096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5-конечная звезда 13">
            <a:hlinkClick r:id="rId9" action="ppaction://hlinksldjump"/>
          </p:cNvPr>
          <p:cNvSpPr/>
          <p:nvPr/>
        </p:nvSpPr>
        <p:spPr>
          <a:xfrm>
            <a:off x="2411760" y="5445224"/>
            <a:ext cx="1008112" cy="864096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5-конечная звезда 14">
            <a:hlinkClick r:id="rId10" action="ppaction://hlinksldjump"/>
          </p:cNvPr>
          <p:cNvSpPr/>
          <p:nvPr/>
        </p:nvSpPr>
        <p:spPr>
          <a:xfrm>
            <a:off x="3491880" y="5445224"/>
            <a:ext cx="1008112" cy="864096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5-конечная звезда 15">
            <a:hlinkClick r:id="rId11" action="ppaction://hlinksldjump"/>
          </p:cNvPr>
          <p:cNvSpPr/>
          <p:nvPr/>
        </p:nvSpPr>
        <p:spPr>
          <a:xfrm>
            <a:off x="4644008" y="2852936"/>
            <a:ext cx="1008112" cy="864096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5-конечная звезда 16">
            <a:hlinkClick r:id="rId12" action="ppaction://hlinksldjump"/>
          </p:cNvPr>
          <p:cNvSpPr/>
          <p:nvPr/>
        </p:nvSpPr>
        <p:spPr>
          <a:xfrm>
            <a:off x="5724128" y="2852936"/>
            <a:ext cx="1008112" cy="864096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5-конечная звезда 17">
            <a:hlinkClick r:id="rId13" action="ppaction://hlinksldjump"/>
          </p:cNvPr>
          <p:cNvSpPr/>
          <p:nvPr/>
        </p:nvSpPr>
        <p:spPr>
          <a:xfrm>
            <a:off x="4716016" y="3717032"/>
            <a:ext cx="1008112" cy="864096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5-конечная звезда 18">
            <a:hlinkClick r:id="rId14" action="ppaction://hlinksldjump"/>
          </p:cNvPr>
          <p:cNvSpPr/>
          <p:nvPr/>
        </p:nvSpPr>
        <p:spPr>
          <a:xfrm>
            <a:off x="5796136" y="3717032"/>
            <a:ext cx="1008112" cy="864096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5-конечная звезда 19">
            <a:hlinkClick r:id="rId15" action="ppaction://hlinksldjump"/>
          </p:cNvPr>
          <p:cNvSpPr/>
          <p:nvPr/>
        </p:nvSpPr>
        <p:spPr>
          <a:xfrm>
            <a:off x="4716016" y="4653136"/>
            <a:ext cx="1008112" cy="864096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1" name="5-конечная звезда 20">
            <a:hlinkClick r:id="rId16" action="ppaction://hlinksldjump"/>
          </p:cNvPr>
          <p:cNvSpPr/>
          <p:nvPr/>
        </p:nvSpPr>
        <p:spPr>
          <a:xfrm>
            <a:off x="5796136" y="4653136"/>
            <a:ext cx="1008112" cy="864096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5-конечная звезда 21">
            <a:hlinkClick r:id="rId17" action="ppaction://hlinksldjump"/>
          </p:cNvPr>
          <p:cNvSpPr/>
          <p:nvPr/>
        </p:nvSpPr>
        <p:spPr>
          <a:xfrm>
            <a:off x="4788024" y="5517232"/>
            <a:ext cx="1008112" cy="864096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5-конечная звезда 22">
            <a:hlinkClick r:id="rId18" action="ppaction://hlinksldjump"/>
          </p:cNvPr>
          <p:cNvSpPr/>
          <p:nvPr/>
        </p:nvSpPr>
        <p:spPr>
          <a:xfrm>
            <a:off x="5868144" y="5517232"/>
            <a:ext cx="1008112" cy="864096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5-конечная звезда 23">
            <a:hlinkClick r:id="rId19" action="ppaction://hlinksldjump"/>
          </p:cNvPr>
          <p:cNvSpPr/>
          <p:nvPr/>
        </p:nvSpPr>
        <p:spPr>
          <a:xfrm>
            <a:off x="6911752" y="2924944"/>
            <a:ext cx="1008112" cy="864096"/>
          </a:xfrm>
          <a:prstGeom prst="star5">
            <a:avLst/>
          </a:prstGeom>
          <a:solidFill>
            <a:srgbClr val="F62C0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5-конечная звезда 24">
            <a:hlinkClick r:id="rId20" action="ppaction://hlinksldjump"/>
          </p:cNvPr>
          <p:cNvSpPr/>
          <p:nvPr/>
        </p:nvSpPr>
        <p:spPr>
          <a:xfrm>
            <a:off x="7991872" y="2924944"/>
            <a:ext cx="1008112" cy="864096"/>
          </a:xfrm>
          <a:prstGeom prst="star5">
            <a:avLst/>
          </a:prstGeom>
          <a:solidFill>
            <a:srgbClr val="F62C0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5-конечная звезда 25">
            <a:hlinkClick r:id="rId21" action="ppaction://hlinksldjump"/>
          </p:cNvPr>
          <p:cNvSpPr/>
          <p:nvPr/>
        </p:nvSpPr>
        <p:spPr>
          <a:xfrm>
            <a:off x="6983760" y="3789040"/>
            <a:ext cx="1008112" cy="864096"/>
          </a:xfrm>
          <a:prstGeom prst="star5">
            <a:avLst/>
          </a:prstGeom>
          <a:solidFill>
            <a:srgbClr val="F62C0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5-конечная звезда 26">
            <a:hlinkClick r:id="rId22" action="ppaction://hlinksldjump"/>
          </p:cNvPr>
          <p:cNvSpPr/>
          <p:nvPr/>
        </p:nvSpPr>
        <p:spPr>
          <a:xfrm>
            <a:off x="8063880" y="3789040"/>
            <a:ext cx="1008112" cy="864096"/>
          </a:xfrm>
          <a:prstGeom prst="star5">
            <a:avLst/>
          </a:prstGeom>
          <a:solidFill>
            <a:srgbClr val="F62C0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5-конечная звезда 27">
            <a:hlinkClick r:id="rId23" action="ppaction://hlinksldjump"/>
          </p:cNvPr>
          <p:cNvSpPr/>
          <p:nvPr/>
        </p:nvSpPr>
        <p:spPr>
          <a:xfrm>
            <a:off x="6983760" y="4725144"/>
            <a:ext cx="1008112" cy="864096"/>
          </a:xfrm>
          <a:prstGeom prst="star5">
            <a:avLst/>
          </a:prstGeom>
          <a:solidFill>
            <a:srgbClr val="F62C0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9" name="5-конечная звезда 28">
            <a:hlinkClick r:id="rId24" action="ppaction://hlinksldjump"/>
          </p:cNvPr>
          <p:cNvSpPr/>
          <p:nvPr/>
        </p:nvSpPr>
        <p:spPr>
          <a:xfrm>
            <a:off x="8063880" y="4725144"/>
            <a:ext cx="1008112" cy="864096"/>
          </a:xfrm>
          <a:prstGeom prst="star5">
            <a:avLst/>
          </a:prstGeom>
          <a:solidFill>
            <a:srgbClr val="F62C0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5-конечная звезда 29">
            <a:hlinkClick r:id="rId25" action="ppaction://hlinksldjump"/>
          </p:cNvPr>
          <p:cNvSpPr/>
          <p:nvPr/>
        </p:nvSpPr>
        <p:spPr>
          <a:xfrm>
            <a:off x="7055768" y="5589240"/>
            <a:ext cx="1008112" cy="864096"/>
          </a:xfrm>
          <a:prstGeom prst="star5">
            <a:avLst/>
          </a:prstGeom>
          <a:solidFill>
            <a:srgbClr val="F62C0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5-конечная звезда 30">
            <a:hlinkClick r:id="rId26" action="ppaction://hlinksldjump"/>
          </p:cNvPr>
          <p:cNvSpPr/>
          <p:nvPr/>
        </p:nvSpPr>
        <p:spPr>
          <a:xfrm>
            <a:off x="8135888" y="5589240"/>
            <a:ext cx="1008112" cy="864096"/>
          </a:xfrm>
          <a:prstGeom prst="star5">
            <a:avLst/>
          </a:prstGeom>
          <a:solidFill>
            <a:srgbClr val="F62C0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475656" y="6210300"/>
            <a:ext cx="7848872" cy="6477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Василевский Александр Михайлович</a:t>
            </a:r>
          </a:p>
        </p:txBody>
      </p:sp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0" y="6281936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420888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)Баграмян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149080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В)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Василевский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284984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Б)</a:t>
            </a:r>
            <a:r>
              <a:rPr lang="ru-RU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Буденный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013176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Г)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Тимошенко 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Рисунок 14" descr="http://festival.1september.ru/articles/515427/Image2611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484784"/>
            <a:ext cx="3923928" cy="4568042"/>
          </a:xfrm>
          <a:prstGeom prst="roundRect">
            <a:avLst>
              <a:gd name="adj" fmla="val 11111"/>
            </a:avLst>
          </a:prstGeom>
          <a:ln w="190500" cap="rnd">
            <a:solidFill>
              <a:srgbClr val="E15B1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147" grpId="0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267744" y="6210300"/>
            <a:ext cx="7056784" cy="6477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Жуков Георгий Константинович</a:t>
            </a:r>
          </a:p>
        </p:txBody>
      </p:sp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0" y="6281936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149080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В)Рокоссовский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420888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А)Жуков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284984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Б)</a:t>
            </a:r>
            <a:r>
              <a:rPr lang="ru-RU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Малиновский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013176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Г)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Сталин 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Рисунок 14" descr="http://festival.1september.ru/articles/515427/Image2606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556792"/>
            <a:ext cx="3714776" cy="4464496"/>
          </a:xfrm>
          <a:prstGeom prst="roundRect">
            <a:avLst>
              <a:gd name="adj" fmla="val 11111"/>
            </a:avLst>
          </a:prstGeom>
          <a:ln w="190500" cap="rnd">
            <a:solidFill>
              <a:srgbClr val="E15B1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147" grpId="0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267744" y="6210300"/>
            <a:ext cx="7056784" cy="6477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Баграмян Иван Христофорович</a:t>
            </a:r>
          </a:p>
        </p:txBody>
      </p:sp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0" y="6281936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149080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В) Буденный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420888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А) Баграмян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284984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Б)</a:t>
            </a:r>
            <a:r>
              <a:rPr lang="ru-RU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Василевский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013176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Г)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Тимошенко 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Рисунок 15" descr="http://festival.1september.ru/articles/515427/Image2610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472" y="1484784"/>
            <a:ext cx="4000528" cy="4429156"/>
          </a:xfrm>
          <a:prstGeom prst="roundRect">
            <a:avLst>
              <a:gd name="adj" fmla="val 11111"/>
            </a:avLst>
          </a:prstGeom>
          <a:ln w="190500" cap="rnd">
            <a:solidFill>
              <a:srgbClr val="E15B1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147" grpId="0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267744" y="6210300"/>
            <a:ext cx="7056784" cy="6477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/>
              <a:t>Сталин Иосиф Виссарионович</a:t>
            </a:r>
            <a:endParaRPr lang="ru-RU" sz="36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0" y="6281936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149080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В)Рокоссовский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013176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Г)Сталин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284984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Б)</a:t>
            </a:r>
            <a:r>
              <a:rPr lang="ru-RU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Малиновский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420888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А)Жуков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Рисунок 15" descr="http://festival.1september.ru/articles/515427/Image2607.gif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166068" y="1412776"/>
            <a:ext cx="3749066" cy="4572032"/>
          </a:xfrm>
          <a:prstGeom prst="roundRect">
            <a:avLst>
              <a:gd name="adj" fmla="val 11111"/>
            </a:avLst>
          </a:prstGeom>
          <a:ln w="190500" cap="rnd">
            <a:solidFill>
              <a:srgbClr val="E15B1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147" grpId="0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799184" y="6210300"/>
            <a:ext cx="7344816" cy="6477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Тимошенко Семен Константинович</a:t>
            </a:r>
          </a:p>
        </p:txBody>
      </p:sp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0" y="6281936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149080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В) Буденный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013176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Г) Тимошенко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284984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Б)</a:t>
            </a:r>
            <a:r>
              <a:rPr lang="ru-RU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Василевский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420888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А) Баграмян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Рисунок 14" descr="http://festival.1september.ru/articles/515427/Image2609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484784"/>
            <a:ext cx="4000528" cy="4429156"/>
          </a:xfrm>
          <a:prstGeom prst="roundRect">
            <a:avLst>
              <a:gd name="adj" fmla="val 11111"/>
            </a:avLst>
          </a:prstGeom>
          <a:ln w="190500" cap="rnd">
            <a:solidFill>
              <a:srgbClr val="E15B1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147" grpId="0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267744" y="6210300"/>
            <a:ext cx="7056784" cy="6477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Малиновский Родион Яковлевич</a:t>
            </a:r>
          </a:p>
        </p:txBody>
      </p:sp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0" y="6281936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149080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В)Рокоссовский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284984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Б)Малиновский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013176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Г)Ворошилов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420888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А)Жуков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Рисунок 14" descr="http://festival.1september.ru/articles/515427/Image2608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628800"/>
            <a:ext cx="3857652" cy="4357718"/>
          </a:xfrm>
          <a:prstGeom prst="roundRect">
            <a:avLst>
              <a:gd name="adj" fmla="val 11111"/>
            </a:avLst>
          </a:prstGeom>
          <a:ln w="190500" cap="rnd">
            <a:solidFill>
              <a:srgbClr val="E15B1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147" grpId="0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915816" y="6210300"/>
            <a:ext cx="6408712" cy="6477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Буденный Семен Михайлович </a:t>
            </a:r>
          </a:p>
        </p:txBody>
      </p:sp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0" y="6281936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149080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В) Василевский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284984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Б) Буденный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013176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Г) Баграмян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420888"/>
            <a:ext cx="446449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А) Сталин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Рисунок 15" descr="http://festival.1september.ru/articles/515427/Image2612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556792"/>
            <a:ext cx="4067944" cy="4637770"/>
          </a:xfrm>
          <a:prstGeom prst="roundRect">
            <a:avLst>
              <a:gd name="adj" fmla="val 11111"/>
            </a:avLst>
          </a:prstGeom>
          <a:ln w="190500" cap="rnd">
            <a:solidFill>
              <a:srgbClr val="E15B1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147" grpId="0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79512" y="3429000"/>
            <a:ext cx="5148263" cy="6477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Котик Валентин Александрович</a:t>
            </a:r>
            <a:b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ValaKoty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95528" y="1653777"/>
            <a:ext cx="4248472" cy="5204223"/>
          </a:xfrm>
        </p:spPr>
      </p:pic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0" y="0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5148263" cy="6477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Кузьмин Матвей Кузьмич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3977680"/>
            <a:ext cx="4536504" cy="28803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Памятник Матвею</a:t>
            </a:r>
          </a:p>
          <a:p>
            <a:pPr>
              <a:buNone/>
            </a:pP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Кузьмину на станции</a:t>
            </a:r>
          </a:p>
          <a:p>
            <a:pPr>
              <a:buNone/>
            </a:pP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«Партизанская» </a:t>
            </a:r>
          </a:p>
          <a:p>
            <a:pPr>
              <a:buNone/>
            </a:pP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Московского</a:t>
            </a:r>
          </a:p>
          <a:p>
            <a:pPr>
              <a:buNone/>
            </a:pP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метрополитена.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450px-Matvey_Kuzmin_monument_(Partizanskaya_station,_Moscow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385392"/>
            <a:ext cx="4104456" cy="5472608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0" y="0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" y="4149080"/>
            <a:ext cx="3491880" cy="6477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Покрышкин</a:t>
            </a: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Александр Иванович</a:t>
            </a:r>
            <a:b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Содержимое 8" descr="Могила_Покрышкин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385885"/>
            <a:ext cx="3635896" cy="5472115"/>
          </a:xfrm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0" y="0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6199" y="4581128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Кузьмин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6199" y="5517232"/>
            <a:ext cx="3816424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Кожедуб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8647" y="4581128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Котик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8647" y="5517232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Покрышкин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79712" y="1700808"/>
            <a:ext cx="7164288" cy="2304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dirty="0" smtClean="0"/>
              <a:t>Самый молодой Герой Советского Союза… </a:t>
            </a:r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8532440" y="1052736"/>
            <a:ext cx="611560" cy="576064"/>
          </a:xfrm>
          <a:prstGeom prst="actionButtonInformation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27176" y="6209928"/>
            <a:ext cx="7416824" cy="64807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Памятник Г.К. Жукову в Екатеринбурге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0" y="0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800px-Pam_Zhukov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5329" y="1340768"/>
            <a:ext cx="6098671" cy="4314810"/>
          </a:xfrm>
          <a:prstGeom prst="rect">
            <a:avLst/>
          </a:prstGeom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0" y="5229200"/>
            <a:ext cx="5148263" cy="6477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Жуков </a:t>
            </a:r>
            <a:b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Георгий Константинович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611560" y="4221088"/>
            <a:ext cx="3491880" cy="6477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Себрова</a:t>
            </a: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Ирина Фёдоровна</a:t>
            </a:r>
            <a:b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Содержимое 9" descr="Себрова,_Ирина_Фёдоровн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340768"/>
            <a:ext cx="3312367" cy="5250101"/>
          </a:xfrm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0" y="0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611560" y="4221088"/>
            <a:ext cx="3491880" cy="6477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Зайцев</a:t>
            </a:r>
            <a:b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Василий Григорьевич</a:t>
            </a:r>
            <a:b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Содержимое 8" descr="Vasily.Zaitse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412776"/>
            <a:ext cx="3547074" cy="4679950"/>
          </a:xfrm>
        </p:spPr>
      </p:pic>
      <p:sp>
        <p:nvSpPr>
          <p:cNvPr id="11" name="Прямоугольник 10"/>
          <p:cNvSpPr/>
          <p:nvPr/>
        </p:nvSpPr>
        <p:spPr>
          <a:xfrm>
            <a:off x="1043608" y="6273225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В. Г. Зайцев в Сталинграде, октябрь 1942 года</a:t>
            </a:r>
            <a:endParaRPr lang="ru-RU" sz="3200" b="1" dirty="0"/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0" y="0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0" y="0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 descr="marinesko0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914314" y="1484784"/>
            <a:ext cx="6229686" cy="4329632"/>
          </a:xfrm>
        </p:spPr>
      </p:pic>
      <p:sp>
        <p:nvSpPr>
          <p:cNvPr id="11" name="Прямоугольник 10"/>
          <p:cNvSpPr/>
          <p:nvPr/>
        </p:nvSpPr>
        <p:spPr>
          <a:xfrm>
            <a:off x="2051720" y="5842337"/>
            <a:ext cx="723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                  </a:t>
            </a:r>
            <a:r>
              <a:rPr lang="ru-RU" sz="2800" b="1" dirty="0" smtClean="0"/>
              <a:t>Уничтожение немецкого лайнера </a:t>
            </a:r>
            <a:endParaRPr lang="en-US" sz="2800" b="1" dirty="0" smtClean="0"/>
          </a:p>
          <a:p>
            <a:r>
              <a:rPr lang="en-US" sz="2800" b="1" dirty="0" smtClean="0"/>
              <a:t>“</a:t>
            </a:r>
            <a:r>
              <a:rPr lang="ru-RU" sz="2800" b="1" dirty="0" smtClean="0"/>
              <a:t>Вильгельм </a:t>
            </a:r>
            <a:r>
              <a:rPr lang="ru-RU" sz="2800" b="1" dirty="0" err="1" smtClean="0"/>
              <a:t>Густлов</a:t>
            </a:r>
            <a:r>
              <a:rPr lang="en-US" sz="2800" b="1" dirty="0" smtClean="0"/>
              <a:t>”</a:t>
            </a:r>
            <a:r>
              <a:rPr lang="ru-RU" sz="2800" b="1" dirty="0" smtClean="0"/>
              <a:t>.</a:t>
            </a:r>
            <a:r>
              <a:rPr lang="en-US" sz="2800" b="1" dirty="0" smtClean="0"/>
              <a:t> </a:t>
            </a:r>
            <a:r>
              <a:rPr lang="ru-RU" sz="2800" b="1" dirty="0" smtClean="0"/>
              <a:t>Картина И.И. </a:t>
            </a:r>
            <a:r>
              <a:rPr lang="ru-RU" sz="2800" b="1" dirty="0" err="1" smtClean="0"/>
              <a:t>Родинова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3491880" cy="6477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Александр Иванович </a:t>
            </a:r>
            <a:r>
              <a:rPr lang="ru-RU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Маринеско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Рисунок 13" descr="marinesko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052736"/>
            <a:ext cx="2771800" cy="3815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51520" y="4293096"/>
            <a:ext cx="3491880" cy="6477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Гнаровская</a:t>
            </a: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Валерия Осиповна</a:t>
            </a:r>
            <a:b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0" y="0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8" descr="Гнаровская,_Валерия_Осиповна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131840" y="1628800"/>
            <a:ext cx="2718092" cy="3915895"/>
          </a:xfrm>
        </p:spPr>
      </p:pic>
      <p:pic>
        <p:nvPicPr>
          <p:cNvPr id="11" name="Рисунок 10" descr="Gnarovskaja_VO_mon_Podporo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100318"/>
            <a:ext cx="2987824" cy="4757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0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48870"/>
            <a:ext cx="5148064" cy="3509130"/>
          </a:xfrm>
          <a:prstGeom prst="rect">
            <a:avLst/>
          </a:prstGeom>
        </p:spPr>
      </p:pic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532440" y="6281936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ГОРОДА-ГЕРО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Содержимое 13" descr="0510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173018" y="1556792"/>
            <a:ext cx="4970982" cy="3456384"/>
          </a:xfrm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8712968" cy="6477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Город- герой Севастополь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32440" y="0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ГОРОДА-ГЕРО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8712968" cy="6477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Город- герой Минск</a:t>
            </a:r>
          </a:p>
        </p:txBody>
      </p:sp>
      <p:pic>
        <p:nvPicPr>
          <p:cNvPr id="10" name="Содержимое 9" descr="f380aa8ea503a1b708cb617247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868145" y="1649389"/>
            <a:ext cx="3275856" cy="5208612"/>
          </a:xfrm>
        </p:spPr>
      </p:pic>
      <p:pic>
        <p:nvPicPr>
          <p:cNvPr id="11" name="Рисунок 10" descr="9a142a05ad739b0b04429f550d9_prev.jpg"/>
          <p:cNvPicPr>
            <a:picLocks noChangeAspect="1"/>
          </p:cNvPicPr>
          <p:nvPr/>
        </p:nvPicPr>
        <p:blipFill>
          <a:blip r:embed="rId5" cstate="print"/>
          <a:srcRect l="5153" r="3872" b="2868"/>
          <a:stretch>
            <a:fillRect/>
          </a:stretch>
        </p:blipFill>
        <p:spPr>
          <a:xfrm>
            <a:off x="0" y="2599749"/>
            <a:ext cx="5868144" cy="4258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32440" y="0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ГОРОДА-ГЕРО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Содержимое 11" descr="IMG_545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687444" y="1628800"/>
            <a:ext cx="5456556" cy="5229200"/>
          </a:xfrm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8712968" cy="6477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Город- герой Мурманск</a:t>
            </a:r>
          </a:p>
        </p:txBody>
      </p:sp>
      <p:pic>
        <p:nvPicPr>
          <p:cNvPr id="13" name="Рисунок 12" descr="64-300x1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996952"/>
            <a:ext cx="5879769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32440" y="0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ГОРОДА-ГЕРО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Содержимое 9" descr="Anti_aircraft_Leningrad_1941 (1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178050"/>
            <a:ext cx="6389010" cy="4679950"/>
          </a:xfrm>
        </p:spPr>
      </p:pic>
      <p:pic>
        <p:nvPicPr>
          <p:cNvPr id="11" name="Рисунок 10" descr="800px-Leningrad_Monument_002.jpg"/>
          <p:cNvPicPr>
            <a:picLocks noChangeAspect="1"/>
          </p:cNvPicPr>
          <p:nvPr/>
        </p:nvPicPr>
        <p:blipFill>
          <a:blip r:embed="rId5" cstate="print"/>
          <a:srcRect l="17113"/>
          <a:stretch>
            <a:fillRect/>
          </a:stretch>
        </p:blipFill>
        <p:spPr>
          <a:xfrm>
            <a:off x="5508104" y="1556792"/>
            <a:ext cx="3635896" cy="3191224"/>
          </a:xfrm>
          <a:prstGeom prst="rect">
            <a:avLst/>
          </a:prstGeom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987824" y="6210300"/>
            <a:ext cx="6408712" cy="6477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Город- герой Ленинград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32440" y="0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ГОРОДА-ГЕРО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763688" y="6210300"/>
            <a:ext cx="6408712" cy="6477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Город- герой Ленинград</a:t>
            </a:r>
          </a:p>
        </p:txBody>
      </p:sp>
      <p:pic>
        <p:nvPicPr>
          <p:cNvPr id="14" name="Содержимое 13" descr="Дистрофия_алиментарная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1630715"/>
            <a:ext cx="7272289" cy="4431186"/>
          </a:xfrm>
        </p:spPr>
      </p:pic>
      <p:pic>
        <p:nvPicPr>
          <p:cNvPr id="15" name="Рисунок 14" descr="40939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628800"/>
            <a:ext cx="7452370" cy="4690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6199" y="4581128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Брежнев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7576" y="4581128"/>
            <a:ext cx="3816424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Жуков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517232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Кузьмин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8647" y="5517232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Будённый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63688" y="1700808"/>
            <a:ext cx="7164288" cy="2304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dirty="0" smtClean="0"/>
              <a:t>Самый пожилой Герой Советского Союза… </a:t>
            </a:r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8532440" y="1052736"/>
            <a:ext cx="611560" cy="576064"/>
          </a:xfrm>
          <a:prstGeom prst="actionButtonInformation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32440" y="0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ГОРОДА-ГЕРО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Содержимое 11" descr="Crimea_Kerch_Ajimushkay_stone_quarry_WWII_memo-0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565382"/>
            <a:ext cx="7164288" cy="5292618"/>
          </a:xfrm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139952" y="1556792"/>
            <a:ext cx="5004048" cy="6477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Город- герой Керчь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32440" y="0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ГОРОДА-ГЕРО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6732240" cy="6477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Город- герой Волгоград</a:t>
            </a:r>
          </a:p>
        </p:txBody>
      </p:sp>
      <p:pic>
        <p:nvPicPr>
          <p:cNvPr id="13" name="Содержимое 12" descr="RIAN_archive_602161_Center_of_Stalingrad_after_liberatio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1" y="1628800"/>
            <a:ext cx="7339241" cy="4880595"/>
          </a:xfrm>
        </p:spPr>
      </p:pic>
      <p:sp>
        <p:nvSpPr>
          <p:cNvPr id="11" name="Прямоугольник 10"/>
          <p:cNvSpPr/>
          <p:nvPr/>
        </p:nvSpPr>
        <p:spPr>
          <a:xfrm>
            <a:off x="251520" y="6457890"/>
            <a:ext cx="686848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«Центр Сталинграда после освобождения». 2 февраля 1943</a:t>
            </a:r>
            <a:endParaRPr lang="ru-RU" sz="2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Содержимое 8" descr="800px-Sword_of_Stalingr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5400000">
            <a:off x="5578339" y="3292339"/>
            <a:ext cx="5229200" cy="190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32440" y="0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ГОРОДА-ГЕРО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Содержимое 9" descr="1181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556792"/>
            <a:ext cx="7164288" cy="5373216"/>
          </a:xfrm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879304" y="1556792"/>
            <a:ext cx="6264696" cy="6477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Город- герой Волгоград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32440" y="0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ГОРОДА-ГЕРО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Содержимое 8" descr="450px-6-я_часть_мемориального_ансамбля_посвященного_обороне_Малой_Земли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556791"/>
            <a:ext cx="3995936" cy="5327915"/>
          </a:xfrm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979712" y="1556792"/>
            <a:ext cx="7164288" cy="6477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Город- герой Новороссийск</a:t>
            </a:r>
          </a:p>
        </p:txBody>
      </p:sp>
      <p:pic>
        <p:nvPicPr>
          <p:cNvPr id="11" name="Рисунок 10" descr="800px-Памятная_доска_возле_мемориального_ансамбля_посвященного_обороне_Малой_Земл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914400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File:ValaKotyk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32440" y="0"/>
            <a:ext cx="611560" cy="576064"/>
          </a:xfrm>
          <a:prstGeom prst="actionButtonHome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ГОРОДА-ГЕРО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404764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1538790"/>
            <a:ext cx="7092280" cy="5319210"/>
          </a:xfrm>
          <a:prstGeom prst="rect">
            <a:avLst/>
          </a:prstGeom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6264696" cy="6477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Город- герой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67744" y="1700808"/>
            <a:ext cx="6876256" cy="302433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4000" b="1" dirty="0" smtClean="0"/>
              <a:t>   Снайпер. </a:t>
            </a:r>
            <a:br>
              <a:rPr lang="ru-RU" sz="4000" b="1" dirty="0" smtClean="0"/>
            </a:br>
            <a:r>
              <a:rPr lang="ru-RU" sz="4000" b="1" dirty="0" smtClean="0"/>
              <a:t>Во время Сталинградской битвы между 10 ноября и 17 декабря 1942 уничтожил 225 солдат и офицеров германской армии, включая 11 снайперов.</a:t>
            </a:r>
            <a:endParaRPr lang="ru-RU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8532440" y="1052736"/>
            <a:ext cx="611560" cy="576064"/>
          </a:xfrm>
          <a:prstGeom prst="actionButtonInformation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5013176"/>
            <a:ext cx="4032448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)  Матросов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5877272"/>
            <a:ext cx="4032448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Зайцев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5013176"/>
            <a:ext cx="374441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Кошевой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5877272"/>
            <a:ext cx="374441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 </a:t>
            </a:r>
            <a:r>
              <a:rPr lang="ru-RU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Кантария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6199" y="4581128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Кузьмин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6199" y="5517232"/>
            <a:ext cx="3816424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Кожедуб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8647" y="5517232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Покрышкин</a:t>
            </a:r>
            <a:endParaRPr lang="ru-RU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8647" y="4581128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Будённый</a:t>
            </a:r>
            <a:r>
              <a:rPr lang="ru-RU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79712" y="1700808"/>
            <a:ext cx="7164288" cy="2304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dirty="0" smtClean="0"/>
              <a:t>Первый трижды Герой Советского Союза маршал авиации … </a:t>
            </a:r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8532440" y="1052736"/>
            <a:ext cx="611560" cy="576064"/>
          </a:xfrm>
          <a:prstGeom prst="actionButtonInformation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6199" y="4581128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Громова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7576" y="4581128"/>
            <a:ext cx="3816424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Портнова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517232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Гнаровская</a:t>
            </a:r>
            <a:endParaRPr lang="ru-RU" sz="48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8647" y="5517232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Иванова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1988840"/>
            <a:ext cx="7164288" cy="23042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За период наступательных боёв спасла жизнь свыше 300 раненым. Спасая раненых, со связкой гранат бросилась под танк.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8532440" y="1052736"/>
            <a:ext cx="611560" cy="576064"/>
          </a:xfrm>
          <a:prstGeom prst="actionButtonInformation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6199" y="4869160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</a:t>
            </a:r>
            <a:r>
              <a:rPr lang="ru-RU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Богорад</a:t>
            </a:r>
            <a:endParaRPr lang="ru-RU" sz="48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6199" y="5805264"/>
            <a:ext cx="3816424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Аббасов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, 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5" y="4869160"/>
            <a:ext cx="399593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Маринеско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5" y="5805264"/>
            <a:ext cx="3995936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Хомяков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23728" y="2060848"/>
            <a:ext cx="7380312" cy="23042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Командир подводной лодки 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С-13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потопившей самый крупный немецкий военный транспорт 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Вильгельм </a:t>
            </a:r>
            <a:r>
              <a:rPr lang="ru-RU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Густлов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8532440" y="1052736"/>
            <a:ext cx="611560" cy="576064"/>
          </a:xfrm>
          <a:prstGeom prst="actionButtonInformation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78647" y="5517232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Г) Конев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6199" y="5517232"/>
            <a:ext cx="3816424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Кожедуб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581128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Жуков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8647" y="4581128"/>
            <a:ext cx="3865353" cy="720080"/>
          </a:xfrm>
          <a:prstGeom prst="rect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Будённый</a:t>
            </a:r>
            <a:r>
              <a:rPr lang="ru-RU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1700808"/>
            <a:ext cx="6948264" cy="2304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dirty="0" smtClean="0"/>
              <a:t>Четырежды Герой Советского Союза маршал Советского Союза  … </a:t>
            </a:r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8532440" y="1052736"/>
            <a:ext cx="611560" cy="576064"/>
          </a:xfrm>
          <a:prstGeom prst="actionButtonInformation">
            <a:avLst/>
          </a:prstGeom>
          <a:solidFill>
            <a:srgbClr val="E15B1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9Ma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9May</Template>
  <TotalTime>827</TotalTime>
  <Words>586</Words>
  <Application>Microsoft Office PowerPoint</Application>
  <PresentationFormat>Экран (4:3)</PresentationFormat>
  <Paragraphs>185</Paragraphs>
  <Slides>44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9May</vt:lpstr>
      <vt:lpstr>ПОБЕДИТЕЛИ.</vt:lpstr>
      <vt:lpstr>Слайд 2</vt:lpstr>
      <vt:lpstr>Самый молодой Герой Советского Союза…  </vt:lpstr>
      <vt:lpstr>Самый пожилой Герой Советского Союза…  </vt:lpstr>
      <vt:lpstr>   Снайпер.  Во время Сталинградской битвы между 10 ноября и 17 декабря 1942 уничтожил 225 солдат и офицеров германской армии, включая 11 снайперов.</vt:lpstr>
      <vt:lpstr>Первый трижды Герой Советского Союза маршал авиации …  </vt:lpstr>
      <vt:lpstr>    За период наступательных боёв спасла жизнь свыше 300 раненым. Спасая раненых, со связкой гранат бросилась под танк.</vt:lpstr>
      <vt:lpstr>Командир подводной лодки  “С-13”, потопившей самый крупный немецкий военный транспорт “Вильгельм Густлов” </vt:lpstr>
      <vt:lpstr>Четырежды Герой Советского Союза маршал Советского Союза  …  </vt:lpstr>
      <vt:lpstr>Единственная лётчица  в мире совершившая  1004 боевых вылета. командир звена 46-го гвардейского ночного бомбардировочного авиационного полка …  </vt:lpstr>
      <vt:lpstr>За 8 месяцев обороны с 30.10 по 04.07 1941-1942 годов враг потерял у стен этого города до 300 тыс. человек.</vt:lpstr>
      <vt:lpstr>Право называться героическим этот город заслужил непрекращающейся ни на один день борьбой его жителей против фашистов. 1100 дней и ночей длилась оккупация, за это время подпольщики и партизаны осуществили около 1500 диверсий.</vt:lpstr>
      <vt:lpstr>Северный форпост России. За годы войны на этот город фашисты сбросили 185 тысяч бомб и совершили 792 налёта. По количеству и плотности нанесённых по городу бомбовых ударов среди советских городов он уступает лишь Сталинграду. </vt:lpstr>
      <vt:lpstr>900 дней и ночей в условиях полной блокады города жители не только удержали город, но и оказали огромную помощь фронту.</vt:lpstr>
      <vt:lpstr>Линия фронта четырежды проходила через город. В результате кровопролитных боёв он был почти полностью разрушен. 146 воинов удостоены звания Героя Советского Союза. </vt:lpstr>
      <vt:lpstr> Король Великобритании прислал  этому городу дарственный меч, на клинке которого выгравирована надпись: «Гражданам …., крепким,  как сталь, — от короля Георга VI в знак глубокого восхищения британского народа. </vt:lpstr>
      <vt:lpstr>В 1943 году, в ночь на 4 февраля, южнее оккупированного города высадился десант моряков численностью 274 человека, захвативший плацдарм «Малая земля», который удерживался 225 дней</vt:lpstr>
      <vt:lpstr>В октябре 1941 - апреле 1942 гг. произошла одна из крупнейших битв Великой  Отечественной войны за этот город , завершившаяся поражением стратегической группировки немецко-фашистских войск. Был развеян миф о непобедимости немецкой армии, потерпел окончательный крах гитлеровский план «молниеносной войны» против СССР. </vt:lpstr>
      <vt:lpstr>Рокоссовский Константин Константинович</vt:lpstr>
      <vt:lpstr>Василевский Александр Михайлович</vt:lpstr>
      <vt:lpstr>Жуков Георгий Константинович</vt:lpstr>
      <vt:lpstr>Баграмян Иван Христофорович</vt:lpstr>
      <vt:lpstr>Сталин Иосиф Виссарионович</vt:lpstr>
      <vt:lpstr>Тимошенко Семен Константинович</vt:lpstr>
      <vt:lpstr>Малиновский Родион Яковлевич</vt:lpstr>
      <vt:lpstr>Буденный Семен Михайлович </vt:lpstr>
      <vt:lpstr>Котик Валентин Александрович  </vt:lpstr>
      <vt:lpstr>Кузьмин Матвей Кузьмич </vt:lpstr>
      <vt:lpstr>Покрышкин Александр Иванович   </vt:lpstr>
      <vt:lpstr>Жуков  Георгий Константинович </vt:lpstr>
      <vt:lpstr>Себрова Ирина Фёдоровна   </vt:lpstr>
      <vt:lpstr>Зайцев Василий Григорьевич   </vt:lpstr>
      <vt:lpstr>Александр Иванович Маринеско </vt:lpstr>
      <vt:lpstr>Гнаровская Валерия Осиповна   </vt:lpstr>
      <vt:lpstr>Город- герой Севастополь</vt:lpstr>
      <vt:lpstr>Город- герой Минск</vt:lpstr>
      <vt:lpstr>Город- герой Мурманск</vt:lpstr>
      <vt:lpstr>Город- герой Ленинград</vt:lpstr>
      <vt:lpstr>Город- герой Ленинград</vt:lpstr>
      <vt:lpstr>Город- герой Керчь</vt:lpstr>
      <vt:lpstr>Город- герой Волгоград</vt:lpstr>
      <vt:lpstr>Город- герой Волгоград</vt:lpstr>
      <vt:lpstr>Город- герой Новороссийск</vt:lpstr>
      <vt:lpstr>Город- герой Москва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Победители</dc:title>
  <dc:subject>9 Мая</dc:subject>
  <dc:creator>Админ; КостинаЛ.В.</dc:creator>
  <dc:description>http://propowerpoint.ru - Бесплатные шаблоны для презентаций. Полезные советы и уроки PowerPoint .</dc:description>
  <cp:lastModifiedBy>Админ</cp:lastModifiedBy>
  <cp:revision>84</cp:revision>
  <dcterms:created xsi:type="dcterms:W3CDTF">2013-04-24T17:12:15Z</dcterms:created>
  <dcterms:modified xsi:type="dcterms:W3CDTF">2013-05-10T20:28:31Z</dcterms:modified>
</cp:coreProperties>
</file>