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9" r:id="rId3"/>
    <p:sldId id="272" r:id="rId4"/>
    <p:sldId id="328" r:id="rId5"/>
    <p:sldId id="327" r:id="rId6"/>
    <p:sldId id="319" r:id="rId7"/>
    <p:sldId id="304" r:id="rId8"/>
    <p:sldId id="326" r:id="rId9"/>
    <p:sldId id="321" r:id="rId10"/>
    <p:sldId id="283" r:id="rId11"/>
    <p:sldId id="329" r:id="rId12"/>
    <p:sldId id="30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39435-AEC8-4FF7-8D9B-29F8858355FC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38659-B62A-40BC-92A6-733E8B144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93811-0C2C-456E-B97B-0AFB8167E353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4AC6B-D598-467E-A861-50AAC7774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93811-0C2C-456E-B97B-0AFB8167E353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4AC6B-D598-467E-A861-50AAC7774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93811-0C2C-456E-B97B-0AFB8167E353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4AC6B-D598-467E-A861-50AAC7774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F906AEFC-7658-43F9-8E78-D815192E22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93811-0C2C-456E-B97B-0AFB8167E353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4AC6B-D598-467E-A861-50AAC7774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93811-0C2C-456E-B97B-0AFB8167E353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4AC6B-D598-467E-A861-50AAC7774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93811-0C2C-456E-B97B-0AFB8167E353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4AC6B-D598-467E-A861-50AAC7774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93811-0C2C-456E-B97B-0AFB8167E353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4AC6B-D598-467E-A861-50AAC7774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93811-0C2C-456E-B97B-0AFB8167E353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4AC6B-D598-467E-A861-50AAC7774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93811-0C2C-456E-B97B-0AFB8167E353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4AC6B-D598-467E-A861-50AAC7774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93811-0C2C-456E-B97B-0AFB8167E353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4AC6B-D598-467E-A861-50AAC7774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93811-0C2C-456E-B97B-0AFB8167E353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4AC6B-D598-467E-A861-50AAC7774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93811-0C2C-456E-B97B-0AFB8167E353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4AC6B-D598-467E-A861-50AAC7774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9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67544" y="2780928"/>
            <a:ext cx="5832648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rebuchet MS" pitchFamily="34" charset="0"/>
              </a:rPr>
              <a:t>Роль проектно-исследовательской деятельности                    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200" b="1" i="1" dirty="0" smtClean="0">
                <a:solidFill>
                  <a:srgbClr val="FF0000"/>
                </a:solidFill>
                <a:latin typeface="Trebuchet MS" pitchFamily="34" charset="0"/>
              </a:rPr>
              <a:t>в формировании ключевых компетенций у обучающихся на уроке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8" name="Rectangle 8"/>
          <p:cNvSpPr txBox="1">
            <a:spLocks noRot="1" noChangeArrowheads="1"/>
          </p:cNvSpPr>
          <p:nvPr/>
        </p:nvSpPr>
        <p:spPr>
          <a:xfrm>
            <a:off x="0" y="260648"/>
            <a:ext cx="6444208" cy="208823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“Мы слишком часто даем детям ответы, которые надо выучить, а не ставим перед ними</a:t>
            </a:r>
            <a:r>
              <a:rPr kumimoji="0" lang="ru-RU" sz="2800" b="1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проблемы, которые надо</a:t>
            </a:r>
            <a:r>
              <a:rPr kumimoji="0" lang="ru-RU" sz="2800" b="1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решить”</a:t>
            </a:r>
            <a:endParaRPr lang="ru-RU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Роджер Левин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" name="Picture 7" descr="C:\Users\user\Desktop\для сайта\ЗАСТАВКА1000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32656"/>
            <a:ext cx="2520280" cy="792088"/>
          </a:xfrm>
          <a:prstGeom prst="rect">
            <a:avLst/>
          </a:prstGeom>
          <a:noFill/>
        </p:spPr>
      </p:pic>
      <p:pic>
        <p:nvPicPr>
          <p:cNvPr id="11" name="Picture 7" descr="C:\Users\user\Desktop\для сайта\ЗАСТАВКА1000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268760"/>
            <a:ext cx="2520280" cy="792088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6372200" y="476672"/>
            <a:ext cx="230425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j-ea"/>
                <a:cs typeface="+mj-cs"/>
              </a:rPr>
              <a:t>Умение </a:t>
            </a:r>
            <a:r>
              <a:rPr lang="ru-RU" sz="24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j-ea"/>
                <a:cs typeface="+mj-cs"/>
              </a:rPr>
              <a:t>учиться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444208" y="1412776"/>
            <a:ext cx="230425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j-ea"/>
                <a:cs typeface="+mj-cs"/>
              </a:rPr>
              <a:t>Умение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j-ea"/>
                <a:cs typeface="+mj-cs"/>
              </a:rPr>
              <a:t>жить вместе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12" name="Picture 3" descr="C:\Users\user\Desktop\фото для фильма\фото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348880"/>
            <a:ext cx="2499787" cy="1910252"/>
          </a:xfrm>
          <a:prstGeom prst="rect">
            <a:avLst/>
          </a:prstGeom>
          <a:noFill/>
        </p:spPr>
      </p:pic>
      <p:pic>
        <p:nvPicPr>
          <p:cNvPr id="3074" name="Picture 2" descr="C:\Users\user\Desktop\для сайта\заставка фото сайт\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509120"/>
            <a:ext cx="2460600" cy="1953462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1" y="0"/>
          <a:ext cx="9143998" cy="68576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15817"/>
                <a:gridCol w="3456383"/>
                <a:gridCol w="2771798"/>
              </a:tblGrid>
              <a:tr h="87698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rebuchet MS" pitchFamily="34" charset="0"/>
                        </a:rPr>
                        <a:t>Тип проекта</a:t>
                      </a:r>
                      <a:endParaRPr lang="ru-RU" sz="2400" dirty="0"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rebuchet MS" pitchFamily="34" charset="0"/>
                        </a:rPr>
                        <a:t>Проектный продукт</a:t>
                      </a:r>
                      <a:endParaRPr lang="ru-RU" sz="2400" dirty="0"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rebuchet MS" pitchFamily="34" charset="0"/>
                        </a:rPr>
                        <a:t>Формируемая 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rebuchet MS" pitchFamily="34" charset="0"/>
                        </a:rPr>
                        <a:t>компетенция</a:t>
                      </a:r>
                      <a:endParaRPr lang="ru-RU" sz="2400" dirty="0" smtClean="0"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005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solidFill>
                            <a:srgbClr val="FF0000"/>
                          </a:solidFill>
                          <a:latin typeface="Trebuchet MS" pitchFamily="34" charset="0"/>
                        </a:rPr>
                        <a:t>Практико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rebuchet MS" pitchFamily="34" charset="0"/>
                        </a:rPr>
                        <a:t> -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rebuchet MS" pitchFamily="34" charset="0"/>
                        </a:rPr>
                        <a:t>ориентированный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Учебные пособия,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макеты и модели, инструкции.</a:t>
                      </a:r>
                      <a:endParaRPr lang="ru-RU" sz="1800" dirty="0">
                        <a:solidFill>
                          <a:schemeClr val="tx1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2000" kern="1200" dirty="0" smtClean="0">
                          <a:solidFill>
                            <a:srgbClr val="FF0000"/>
                          </a:solidFill>
                          <a:latin typeface="Trebuchet MS" pitchFamily="34" charset="0"/>
                        </a:rPr>
                        <a:t>Учебно-познавательная </a:t>
                      </a:r>
                      <a:endParaRPr lang="ru-RU" sz="2000" b="1" kern="1200" dirty="0" smtClean="0">
                        <a:solidFill>
                          <a:srgbClr val="FF0000"/>
                        </a:solidFill>
                        <a:latin typeface="Trebuchet MS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224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rebuchet MS" pitchFamily="34" charset="0"/>
                        </a:rPr>
                        <a:t>Исследовательский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Результат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исследования, </a:t>
                      </a:r>
                    </a:p>
                    <a:p>
                      <a:pPr algn="ctr"/>
                      <a:r>
                        <a:rPr lang="ru-RU" sz="1800" dirty="0" smtClean="0"/>
                        <a:t>оформленный установленным способом. </a:t>
                      </a:r>
                      <a:endParaRPr lang="ru-RU" sz="1800" dirty="0">
                        <a:solidFill>
                          <a:schemeClr val="tx1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2000" kern="1200" dirty="0" smtClean="0">
                          <a:solidFill>
                            <a:srgbClr val="FF0000"/>
                          </a:solidFill>
                          <a:latin typeface="Trebuchet MS" pitchFamily="34" charset="0"/>
                        </a:rPr>
                        <a:t>Учебно-познавательная </a:t>
                      </a:r>
                      <a:endParaRPr lang="ru-RU" sz="2000" b="1" kern="1200" dirty="0">
                        <a:solidFill>
                          <a:srgbClr val="FF0000"/>
                        </a:solidFill>
                        <a:latin typeface="Trebuchet MS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8534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rebuchet MS" pitchFamily="34" charset="0"/>
                        </a:rPr>
                        <a:t>Информационный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Статистические данные, результаты опросов </a:t>
                      </a:r>
                    </a:p>
                    <a:p>
                      <a:pPr algn="ctr"/>
                      <a:r>
                        <a:rPr lang="ru-RU" sz="1800" dirty="0" smtClean="0"/>
                        <a:t>общественного мнения, </a:t>
                      </a:r>
                    </a:p>
                    <a:p>
                      <a:pPr algn="ctr"/>
                      <a:r>
                        <a:rPr lang="ru-RU" sz="1800" dirty="0" smtClean="0"/>
                        <a:t>обобщение высказываний </a:t>
                      </a:r>
                    </a:p>
                    <a:p>
                      <a:pPr algn="ctr"/>
                      <a:r>
                        <a:rPr lang="ru-RU" sz="1800" dirty="0" smtClean="0"/>
                        <a:t>различных авторов по </a:t>
                      </a:r>
                    </a:p>
                    <a:p>
                      <a:pPr algn="ctr"/>
                      <a:r>
                        <a:rPr lang="ru-RU" sz="1800" dirty="0" smtClean="0"/>
                        <a:t>какому-либо вопросу.</a:t>
                      </a:r>
                      <a:endParaRPr lang="ru-RU" sz="1800" dirty="0">
                        <a:solidFill>
                          <a:schemeClr val="tx1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rebuchet MS" pitchFamily="34" charset="0"/>
                        </a:rPr>
                        <a:t>Информационная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2097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rebuchet MS" pitchFamily="34" charset="0"/>
                        </a:rPr>
                        <a:t>Творческий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Литературные произведения, произведения </a:t>
                      </a:r>
                    </a:p>
                    <a:p>
                      <a:pPr algn="ctr"/>
                      <a:r>
                        <a:rPr lang="ru-RU" sz="1800" dirty="0" smtClean="0"/>
                        <a:t>изобразительного или </a:t>
                      </a:r>
                    </a:p>
                    <a:p>
                      <a:pPr algn="ctr"/>
                      <a:r>
                        <a:rPr lang="ru-RU" sz="1800" dirty="0" smtClean="0"/>
                        <a:t>декоративно-прикладного </a:t>
                      </a:r>
                    </a:p>
                    <a:p>
                      <a:pPr algn="ctr"/>
                      <a:r>
                        <a:rPr lang="ru-RU" sz="1800" dirty="0" smtClean="0"/>
                        <a:t>искусства, видеофильмы.</a:t>
                      </a:r>
                      <a:endParaRPr lang="ru-RU" sz="1800" dirty="0">
                        <a:solidFill>
                          <a:schemeClr val="tx1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rebuchet MS" pitchFamily="34" charset="0"/>
                        </a:rPr>
                        <a:t>Коммуникативная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0576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rebuchet MS" pitchFamily="34" charset="0"/>
                        </a:rPr>
                        <a:t>Игровой 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rebuchet MS" pitchFamily="34" charset="0"/>
                        </a:rPr>
                        <a:t>или ролевой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Мероприятие</a:t>
                      </a:r>
                    </a:p>
                    <a:p>
                      <a:pPr algn="ctr"/>
                      <a:r>
                        <a:rPr lang="ru-RU" sz="1800" dirty="0" smtClean="0"/>
                        <a:t> (игра, состязание, викторина, экскурсия ,</a:t>
                      </a:r>
                      <a:r>
                        <a:rPr lang="ru-RU" sz="1800" baseline="0" dirty="0" smtClean="0"/>
                        <a:t> мастер-класс</a:t>
                      </a:r>
                      <a:r>
                        <a:rPr lang="ru-RU" sz="1800" dirty="0" smtClean="0"/>
                        <a:t>).</a:t>
                      </a:r>
                      <a:endParaRPr lang="ru-RU" sz="1800" dirty="0">
                        <a:solidFill>
                          <a:schemeClr val="tx1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rebuchet MS" pitchFamily="34" charset="0"/>
                        </a:rPr>
                        <a:t>Коммуникативная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учитель 2014\мастер\Безымянный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47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11560" y="116632"/>
            <a:ext cx="7848872" cy="936104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  <a:cs typeface="Times New Roman" pitchFamily="18" charset="0"/>
              </a:rPr>
              <a:t>ПРОЕКТНО-ИССЛЕДОВАТЕЛЬСКАЯ ДЕЯТЕЛЬНОСТЬ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412776"/>
            <a:ext cx="3528392" cy="7920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  <a:cs typeface="Times New Roman" pitchFamily="18" charset="0"/>
              </a:rPr>
              <a:t>ПРИМЕНЯЮ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504" y="5589240"/>
            <a:ext cx="3816424" cy="8640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  <a:cs typeface="Times New Roman" pitchFamily="18" charset="0"/>
              </a:rPr>
              <a:t> ВСЕ ПОЛУЧИТСЯ!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3528" y="2924944"/>
            <a:ext cx="3528392" cy="720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  <a:cs typeface="Times New Roman" pitchFamily="18" charset="0"/>
              </a:rPr>
              <a:t>ЗАТРУДНИТЕЛЬНО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220072" y="2924944"/>
            <a:ext cx="3600400" cy="720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  <a:cs typeface="Times New Roman" pitchFamily="18" charset="0"/>
              </a:rPr>
              <a:t>ИНТЕРЕСНО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220072" y="1412776"/>
            <a:ext cx="3528392" cy="792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  <a:cs typeface="Times New Roman" pitchFamily="18" charset="0"/>
              </a:rPr>
              <a:t>НЕ ПРИМЕНЯЮ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220072" y="4221088"/>
            <a:ext cx="3672408" cy="8640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  <a:cs typeface="Times New Roman" pitchFamily="18" charset="0"/>
              </a:rPr>
              <a:t>ПОЛУЧАЕТСЯ САМОСТОЯТЕЛЬНО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23528" y="4221088"/>
            <a:ext cx="3528392" cy="8640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  <a:cs typeface="Times New Roman" pitchFamily="18" charset="0"/>
              </a:rPr>
              <a:t>ТРЕБУЕТСЯ СОВЕТ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364088" y="5589240"/>
            <a:ext cx="3456384" cy="8640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  <a:cs typeface="Times New Roman" pitchFamily="18" charset="0"/>
              </a:rPr>
              <a:t>СОВЕРШЕНСТВУ НЕТ ПРЕДЕЛА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 flipH="1">
            <a:off x="2267744" y="1124744"/>
            <a:ext cx="1368152" cy="216024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3851920" y="6237312"/>
            <a:ext cx="1440160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5508104" y="1124744"/>
            <a:ext cx="1440160" cy="216024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7236296" y="3717032"/>
            <a:ext cx="0" cy="504056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7236296" y="5157192"/>
            <a:ext cx="0" cy="432048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1979712" y="5157192"/>
            <a:ext cx="0" cy="432048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H="1">
            <a:off x="3851920" y="5877272"/>
            <a:ext cx="1440160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1979712" y="3717032"/>
            <a:ext cx="0" cy="504056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2051720" y="3717032"/>
            <a:ext cx="5112568" cy="432048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flipH="1">
            <a:off x="2051720" y="2276872"/>
            <a:ext cx="5112568" cy="576064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>
            <a:off x="2051720" y="2276872"/>
            <a:ext cx="5112568" cy="576064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 flipH="1">
            <a:off x="2123728" y="3717032"/>
            <a:ext cx="5040560" cy="432048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7236296" y="2276872"/>
            <a:ext cx="0" cy="576064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1979712" y="2276872"/>
            <a:ext cx="0" cy="576064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-972616" y="188640"/>
            <a:ext cx="86868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К О Н Ц Е П Ц И Я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развития математического образования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в Российской Федерации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51520" y="1340768"/>
            <a:ext cx="6264696" cy="55172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Низкая учебная мотивация школьников связана с общественной недооценкой значимости математического образования;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Выбор содержания математического образования на всех уровнях образования продолжает устаревать и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остается формальным и оторванным от жизни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u="sng" dirty="0" smtClean="0">
                <a:solidFill>
                  <a:srgbClr val="FF0000"/>
                </a:solidFill>
                <a:latin typeface="Lucida Console" pitchFamily="49" charset="0"/>
              </a:rPr>
              <a:t>Цель:</a:t>
            </a:r>
            <a:endParaRPr kumimoji="0" lang="ru-RU" sz="2800" b="0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Console" pitchFamily="49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noProof="0" dirty="0" smtClean="0"/>
              <a:t>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беспечение каждого обучающегося развивающей интеллектуальной деятельностью на доступном уровне, используя присущую математике красоту и увлекательность; </a:t>
            </a:r>
            <a:r>
              <a:rPr lang="ru-RU" sz="2400" u="sng" dirty="0" smtClean="0"/>
              <a:t>приобретение знаний и навыков, применяемых в повседневной жизни и профессиональной деятельности</a:t>
            </a:r>
            <a:r>
              <a:rPr lang="ru-RU" sz="2400" dirty="0" smtClean="0"/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7" descr="C:\Users\user\Desktop\для сайта\ЗАСТАВКА1000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32656"/>
            <a:ext cx="2520280" cy="792088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6300192" y="404664"/>
            <a:ext cx="230425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j-ea"/>
                <a:cs typeface="+mj-cs"/>
              </a:rPr>
              <a:t>Актуальность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4" name="Содержимое 2"/>
          <p:cNvSpPr>
            <a:spLocks noGrp="1"/>
          </p:cNvSpPr>
          <p:nvPr>
            <p:ph idx="1"/>
          </p:nvPr>
        </p:nvSpPr>
        <p:spPr>
          <a:xfrm>
            <a:off x="6156176" y="1196752"/>
            <a:ext cx="2746648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>
                <a:latin typeface="Trebuchet MS" pitchFamily="34" charset="0"/>
              </a:rPr>
              <a:t>     </a:t>
            </a:r>
            <a:r>
              <a:rPr lang="ru-RU" sz="2200" dirty="0" smtClean="0">
                <a:latin typeface="Trebuchet MS" pitchFamily="34" charset="0"/>
                <a:cs typeface="Lucida Sans Unicode" pitchFamily="34" charset="0"/>
              </a:rPr>
              <a:t>Система оценки достижения планируемых результатов освоения  ООП ООО должна включать … и оценку </a:t>
            </a:r>
            <a:r>
              <a:rPr lang="ru-RU" sz="2200" dirty="0" smtClean="0">
                <a:solidFill>
                  <a:srgbClr val="FF0000"/>
                </a:solidFill>
                <a:latin typeface="Trebuchet MS" pitchFamily="34" charset="0"/>
                <a:cs typeface="Lucida Sans Unicode" pitchFamily="34" charset="0"/>
              </a:rPr>
              <a:t>проектной деятельности </a:t>
            </a:r>
            <a:r>
              <a:rPr lang="ru-RU" sz="2200" dirty="0" smtClean="0">
                <a:latin typeface="Trebuchet MS" pitchFamily="34" charset="0"/>
                <a:cs typeface="Lucida Sans Unicode" pitchFamily="34" charset="0"/>
              </a:rPr>
              <a:t>обучающихся.</a:t>
            </a:r>
          </a:p>
          <a:p>
            <a:pPr>
              <a:buNone/>
            </a:pPr>
            <a:r>
              <a:rPr lang="ru-RU" sz="2200" dirty="0" smtClean="0">
                <a:latin typeface="Trebuchet MS" pitchFamily="34" charset="0"/>
                <a:cs typeface="Lucida Sans Unicode" pitchFamily="34" charset="0"/>
              </a:rPr>
              <a:t>      ФГОС ООО</a:t>
            </a:r>
          </a:p>
          <a:p>
            <a:pPr>
              <a:buNone/>
            </a:pPr>
            <a:r>
              <a:rPr lang="ru-RU" sz="2200" dirty="0" smtClean="0">
                <a:latin typeface="Trebuchet MS" pitchFamily="34" charset="0"/>
                <a:cs typeface="Lucida Sans Unicode" pitchFamily="34" charset="0"/>
              </a:rPr>
              <a:t>      стр.29</a:t>
            </a:r>
          </a:p>
          <a:p>
            <a:endParaRPr lang="ru-RU" dirty="0"/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5770984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Constantia" pitchFamily="18" charset="0"/>
              </a:rPr>
              <a:t>Чему и как должны учиться ученики на уроках математики, чтобы овладеть ключевыми компетенциями?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7" descr="C:\Users\user\Desktop\для сайта\ЗАСТАВКА1000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32656"/>
            <a:ext cx="2520280" cy="79208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372200" y="476672"/>
            <a:ext cx="230425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j-ea"/>
                <a:cs typeface="+mj-cs"/>
              </a:rPr>
              <a:t>О самом главном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8" name="Picture 1" descr="proek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563520" cy="2880320"/>
          </a:xfrm>
          <a:prstGeom prst="rect">
            <a:avLst/>
          </a:prstGeom>
          <a:noFill/>
        </p:spPr>
      </p:pic>
      <p:pic>
        <p:nvPicPr>
          <p:cNvPr id="6" name="Picture 2" descr="F:\102433083_large_16608384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636912"/>
            <a:ext cx="2664296" cy="2880320"/>
          </a:xfrm>
          <a:prstGeom prst="rect">
            <a:avLst/>
          </a:prstGeom>
          <a:noFill/>
        </p:spPr>
      </p:pic>
      <p:sp>
        <p:nvSpPr>
          <p:cNvPr id="9" name="Стрелка вправо 8"/>
          <p:cNvSpPr/>
          <p:nvPr/>
        </p:nvSpPr>
        <p:spPr>
          <a:xfrm>
            <a:off x="2987824" y="3068960"/>
            <a:ext cx="61836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987824" y="3717032"/>
            <a:ext cx="61836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987824" y="4293096"/>
            <a:ext cx="61836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мастер область\stroim-derevyannuyu-lestnizu-svoimi-rukami-300x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32656"/>
            <a:ext cx="3348372" cy="2232248"/>
          </a:xfrm>
          <a:prstGeom prst="rect">
            <a:avLst/>
          </a:prstGeom>
          <a:noFill/>
        </p:spPr>
      </p:pic>
      <p:pic>
        <p:nvPicPr>
          <p:cNvPr id="5" name="Picture 3" descr="C:\Users\user\Desktop\мастер область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988840"/>
            <a:ext cx="2439543" cy="1728192"/>
          </a:xfrm>
          <a:prstGeom prst="rect">
            <a:avLst/>
          </a:prstGeom>
          <a:noFill/>
        </p:spPr>
      </p:pic>
      <p:sp>
        <p:nvSpPr>
          <p:cNvPr id="6" name="Стрелка вправо 5"/>
          <p:cNvSpPr/>
          <p:nvPr/>
        </p:nvSpPr>
        <p:spPr>
          <a:xfrm rot="16014136">
            <a:off x="7028631" y="3459644"/>
            <a:ext cx="1123593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444208" y="4221088"/>
            <a:ext cx="2232248" cy="9361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nstantia" pitchFamily="18" charset="0"/>
              </a:rPr>
              <a:t>Тетива</a:t>
            </a:r>
            <a:endParaRPr lang="ru-RU" sz="32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492896"/>
            <a:ext cx="65527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onstantia" pitchFamily="18" charset="0"/>
              </a:rPr>
              <a:t> </a:t>
            </a:r>
            <a:r>
              <a:rPr lang="ru-RU" sz="2400" b="1" i="1" dirty="0" smtClean="0">
                <a:latin typeface="Constantia" pitchFamily="18" charset="0"/>
              </a:rPr>
              <a:t>Основным показателем при расчете лестничного марша является его уклон (крутизна). Идеальный уклон 30 градусов, он создается с помощью </a:t>
            </a:r>
            <a:r>
              <a:rPr lang="ru-RU" sz="2400" b="1" i="1" u="sng" dirty="0" smtClean="0">
                <a:latin typeface="Constantia" pitchFamily="18" charset="0"/>
              </a:rPr>
              <a:t>тетивы</a:t>
            </a:r>
            <a:r>
              <a:rPr lang="ru-RU" sz="2400" b="1" i="1" dirty="0" smtClean="0">
                <a:latin typeface="Constantia" pitchFamily="18" charset="0"/>
              </a:rPr>
              <a:t>. </a:t>
            </a:r>
          </a:p>
          <a:p>
            <a:r>
              <a:rPr lang="ru-RU" sz="2400" b="1" i="1" dirty="0" smtClean="0">
                <a:latin typeface="Constantia" pitchFamily="18" charset="0"/>
              </a:rPr>
              <a:t>Тетива – это основа лестницы, несущая опорная конструкция, в виде наклонной балки. </a:t>
            </a:r>
          </a:p>
          <a:p>
            <a:r>
              <a:rPr lang="ru-RU" sz="2400" b="1" i="1" dirty="0" smtClean="0">
                <a:latin typeface="Constantia" pitchFamily="18" charset="0"/>
              </a:rPr>
              <a:t>Папа на даче строит лестницу и хочет установить угол наклона между тетивой и землей 30 градусов. </a:t>
            </a:r>
            <a:endParaRPr lang="ru-RU" sz="2400" b="1" dirty="0"/>
          </a:p>
        </p:txBody>
      </p:sp>
      <p:pic>
        <p:nvPicPr>
          <p:cNvPr id="9" name="Picture 7" descr="C:\Users\user\Desktop\для сайта\ЗАСТАВКА1000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32656"/>
            <a:ext cx="2520280" cy="792088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6372200" y="476672"/>
            <a:ext cx="230425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j-ea"/>
                <a:cs typeface="+mj-cs"/>
              </a:rPr>
              <a:t>Учимся учиться!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user\Desktop\для сайта\ЗАСТАВКА1000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32656"/>
            <a:ext cx="2520280" cy="79208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372200" y="476672"/>
            <a:ext cx="230425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j-ea"/>
                <a:cs typeface="+mj-cs"/>
              </a:rPr>
              <a:t>Учимся учиться!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084168" y="3068960"/>
            <a:ext cx="2915816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</a:rPr>
              <a:t>    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</a:rPr>
              <a:t>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</a:rPr>
              <a:t>ГИПОТЕЗА: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>
                <a:latin typeface="Trebuchet MS" pitchFamily="34" charset="0"/>
              </a:rPr>
              <a:t>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</a:rPr>
              <a:t> 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можно</a:t>
            </a:r>
            <a:r>
              <a:rPr kumimoji="0" lang="ru-RU" sz="20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построить</a:t>
            </a:r>
            <a:r>
              <a:rPr lang="ru-RU" sz="2000" i="1" dirty="0" smtClean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угол</a:t>
            </a:r>
            <a:r>
              <a:rPr kumimoji="0" lang="ru-RU" sz="20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без</a:t>
            </a:r>
            <a:r>
              <a:rPr lang="ru-RU" sz="2000" i="1" noProof="0" dirty="0" smtClean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транспортира       с помощью квадратного листа бумаги 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444208" y="1412776"/>
            <a:ext cx="2699792" cy="2016224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  </a:t>
            </a: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</a:rPr>
              <a:t>ПРОБЛЕМАТИЗАЦИЯ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 </a:t>
            </a:r>
            <a:r>
              <a:rPr kumimoji="0" lang="ru-RU" sz="5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изготовить</a:t>
            </a:r>
            <a:r>
              <a:rPr kumimoji="0" lang="ru-RU" sz="6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 </a:t>
            </a:r>
            <a:r>
              <a:rPr kumimoji="0" lang="ru-RU" sz="5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шаблон угла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        </a:t>
            </a:r>
            <a:r>
              <a:rPr kumimoji="0" lang="ru-RU" sz="5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без</a:t>
            </a:r>
            <a:r>
              <a:rPr kumimoji="0" lang="ru-RU" sz="5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 </a:t>
            </a:r>
            <a:r>
              <a:rPr kumimoji="0" lang="ru-RU" sz="5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транспортира</a:t>
            </a:r>
            <a:endParaRPr kumimoji="0" lang="ru-RU" sz="5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6372200" y="5373216"/>
            <a:ext cx="1656184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</a:rPr>
              <a:t>    </a:t>
            </a:r>
            <a:r>
              <a:rPr lang="ru-RU" sz="3200" dirty="0" smtClean="0">
                <a:latin typeface="Trebuchet MS" pitchFamily="34" charset="0"/>
              </a:rPr>
              <a:t>ПОИСК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dirty="0" smtClean="0">
                <a:latin typeface="Trebuchet MS" pitchFamily="34" charset="0"/>
              </a:rPr>
              <a:t> 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</a:rPr>
              <a:t>  </a:t>
            </a:r>
            <a:endParaRPr kumimoji="0" lang="ru-RU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pic>
        <p:nvPicPr>
          <p:cNvPr id="14" name="Picture 2" descr="C:\Users\user\Desktop\педагог 2014\кнопка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6444208" y="1484784"/>
            <a:ext cx="155094" cy="144016"/>
          </a:xfrm>
          <a:prstGeom prst="rect">
            <a:avLst/>
          </a:prstGeom>
          <a:noFill/>
        </p:spPr>
      </p:pic>
      <p:pic>
        <p:nvPicPr>
          <p:cNvPr id="15" name="Picture 2" descr="C:\Users\user\Desktop\педагог 2014\кнопка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6444208" y="3140968"/>
            <a:ext cx="155094" cy="144016"/>
          </a:xfrm>
          <a:prstGeom prst="rect">
            <a:avLst/>
          </a:prstGeom>
          <a:noFill/>
        </p:spPr>
      </p:pic>
      <p:pic>
        <p:nvPicPr>
          <p:cNvPr id="17" name="Picture 2" descr="C:\Users\user\Desktop\педагог 2014\кнопка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6516216" y="5445224"/>
            <a:ext cx="155094" cy="144016"/>
          </a:xfrm>
          <a:prstGeom prst="rect">
            <a:avLst/>
          </a:prstGeom>
          <a:noFill/>
        </p:spPr>
      </p:pic>
      <p:pic>
        <p:nvPicPr>
          <p:cNvPr id="18" name="Picture 2" descr="C:\Users\user\Desktop\мастер область\уклон лестничного марш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04664"/>
            <a:ext cx="3657600" cy="2047875"/>
          </a:xfrm>
          <a:prstGeom prst="rect">
            <a:avLst/>
          </a:prstGeom>
          <a:noFill/>
        </p:spPr>
      </p:pic>
      <p:sp>
        <p:nvSpPr>
          <p:cNvPr id="19" name="Содержимое 2"/>
          <p:cNvSpPr>
            <a:spLocks noGrp="1"/>
          </p:cNvSpPr>
          <p:nvPr>
            <p:ph idx="1"/>
          </p:nvPr>
        </p:nvSpPr>
        <p:spPr>
          <a:xfrm>
            <a:off x="0" y="2564904"/>
            <a:ext cx="6444208" cy="352839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2900" i="1" dirty="0" smtClean="0">
                <a:latin typeface="Constantia" pitchFamily="18" charset="0"/>
              </a:rPr>
              <a:t>.    Для этого ему нужен макет угла из фанеры. Он просит своего сына помочь ему сделать бумажный шаблон угла, который он затем  приложит </a:t>
            </a:r>
            <a:r>
              <a:rPr lang="ru-RU" sz="2800" i="1" dirty="0" smtClean="0">
                <a:latin typeface="Constantia" pitchFamily="18" charset="0"/>
              </a:rPr>
              <a:t>к фанере и выпилит  нужный макет.</a:t>
            </a:r>
          </a:p>
          <a:p>
            <a:pPr>
              <a:lnSpc>
                <a:spcPct val="120000"/>
              </a:lnSpc>
              <a:buNone/>
            </a:pPr>
            <a:r>
              <a:rPr lang="ru-RU" sz="2800" i="1" dirty="0" smtClean="0">
                <a:latin typeface="Constantia" pitchFamily="18" charset="0"/>
              </a:rPr>
              <a:t>     Как сыну изготовить шаблон?</a:t>
            </a:r>
            <a:endParaRPr lang="ru-RU" sz="2800" dirty="0" smtClean="0">
              <a:latin typeface="Constantia" pitchFamily="18" charset="0"/>
            </a:endParaRPr>
          </a:p>
          <a:p>
            <a:pPr>
              <a:buNone/>
            </a:pPr>
            <a:endParaRPr lang="ru-RU" sz="11200" dirty="0">
              <a:latin typeface="Trebuchet MS" pitchFamily="34" charset="0"/>
            </a:endParaRPr>
          </a:p>
          <a:p>
            <a:endParaRPr lang="ru-RU" dirty="0"/>
          </a:p>
        </p:txBody>
      </p:sp>
      <p:pic>
        <p:nvPicPr>
          <p:cNvPr id="20" name="Picture 4" descr="C:\Users\user\Desktop\фон для презентации\1263271787_1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365104"/>
            <a:ext cx="1107561" cy="2012379"/>
          </a:xfrm>
          <a:prstGeom prst="rect">
            <a:avLst/>
          </a:prstGeom>
          <a:noFill/>
        </p:spPr>
      </p:pic>
      <p:pic>
        <p:nvPicPr>
          <p:cNvPr id="13" name="Picture 2" descr="C:\Users\user\Desktop\педагог 2014\кнопка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6516216" y="5949280"/>
            <a:ext cx="155094" cy="144016"/>
          </a:xfrm>
          <a:prstGeom prst="rect">
            <a:avLst/>
          </a:prstGeom>
          <a:noFill/>
        </p:spPr>
      </p:pic>
      <p:sp>
        <p:nvSpPr>
          <p:cNvPr id="16" name="Содержимое 2"/>
          <p:cNvSpPr txBox="1">
            <a:spLocks/>
          </p:cNvSpPr>
          <p:nvPr/>
        </p:nvSpPr>
        <p:spPr>
          <a:xfrm>
            <a:off x="6444208" y="5877272"/>
            <a:ext cx="2376264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</a:rPr>
              <a:t>    </a:t>
            </a:r>
            <a:r>
              <a:rPr lang="ru-RU" sz="3600" noProof="0" dirty="0" smtClean="0">
                <a:latin typeface="Trebuchet MS" pitchFamily="34" charset="0"/>
              </a:rPr>
              <a:t>ИССЛЕДОВАНИЕ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dirty="0" smtClean="0">
                <a:latin typeface="Trebuchet MS" pitchFamily="34" charset="0"/>
              </a:rPr>
              <a:t> 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</a:rPr>
              <a:t>  </a:t>
            </a:r>
            <a:endParaRPr kumimoji="0" lang="ru-RU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itchFamily="34" charset="0"/>
            </a:endParaRPr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: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836712"/>
            <a:ext cx="2448272" cy="2424603"/>
          </a:xfrm>
          <a:prstGeom prst="rect">
            <a:avLst/>
          </a:prstGeom>
          <a:noFill/>
        </p:spPr>
      </p:pic>
      <p:pic>
        <p:nvPicPr>
          <p:cNvPr id="4099" name="Picture 3" descr="F: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356992"/>
            <a:ext cx="2448272" cy="2521422"/>
          </a:xfrm>
          <a:prstGeom prst="rect">
            <a:avLst/>
          </a:prstGeom>
          <a:noFill/>
        </p:spPr>
      </p:pic>
      <p:pic>
        <p:nvPicPr>
          <p:cNvPr id="5" name="Picture 2" descr="C:\Users\user\Desktop\педагог 2014\кнопка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 flipV="1">
            <a:off x="3275856" y="5733256"/>
            <a:ext cx="155094" cy="144016"/>
          </a:xfrm>
          <a:prstGeom prst="rect">
            <a:avLst/>
          </a:prstGeom>
          <a:noFill/>
        </p:spPr>
      </p:pic>
      <p:pic>
        <p:nvPicPr>
          <p:cNvPr id="1027" name="Picture 3" descr="G:\учитель 2014\мастер\Scan00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1124744"/>
            <a:ext cx="4248472" cy="4248472"/>
          </a:xfrm>
          <a:prstGeom prst="rect">
            <a:avLst/>
          </a:prstGeom>
          <a:noFill/>
        </p:spPr>
      </p:pic>
      <p:pic>
        <p:nvPicPr>
          <p:cNvPr id="8" name="Picture 4" descr="F:\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836712"/>
            <a:ext cx="7056784" cy="5099934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мастер область\610x351_Quality97_650x375_Quality97__DSC1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8136904" cy="4480251"/>
          </a:xfrm>
          <a:prstGeom prst="rect">
            <a:avLst/>
          </a:prstGeom>
          <a:noFill/>
        </p:spPr>
      </p:pic>
      <p:sp>
        <p:nvSpPr>
          <p:cNvPr id="6" name="Шестиугольник 5"/>
          <p:cNvSpPr/>
          <p:nvPr/>
        </p:nvSpPr>
        <p:spPr>
          <a:xfrm>
            <a:off x="5940152" y="4077072"/>
            <a:ext cx="3024336" cy="2592288"/>
          </a:xfrm>
          <a:prstGeom prst="hexagon">
            <a:avLst/>
          </a:prstGeom>
          <a:solidFill>
            <a:srgbClr val="FF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5661248"/>
            <a:ext cx="5040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Все углы равны 120°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59632" y="116632"/>
            <a:ext cx="6768752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Правильный шестиугольник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 (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гексагон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)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user\Desktop\для сайта\ЗАСТАВКА1000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32656"/>
            <a:ext cx="2520280" cy="79208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372200" y="476672"/>
            <a:ext cx="230425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j-ea"/>
                <a:cs typeface="+mj-cs"/>
              </a:rPr>
              <a:t>Учимся учиться!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11" name="Picture 2" descr="F: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76872"/>
            <a:ext cx="5349875" cy="4151313"/>
          </a:xfrm>
          <a:prstGeom prst="rect">
            <a:avLst/>
          </a:prstGeom>
          <a:noFill/>
        </p:spPr>
      </p:pic>
      <p:pic>
        <p:nvPicPr>
          <p:cNvPr id="5122" name="Picture 2" descr="C:\Users\user\Desktop\1педагог\mozgovoj-shturm-i-kreativny-e-idei-300x1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60648"/>
            <a:ext cx="2857500" cy="1895475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учитель 2014\мастер\Scan007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124744"/>
            <a:ext cx="6042861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3401</TotalTime>
  <Words>389</Words>
  <Application>Microsoft Office PowerPoint</Application>
  <PresentationFormat>Экран (4:3)</PresentationFormat>
  <Paragraphs>79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Чему и как должны учиться ученики на уроках математики, чтобы овладеть ключевыми компетенциями? </vt:lpstr>
      <vt:lpstr>Тетива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ПРОЕКТНО-ИССЛЕДОВАТЕЛЬСКАЯ ДЕЯТЕЛЬНОСТЬ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</dc:title>
  <dc:creator>Комарова Н.А.</dc:creator>
  <cp:keywords>Конкурс "Открытый урок"</cp:keywords>
  <cp:lastModifiedBy>user</cp:lastModifiedBy>
  <cp:revision>315</cp:revision>
  <dcterms:created xsi:type="dcterms:W3CDTF">2014-03-23T09:21:56Z</dcterms:created>
  <dcterms:modified xsi:type="dcterms:W3CDTF">2015-01-08T12:31:44Z</dcterms:modified>
</cp:coreProperties>
</file>