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1" r:id="rId3"/>
    <p:sldId id="272" r:id="rId4"/>
    <p:sldId id="274" r:id="rId5"/>
    <p:sldId id="275" r:id="rId6"/>
    <p:sldId id="276" r:id="rId7"/>
    <p:sldId id="282" r:id="rId8"/>
    <p:sldId id="286" r:id="rId9"/>
    <p:sldId id="283" r:id="rId10"/>
    <p:sldId id="285" r:id="rId11"/>
    <p:sldId id="284" r:id="rId12"/>
    <p:sldId id="270" r:id="rId13"/>
    <p:sldId id="28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32" autoAdjust="0"/>
    <p:restoredTop sz="94660"/>
  </p:normalViewPr>
  <p:slideViewPr>
    <p:cSldViewPr>
      <p:cViewPr varScale="1">
        <p:scale>
          <a:sx n="87" d="100"/>
          <a:sy n="87" d="100"/>
        </p:scale>
        <p:origin x="-16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5B61-0DF4-4352-B04C-FAD0321079FC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600B-4614-4C9A-A70A-E35758EB0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85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5B61-0DF4-4352-B04C-FAD0321079FC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600B-4614-4C9A-A70A-E35758EB0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86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5B61-0DF4-4352-B04C-FAD0321079FC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600B-4614-4C9A-A70A-E35758EB0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80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5B61-0DF4-4352-B04C-FAD0321079FC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600B-4614-4C9A-A70A-E35758EB0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44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5B61-0DF4-4352-B04C-FAD0321079FC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600B-4614-4C9A-A70A-E35758EB0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70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5B61-0DF4-4352-B04C-FAD0321079FC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600B-4614-4C9A-A70A-E35758EB0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57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5B61-0DF4-4352-B04C-FAD0321079FC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600B-4614-4C9A-A70A-E35758EB0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0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5B61-0DF4-4352-B04C-FAD0321079FC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600B-4614-4C9A-A70A-E35758EB0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8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5B61-0DF4-4352-B04C-FAD0321079FC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600B-4614-4C9A-A70A-E35758EB0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02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5B61-0DF4-4352-B04C-FAD0321079FC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600B-4614-4C9A-A70A-E35758EB0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81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5B61-0DF4-4352-B04C-FAD0321079FC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600B-4614-4C9A-A70A-E35758EB0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74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35B61-0DF4-4352-B04C-FAD0321079FC}" type="datetimeFigureOut">
              <a:rPr lang="ru-RU" smtClean="0"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8600B-4614-4C9A-A70A-E35758EB0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43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lh4.ggpht.com/_vrDXC25wKL_ejBHzH22s7_IZHnto-KETbrGfed_Q0aKk6W5RezMIHlB3nr2k0btalzWwQ=s85" TargetMode="External"/><Relationship Id="rId3" Type="http://schemas.openxmlformats.org/officeDocument/2006/relationships/hyperlink" Target="http://im2-tub-ru.yandex.net/i?id=687f6ca7bc58a6f28de1061e4ced0aea-12-144&amp;n=21" TargetMode="External"/><Relationship Id="rId7" Type="http://schemas.openxmlformats.org/officeDocument/2006/relationships/hyperlink" Target="https://lh3.ggpht.com/fz940WF2tmAK-sXa5S9yVhnZG4ql-fXWHrvFwU82wlbYJZ0_wOEU02E9NL8FdjJlCje5UBY=s9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h4.ggpht.com/dd7KmDoN-97Kloi4KvCBMfh2wqB6ywGgi8FX9GLqLhwZNDmof9_-M7kKaINHaytydJ_6=s85" TargetMode="External"/><Relationship Id="rId5" Type="http://schemas.openxmlformats.org/officeDocument/2006/relationships/hyperlink" Target="https://lh5.ggpht.com/soiUGTkuGQZy0sNdEyhTZe-lRC0-7wpMmA5F-D5JkwsKdgjZZUKWKvl1o6MN6dckjxNGRI0=s85" TargetMode="External"/><Relationship Id="rId10" Type="http://schemas.openxmlformats.org/officeDocument/2006/relationships/hyperlink" Target="https://lh6.ggpht.com/Zx1nYm4P9y-WX-Y2PWvM9zw4Xlsk-lEKyjHWmPbMPWnmqEPorXE5hf8sTGERCvuaWoQY=s85" TargetMode="External"/><Relationship Id="rId4" Type="http://schemas.openxmlformats.org/officeDocument/2006/relationships/hyperlink" Target="https://lh5.ggpht.com/GufFqTVeqF8AIo5SYvk4zXzUF3MzFTgz92GPGPRxWc3SgiYhSBlm3GR2vg2e40ulwPR57Q=s99" TargetMode="External"/><Relationship Id="rId9" Type="http://schemas.openxmlformats.org/officeDocument/2006/relationships/hyperlink" Target="http://boitedependore.com/fleurmois/gui2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im2-tub-ru.yandex.net/i?id=687f6ca7bc58a6f28de1061e4ced0aea-12-144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02081" y="2420888"/>
            <a:ext cx="552279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Christmas Quiz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4945616"/>
            <a:ext cx="367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Захарьина Ольга Валерьевна</a:t>
            </a:r>
          </a:p>
          <a:p>
            <a:r>
              <a:rPr lang="ru-RU" b="1" dirty="0">
                <a:solidFill>
                  <a:srgbClr val="002060"/>
                </a:solidFill>
              </a:rPr>
              <a:t>учитель английского языка</a:t>
            </a:r>
          </a:p>
          <a:p>
            <a:r>
              <a:rPr lang="ru-RU" b="1" dirty="0">
                <a:solidFill>
                  <a:srgbClr val="002060"/>
                </a:solidFill>
              </a:rPr>
              <a:t>МБОУ "Общеобразовательный</a:t>
            </a:r>
          </a:p>
          <a:p>
            <a:r>
              <a:rPr lang="ru-RU" b="1" dirty="0">
                <a:solidFill>
                  <a:srgbClr val="002060"/>
                </a:solidFill>
              </a:rPr>
              <a:t>лицей №17"г. Северодвинск </a:t>
            </a:r>
          </a:p>
          <a:p>
            <a:r>
              <a:rPr lang="ru-RU" b="1" dirty="0">
                <a:solidFill>
                  <a:srgbClr val="002060"/>
                </a:solidFill>
              </a:rPr>
              <a:t>  Архангельской </a:t>
            </a:r>
            <a:r>
              <a:rPr lang="ru-RU" b="1" dirty="0" smtClean="0">
                <a:solidFill>
                  <a:srgbClr val="002060"/>
                </a:solidFill>
              </a:rPr>
              <a:t>области</a:t>
            </a:r>
            <a:endParaRPr lang="en-US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6377846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2015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59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im2-tub-ru.yandex.net/i?id=687f6ca7bc58a6f28de1061e4ced0aea-12-144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1278905"/>
            <a:ext cx="10081120" cy="8569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908720"/>
            <a:ext cx="8172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9. Who brought Santa Claus to America?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4798" y="3789040"/>
            <a:ext cx="3775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   B</a:t>
            </a:r>
            <a:r>
              <a:rPr lang="en-US" sz="3600" b="1" dirty="0">
                <a:solidFill>
                  <a:srgbClr val="002060"/>
                </a:solidFill>
              </a:rPr>
              <a:t>. </a:t>
            </a:r>
            <a:r>
              <a:rPr lang="en-US" sz="3600" b="1" dirty="0" smtClean="0">
                <a:solidFill>
                  <a:srgbClr val="002060"/>
                </a:solidFill>
              </a:rPr>
              <a:t>The </a:t>
            </a:r>
            <a:r>
              <a:rPr lang="en-US" sz="3600" b="1" dirty="0">
                <a:solidFill>
                  <a:srgbClr val="002060"/>
                </a:solidFill>
              </a:rPr>
              <a:t>French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4798" y="4513278"/>
            <a:ext cx="4101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   C</a:t>
            </a:r>
            <a:r>
              <a:rPr lang="en-US" sz="3600" b="1" dirty="0">
                <a:solidFill>
                  <a:srgbClr val="002060"/>
                </a:solidFill>
              </a:rPr>
              <a:t>. </a:t>
            </a:r>
            <a:r>
              <a:rPr lang="en-US" sz="3600" b="1" dirty="0" smtClean="0">
                <a:solidFill>
                  <a:srgbClr val="002060"/>
                </a:solidFill>
              </a:rPr>
              <a:t>The </a:t>
            </a:r>
            <a:r>
              <a:rPr lang="en-US" sz="3600" b="1" dirty="0">
                <a:solidFill>
                  <a:srgbClr val="002060"/>
                </a:solidFill>
              </a:rPr>
              <a:t>Dutch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4798" y="2996952"/>
            <a:ext cx="3549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   A</a:t>
            </a:r>
            <a:r>
              <a:rPr lang="en-US" sz="3600" b="1" dirty="0">
                <a:solidFill>
                  <a:srgbClr val="002060"/>
                </a:solidFill>
              </a:rPr>
              <a:t>. </a:t>
            </a:r>
            <a:r>
              <a:rPr lang="en-US" sz="3600" b="1" dirty="0" smtClean="0">
                <a:solidFill>
                  <a:srgbClr val="002060"/>
                </a:solidFill>
              </a:rPr>
              <a:t>The </a:t>
            </a:r>
            <a:r>
              <a:rPr lang="en-US" sz="3600" b="1" dirty="0">
                <a:solidFill>
                  <a:srgbClr val="002060"/>
                </a:solidFill>
              </a:rPr>
              <a:t>Germans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4799" y="5301208"/>
            <a:ext cx="3775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   D</a:t>
            </a:r>
            <a:r>
              <a:rPr lang="en-US" sz="3600" b="1" dirty="0">
                <a:solidFill>
                  <a:srgbClr val="002060"/>
                </a:solidFill>
              </a:rPr>
              <a:t>. </a:t>
            </a:r>
            <a:r>
              <a:rPr lang="en-US" sz="3600" b="1" dirty="0" smtClean="0">
                <a:solidFill>
                  <a:srgbClr val="002060"/>
                </a:solidFill>
              </a:rPr>
              <a:t>The </a:t>
            </a:r>
            <a:r>
              <a:rPr lang="en-US" sz="3600" b="1" dirty="0">
                <a:solidFill>
                  <a:srgbClr val="002060"/>
                </a:solidFill>
              </a:rPr>
              <a:t>English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3" name="Picture 7" descr="santa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0231" y="2946098"/>
            <a:ext cx="2814638" cy="3424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777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im2-tub-ru.yandex.net/i?id=687f6ca7bc58a6f28de1061e4ced0aea-12-144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1278905"/>
            <a:ext cx="10081120" cy="8569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908720"/>
            <a:ext cx="8172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10. What are the traditional Christmas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colours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4798" y="3789040"/>
            <a:ext cx="3775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   B</a:t>
            </a:r>
            <a:r>
              <a:rPr lang="en-US" sz="3600" b="1" dirty="0">
                <a:solidFill>
                  <a:srgbClr val="002060"/>
                </a:solidFill>
              </a:rPr>
              <a:t>. </a:t>
            </a:r>
            <a:r>
              <a:rPr lang="en-US" sz="3600" b="1" dirty="0" smtClean="0">
                <a:solidFill>
                  <a:srgbClr val="002060"/>
                </a:solidFill>
              </a:rPr>
              <a:t>Red </a:t>
            </a:r>
            <a:r>
              <a:rPr lang="en-US" sz="3600" b="1" dirty="0">
                <a:solidFill>
                  <a:srgbClr val="002060"/>
                </a:solidFill>
              </a:rPr>
              <a:t>and blue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4798" y="4513278"/>
            <a:ext cx="4101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   C</a:t>
            </a:r>
            <a:r>
              <a:rPr lang="en-US" sz="3600" b="1" dirty="0">
                <a:solidFill>
                  <a:srgbClr val="002060"/>
                </a:solidFill>
              </a:rPr>
              <a:t>. </a:t>
            </a:r>
            <a:r>
              <a:rPr lang="en-US" sz="3600" b="1" dirty="0" smtClean="0">
                <a:solidFill>
                  <a:srgbClr val="002060"/>
                </a:solidFill>
              </a:rPr>
              <a:t>Red </a:t>
            </a:r>
            <a:r>
              <a:rPr lang="en-US" sz="3600" b="1" dirty="0">
                <a:solidFill>
                  <a:srgbClr val="002060"/>
                </a:solidFill>
              </a:rPr>
              <a:t>and green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4798" y="2996952"/>
            <a:ext cx="3769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   A</a:t>
            </a:r>
            <a:r>
              <a:rPr lang="en-US" sz="3600" b="1" dirty="0">
                <a:solidFill>
                  <a:srgbClr val="002060"/>
                </a:solidFill>
              </a:rPr>
              <a:t>. </a:t>
            </a:r>
            <a:r>
              <a:rPr lang="en-US" sz="3600" b="1" dirty="0" smtClean="0">
                <a:solidFill>
                  <a:srgbClr val="002060"/>
                </a:solidFill>
              </a:rPr>
              <a:t>Red </a:t>
            </a:r>
            <a:r>
              <a:rPr lang="en-US" sz="3600" b="1" dirty="0">
                <a:solidFill>
                  <a:srgbClr val="002060"/>
                </a:solidFill>
              </a:rPr>
              <a:t>and white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4798" y="5301208"/>
            <a:ext cx="460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   D</a:t>
            </a:r>
            <a:r>
              <a:rPr lang="en-US" sz="3600" b="1" dirty="0">
                <a:solidFill>
                  <a:srgbClr val="002060"/>
                </a:solidFill>
              </a:rPr>
              <a:t>. </a:t>
            </a:r>
            <a:r>
              <a:rPr lang="en-US" sz="3600" b="1" dirty="0" smtClean="0">
                <a:solidFill>
                  <a:srgbClr val="002060"/>
                </a:solidFill>
              </a:rPr>
              <a:t>White </a:t>
            </a:r>
            <a:r>
              <a:rPr lang="en-US" sz="3600" b="1" dirty="0">
                <a:solidFill>
                  <a:srgbClr val="002060"/>
                </a:solidFill>
              </a:rPr>
              <a:t>and blue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3" name="Picture 10" descr="Копия san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47697"/>
            <a:ext cx="20764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081030_rfoster_mp_festivals_cmas_0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610755">
            <a:off x="6634237" y="1934766"/>
            <a:ext cx="2393764" cy="17953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409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im2-tub-ru.yandex.net/i?id=687f6ca7bc58a6f28de1061e4ced0aea-12-144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248175" y="2967335"/>
            <a:ext cx="6647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MERRY CHRISTMAS!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541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im2-tub-ru.yandex.net/i?id=687f6ca7bc58a6f28de1061e4ced0aea-12-144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956401" y="116632"/>
            <a:ext cx="1813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Links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764704"/>
            <a:ext cx="770485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Wall</a:t>
            </a:r>
            <a:endParaRPr lang="en-US" b="1" dirty="0" smtClean="0">
              <a:hlinkClick r:id="rId3"/>
            </a:endParaRPr>
          </a:p>
          <a:p>
            <a:r>
              <a:rPr lang="en-US" u="sng" dirty="0" smtClean="0">
                <a:hlinkClick r:id="rId3"/>
              </a:rPr>
              <a:t>http</a:t>
            </a:r>
            <a:r>
              <a:rPr lang="en-US" u="sng" dirty="0">
                <a:hlinkClick r:id="rId3"/>
              </a:rPr>
              <a:t>://im2-tub-ru.yandex.net/i?id=687f6ca7bc58a6f28de1061e4ced0aea-12-144&amp;n=21</a:t>
            </a:r>
            <a:endParaRPr lang="ru-RU" dirty="0"/>
          </a:p>
          <a:p>
            <a:r>
              <a:rPr lang="en-US" b="1" dirty="0" smtClean="0"/>
              <a:t>Pictures:</a:t>
            </a:r>
            <a:endParaRPr lang="en-US" b="1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encrypted-tbn3.gstatic.com/images?q=tbn:ANd9GcTMi2iPu1LFSJO6WW7-vxdDVSF2-TEH6vjrrM07Cd9THEL9MBBaiKCy</a:t>
            </a:r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thetrainerstrainingcompany.co.uk/wp-content/uploads/2011/12/MP9004312771.jpg</a:t>
            </a:r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lh5.ggpht.com/GufFqTVeqF8AIo5SYvk4zXzUF3MzFTgz92GPGPRxWc3SgiYhSBlm3GR2vg2e40ulwPR57Q=s99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lh5.ggpht.com/soiUGTkuGQZy0sNdEyhTZe-lRC0-7wpMmA5F-D5JkwsKdgjZZUKWKvl1o6MN6dckjxNGRI0=s85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6"/>
              </a:rPr>
              <a:t>https://lh4.ggpht.com/dd7KmDoN-97Kloi4KvCBMfh2wqB6ywGgi8FX9GLqLhwZNDmof9_-</a:t>
            </a:r>
            <a:r>
              <a:rPr lang="en-US" dirty="0" smtClean="0">
                <a:hlinkClick r:id="rId6"/>
              </a:rPr>
              <a:t>M7kKaINHaytydJ_6=s85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lh3.ggpht.com/fz940WF2tmAK-sXa5S9yVhnZG4ql-fXWHrvFwU82wlbYJZ0_wOEU02E9NL8FdjJlCje5UBY=s99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8"/>
              </a:rPr>
              <a:t>https://lh4.ggpht.com/_</a:t>
            </a:r>
            <a:r>
              <a:rPr lang="en-US" dirty="0" smtClean="0">
                <a:hlinkClick r:id="rId8"/>
              </a:rPr>
              <a:t>vrDXC25wKL_ejBHzH22s7_IZHnto-KETbrGfed_Q0aKk6W5RezMIHlB3nr2k0btalzWwQ=s85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boitedependore.com/fleurmois/gui2.jpg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10"/>
              </a:rPr>
              <a:t>https://</a:t>
            </a:r>
            <a:r>
              <a:rPr lang="en-US" dirty="0" smtClean="0">
                <a:hlinkClick r:id="rId10"/>
              </a:rPr>
              <a:t>lh6.ggpht.com/Zx1nYm4P9y-WX-Y2PWvM9zw4Xlsk-lEKyjHWmPbMPWnmqEPorXE5hf8sTGERCvuaWoQY=s85</a:t>
            </a:r>
            <a:r>
              <a:rPr lang="en-US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54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im2-tub-ru.yandex.net/i?id=687f6ca7bc58a6f28de1061e4ced0aea-12-144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1179512"/>
            <a:ext cx="10081120" cy="87129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908720"/>
            <a:ext cx="8172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14400" indent="-914400" algn="ctr">
              <a:buAutoNum type="arabicPeriod"/>
            </a:pP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When was the first Christmas tree introduced to Britain?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3140968"/>
            <a:ext cx="3026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A. About 1920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950" y="4040513"/>
            <a:ext cx="2896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B. About 1830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863" y="4833917"/>
            <a:ext cx="2882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C. About 1850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6135" y="5640853"/>
            <a:ext cx="2920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D</a:t>
            </a:r>
            <a:r>
              <a:rPr lang="en-US" sz="3600" b="1" dirty="0" smtClean="0">
                <a:solidFill>
                  <a:srgbClr val="002060"/>
                </a:solidFill>
              </a:rPr>
              <a:t>. About 1870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1" name="Picture 7" descr="Christmas_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080" y="2622028"/>
            <a:ext cx="2419350" cy="3486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067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8" grpId="1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im2-tub-ru.yandex.net/i?id=687f6ca7bc58a6f28de1061e4ced0aea-12-144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1539552"/>
            <a:ext cx="10081120" cy="95770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908720"/>
            <a:ext cx="8172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Who made the Christmas tree popular 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 Britain?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3510404"/>
            <a:ext cx="4773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B</a:t>
            </a:r>
            <a:r>
              <a:rPr lang="en-US" sz="3600" b="1" dirty="0">
                <a:solidFill>
                  <a:srgbClr val="002060"/>
                </a:solidFill>
              </a:rPr>
              <a:t>. </a:t>
            </a:r>
            <a:r>
              <a:rPr lang="en-US" sz="3600" b="1" dirty="0" smtClean="0">
                <a:solidFill>
                  <a:srgbClr val="002060"/>
                </a:solidFill>
              </a:rPr>
              <a:t>Good </a:t>
            </a:r>
            <a:r>
              <a:rPr lang="en-US" sz="3600" b="1" dirty="0">
                <a:solidFill>
                  <a:srgbClr val="002060"/>
                </a:solidFill>
              </a:rPr>
              <a:t>King Wenceslas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4392911"/>
            <a:ext cx="3528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C. Queen </a:t>
            </a:r>
            <a:r>
              <a:rPr lang="en-US" sz="3600" b="1" dirty="0">
                <a:solidFill>
                  <a:srgbClr val="002060"/>
                </a:solidFill>
              </a:rPr>
              <a:t>Victoria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2695277"/>
            <a:ext cx="3923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A</a:t>
            </a:r>
            <a:r>
              <a:rPr lang="en-US" sz="3600" b="1" dirty="0">
                <a:solidFill>
                  <a:srgbClr val="002060"/>
                </a:solidFill>
              </a:rPr>
              <a:t>. Father </a:t>
            </a:r>
            <a:r>
              <a:rPr lang="en-US" sz="3600" b="1" dirty="0" smtClean="0">
                <a:solidFill>
                  <a:srgbClr val="002060"/>
                </a:solidFill>
              </a:rPr>
              <a:t>Christmas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5317687"/>
            <a:ext cx="3820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D. </a:t>
            </a:r>
            <a:r>
              <a:rPr lang="en-US" sz="3600" b="1" dirty="0" smtClean="0">
                <a:solidFill>
                  <a:srgbClr val="002060"/>
                </a:solidFill>
              </a:rPr>
              <a:t>Queen </a:t>
            </a:r>
            <a:r>
              <a:rPr lang="en-US" sz="3600" b="1" dirty="0">
                <a:solidFill>
                  <a:srgbClr val="002060"/>
                </a:solidFill>
              </a:rPr>
              <a:t>Elizabeth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" name="Picture 7" descr="Christmas_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1421" y="2090494"/>
            <a:ext cx="2419350" cy="3486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232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im2-tub-ru.yandex.net/i?id=687f6ca7bc58a6f28de1061e4ced0aea-12-144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1720443"/>
            <a:ext cx="10081120" cy="103691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78470" y="522194"/>
            <a:ext cx="896448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What country gave 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Britain 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tradition to celebrate and decorate Christmas tree?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9658" y="3947318"/>
            <a:ext cx="2374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B</a:t>
            </a:r>
            <a:r>
              <a:rPr lang="en-US" sz="3600" b="1" dirty="0">
                <a:solidFill>
                  <a:srgbClr val="002060"/>
                </a:solidFill>
              </a:rPr>
              <a:t>. Bohemia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5909" y="4797152"/>
            <a:ext cx="203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C</a:t>
            </a:r>
            <a:r>
              <a:rPr lang="en-US" sz="3600" b="1" dirty="0">
                <a:solidFill>
                  <a:srgbClr val="002060"/>
                </a:solidFill>
              </a:rPr>
              <a:t>. Turkey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3140968"/>
            <a:ext cx="2447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A</a:t>
            </a:r>
            <a:r>
              <a:rPr lang="en-US" sz="3600" b="1" dirty="0">
                <a:solidFill>
                  <a:srgbClr val="002060"/>
                </a:solidFill>
              </a:rPr>
              <a:t>. Germany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9632" y="5589240"/>
            <a:ext cx="1912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D. </a:t>
            </a:r>
            <a:r>
              <a:rPr lang="en-US" sz="3600" b="1" dirty="0" smtClean="0">
                <a:solidFill>
                  <a:srgbClr val="002060"/>
                </a:solidFill>
              </a:rPr>
              <a:t>Russia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" name="Picture 7" descr="Christmas_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0402" y="3140968"/>
            <a:ext cx="2419350" cy="3486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196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8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im2-tub-ru.yandex.net/i?id=687f6ca7bc58a6f28de1061e4ced0aea-12-144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1683568"/>
            <a:ext cx="10081120" cy="95770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84138" y="522194"/>
            <a:ext cx="81724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  Which of these things would you decorate your house with at Christmas time?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6973" y="3980513"/>
            <a:ext cx="2616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B</a:t>
            </a:r>
            <a:r>
              <a:rPr lang="en-US" sz="3600" b="1" dirty="0">
                <a:solidFill>
                  <a:srgbClr val="002060"/>
                </a:solidFill>
              </a:rPr>
              <a:t>. </a:t>
            </a:r>
            <a:r>
              <a:rPr lang="en-US" sz="3600" b="1" dirty="0" smtClean="0">
                <a:solidFill>
                  <a:srgbClr val="002060"/>
                </a:solidFill>
              </a:rPr>
              <a:t>Streamers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863" y="4833917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C</a:t>
            </a:r>
            <a:r>
              <a:rPr lang="en-US" sz="3600" b="1" dirty="0">
                <a:solidFill>
                  <a:srgbClr val="002060"/>
                </a:solidFill>
              </a:rPr>
              <a:t>. </a:t>
            </a:r>
            <a:r>
              <a:rPr lang="en-US" sz="3600" b="1" dirty="0" smtClean="0">
                <a:solidFill>
                  <a:srgbClr val="002060"/>
                </a:solidFill>
              </a:rPr>
              <a:t>Mistletoe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3140968"/>
            <a:ext cx="1985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 A</a:t>
            </a:r>
            <a:r>
              <a:rPr lang="en-US" sz="3600" b="1" dirty="0">
                <a:solidFill>
                  <a:srgbClr val="002060"/>
                </a:solidFill>
              </a:rPr>
              <a:t>. </a:t>
            </a:r>
            <a:r>
              <a:rPr lang="en-US" sz="3600" b="1" dirty="0" smtClean="0">
                <a:solidFill>
                  <a:srgbClr val="002060"/>
                </a:solidFill>
              </a:rPr>
              <a:t>Punch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6135" y="5640853"/>
            <a:ext cx="2295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D. </a:t>
            </a:r>
            <a:r>
              <a:rPr lang="en-US" sz="3600" b="1" dirty="0" smtClean="0">
                <a:solidFill>
                  <a:srgbClr val="002060"/>
                </a:solidFill>
              </a:rPr>
              <a:t>Crackers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0338" y="3174652"/>
            <a:ext cx="4038600" cy="3335337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 cap="flat" algn="ctr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27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7" grpId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im2-tub-ru.yandex.net/i?id=687f6ca7bc58a6f28de1061e4ced0aea-12-144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1278905"/>
            <a:ext cx="10081120" cy="8569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908720"/>
            <a:ext cx="8172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5. What would you expect to find at a Christmas stocking?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4798" y="3789040"/>
            <a:ext cx="3775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   B</a:t>
            </a:r>
            <a:r>
              <a:rPr lang="en-US" sz="3600" b="1" dirty="0">
                <a:solidFill>
                  <a:srgbClr val="002060"/>
                </a:solidFill>
              </a:rPr>
              <a:t>. </a:t>
            </a:r>
            <a:r>
              <a:rPr lang="en-US" sz="3600" b="1" dirty="0" smtClean="0">
                <a:solidFill>
                  <a:srgbClr val="002060"/>
                </a:solidFill>
              </a:rPr>
              <a:t>Old </a:t>
            </a:r>
            <a:r>
              <a:rPr lang="en-US" sz="3600" b="1" dirty="0">
                <a:solidFill>
                  <a:srgbClr val="002060"/>
                </a:solidFill>
              </a:rPr>
              <a:t>clothes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4799" y="4513278"/>
            <a:ext cx="2877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   C</a:t>
            </a:r>
            <a:r>
              <a:rPr lang="en-US" sz="3600" b="1" dirty="0">
                <a:solidFill>
                  <a:srgbClr val="002060"/>
                </a:solidFill>
              </a:rPr>
              <a:t>. </a:t>
            </a:r>
            <a:r>
              <a:rPr lang="en-US" sz="3600" b="1" dirty="0" smtClean="0">
                <a:solidFill>
                  <a:srgbClr val="002060"/>
                </a:solidFill>
              </a:rPr>
              <a:t>Money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4798" y="2996952"/>
            <a:ext cx="3671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   A</a:t>
            </a:r>
            <a:r>
              <a:rPr lang="en-US" sz="3600" b="1" dirty="0">
                <a:solidFill>
                  <a:srgbClr val="002060"/>
                </a:solidFill>
              </a:rPr>
              <a:t>. </a:t>
            </a:r>
            <a:r>
              <a:rPr lang="en-US" sz="3600" b="1" dirty="0" smtClean="0">
                <a:solidFill>
                  <a:srgbClr val="002060"/>
                </a:solidFill>
              </a:rPr>
              <a:t>Plum </a:t>
            </a:r>
            <a:r>
              <a:rPr lang="en-US" sz="3600" b="1" dirty="0">
                <a:solidFill>
                  <a:srgbClr val="002060"/>
                </a:solidFill>
              </a:rPr>
              <a:t>pudding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4799" y="5301208"/>
            <a:ext cx="3775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   D</a:t>
            </a:r>
            <a:r>
              <a:rPr lang="en-US" sz="3600" b="1" dirty="0">
                <a:solidFill>
                  <a:srgbClr val="002060"/>
                </a:solidFill>
              </a:rPr>
              <a:t>. </a:t>
            </a:r>
            <a:r>
              <a:rPr lang="en-US" sz="3600" b="1" dirty="0" smtClean="0">
                <a:solidFill>
                  <a:srgbClr val="002060"/>
                </a:solidFill>
              </a:rPr>
              <a:t>Small </a:t>
            </a:r>
            <a:r>
              <a:rPr lang="en-US" sz="3600" b="1" dirty="0">
                <a:solidFill>
                  <a:srgbClr val="002060"/>
                </a:solidFill>
              </a:rPr>
              <a:t>presents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1" name="Picture 8" descr="stock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86356"/>
            <a:ext cx="3216275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73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im2-tub-ru.yandex.net/i?id=687f6ca7bc58a6f28de1061e4ced0aea-12-144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1278905"/>
            <a:ext cx="10081120" cy="8569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908720"/>
            <a:ext cx="81724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6. Which at these things would you not find on your plate at Christmas?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4798" y="3789040"/>
            <a:ext cx="3775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   B</a:t>
            </a:r>
            <a:r>
              <a:rPr lang="en-US" sz="3600" b="1" dirty="0">
                <a:solidFill>
                  <a:srgbClr val="002060"/>
                </a:solidFill>
              </a:rPr>
              <a:t>. </a:t>
            </a:r>
            <a:r>
              <a:rPr lang="en-US" sz="3600" b="1" dirty="0" smtClean="0">
                <a:solidFill>
                  <a:srgbClr val="002060"/>
                </a:solidFill>
              </a:rPr>
              <a:t>Turkey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4799" y="4513278"/>
            <a:ext cx="2877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   C</a:t>
            </a:r>
            <a:r>
              <a:rPr lang="en-US" sz="3600" b="1" dirty="0">
                <a:solidFill>
                  <a:srgbClr val="002060"/>
                </a:solidFill>
              </a:rPr>
              <a:t>. </a:t>
            </a:r>
            <a:r>
              <a:rPr lang="en-US" sz="3600" b="1" dirty="0" smtClean="0">
                <a:solidFill>
                  <a:srgbClr val="002060"/>
                </a:solidFill>
              </a:rPr>
              <a:t>Ivy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4798" y="2996952"/>
            <a:ext cx="3671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   A</a:t>
            </a:r>
            <a:r>
              <a:rPr lang="en-US" sz="3600" b="1" dirty="0">
                <a:solidFill>
                  <a:srgbClr val="002060"/>
                </a:solidFill>
              </a:rPr>
              <a:t>. </a:t>
            </a:r>
            <a:r>
              <a:rPr lang="en-US" sz="3600" b="1" dirty="0" smtClean="0">
                <a:solidFill>
                  <a:srgbClr val="002060"/>
                </a:solidFill>
              </a:rPr>
              <a:t>Plum </a:t>
            </a:r>
            <a:r>
              <a:rPr lang="en-US" sz="3600" b="1" dirty="0">
                <a:solidFill>
                  <a:srgbClr val="002060"/>
                </a:solidFill>
              </a:rPr>
              <a:t>pudding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4799" y="5301208"/>
            <a:ext cx="3775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   D</a:t>
            </a:r>
            <a:r>
              <a:rPr lang="en-US" sz="3600" b="1" dirty="0">
                <a:solidFill>
                  <a:srgbClr val="002060"/>
                </a:solidFill>
              </a:rPr>
              <a:t>. </a:t>
            </a:r>
            <a:r>
              <a:rPr lang="en-US" sz="3600" b="1" dirty="0" smtClean="0">
                <a:solidFill>
                  <a:srgbClr val="002060"/>
                </a:solidFill>
              </a:rPr>
              <a:t>Mince </a:t>
            </a:r>
            <a:r>
              <a:rPr lang="en-US" sz="3600" b="1" dirty="0">
                <a:solidFill>
                  <a:srgbClr val="002060"/>
                </a:solidFill>
              </a:rPr>
              <a:t>pies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D:\Work\Школа\Extra curricular activity\Chrismas\Pictures\1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5000" l="5469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82" y="2759549"/>
            <a:ext cx="4924591" cy="36934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56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im2-tub-ru.yandex.net/i?id=687f6ca7bc58a6f28de1061e4ced0aea-12-144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1827584"/>
            <a:ext cx="10081120" cy="103691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78470" y="522194"/>
            <a:ext cx="896448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7. Where does the tradition of decorating the house with mistletoe at Christmas come from?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8810" y="4005063"/>
            <a:ext cx="2374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B</a:t>
            </a:r>
            <a:r>
              <a:rPr lang="en-US" sz="3600" b="1" dirty="0">
                <a:solidFill>
                  <a:srgbClr val="002060"/>
                </a:solidFill>
              </a:rPr>
              <a:t>. Bohemia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2527" y="4833917"/>
            <a:ext cx="2824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C</a:t>
            </a:r>
            <a:r>
              <a:rPr lang="en-US" sz="3600" b="1" dirty="0">
                <a:solidFill>
                  <a:srgbClr val="002060"/>
                </a:solidFill>
              </a:rPr>
              <a:t>. </a:t>
            </a:r>
            <a:r>
              <a:rPr lang="en-US" sz="3600" b="1" dirty="0" smtClean="0">
                <a:solidFill>
                  <a:srgbClr val="002060"/>
                </a:solidFill>
              </a:rPr>
              <a:t>The Druids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3140968"/>
            <a:ext cx="2447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A</a:t>
            </a:r>
            <a:r>
              <a:rPr lang="en-US" sz="3600" b="1" dirty="0">
                <a:solidFill>
                  <a:srgbClr val="002060"/>
                </a:solidFill>
              </a:rPr>
              <a:t>. Germany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82527" y="5666718"/>
            <a:ext cx="1912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D. </a:t>
            </a:r>
            <a:r>
              <a:rPr lang="en-US" sz="3600" b="1" dirty="0" smtClean="0">
                <a:solidFill>
                  <a:srgbClr val="002060"/>
                </a:solidFill>
              </a:rPr>
              <a:t>Russia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D:\Work\Школа\Extra curricular activity\Chrismas\Pictures\adornos_navidad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714" y="2792879"/>
            <a:ext cx="3872629" cy="37170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70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8" grpId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im2-tub-ru.yandex.net/i?id=687f6ca7bc58a6f28de1061e4ced0aea-12-144&amp;n=2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1278905"/>
            <a:ext cx="10081120" cy="8569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513670"/>
            <a:ext cx="874846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How does Santa get into the houses to deliver the toys?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4798" y="3789040"/>
            <a:ext cx="5685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   B</a:t>
            </a:r>
            <a:r>
              <a:rPr lang="en-US" sz="3600" b="1" dirty="0">
                <a:solidFill>
                  <a:srgbClr val="002060"/>
                </a:solidFill>
              </a:rPr>
              <a:t>. </a:t>
            </a:r>
            <a:r>
              <a:rPr lang="en-US" sz="3600" b="1" dirty="0" smtClean="0">
                <a:solidFill>
                  <a:srgbClr val="002060"/>
                </a:solidFill>
              </a:rPr>
              <a:t>Basement door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4799" y="4513278"/>
            <a:ext cx="2877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   C</a:t>
            </a:r>
            <a:r>
              <a:rPr lang="en-US" sz="3600" b="1" dirty="0">
                <a:solidFill>
                  <a:srgbClr val="002060"/>
                </a:solidFill>
              </a:rPr>
              <a:t>. </a:t>
            </a:r>
            <a:r>
              <a:rPr lang="en-US" sz="3600" b="1" dirty="0" smtClean="0">
                <a:solidFill>
                  <a:srgbClr val="002060"/>
                </a:solidFill>
              </a:rPr>
              <a:t>Back door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4798" y="2996952"/>
            <a:ext cx="3044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   A</a:t>
            </a:r>
            <a:r>
              <a:rPr lang="en-US" sz="3600" b="1" dirty="0">
                <a:solidFill>
                  <a:srgbClr val="002060"/>
                </a:solidFill>
              </a:rPr>
              <a:t>. </a:t>
            </a:r>
            <a:r>
              <a:rPr lang="en-US" sz="3600" b="1" dirty="0" smtClean="0">
                <a:solidFill>
                  <a:srgbClr val="002060"/>
                </a:solidFill>
              </a:rPr>
              <a:t>Front door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4798" y="5301208"/>
            <a:ext cx="5685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   D</a:t>
            </a:r>
            <a:r>
              <a:rPr lang="en-US" sz="3600" b="1" dirty="0">
                <a:solidFill>
                  <a:srgbClr val="002060"/>
                </a:solidFill>
              </a:rPr>
              <a:t>. </a:t>
            </a:r>
            <a:r>
              <a:rPr lang="en-US" sz="3600" b="1" dirty="0" smtClean="0">
                <a:solidFill>
                  <a:srgbClr val="002060"/>
                </a:solidFill>
              </a:rPr>
              <a:t>Down the chimney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3" name="Picture 16" descr="santa5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0558"/>
            <a:ext cx="1872600" cy="24076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Work\Школа\Extra curricular activity\Chrismas\Pictures\hou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10" y="2187086"/>
            <a:ext cx="3169168" cy="26493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2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Doc1</Template>
  <TotalTime>138</TotalTime>
  <Words>364</Words>
  <Application>Microsoft Office PowerPoint</Application>
  <PresentationFormat>Экран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Захарьина</dc:creator>
  <cp:lastModifiedBy>Захарьина</cp:lastModifiedBy>
  <cp:revision>26</cp:revision>
  <dcterms:created xsi:type="dcterms:W3CDTF">2014-12-10T18:09:13Z</dcterms:created>
  <dcterms:modified xsi:type="dcterms:W3CDTF">2015-01-22T21:18:15Z</dcterms:modified>
</cp:coreProperties>
</file>