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72" r:id="rId3"/>
    <p:sldId id="276" r:id="rId4"/>
    <p:sldId id="264" r:id="rId5"/>
    <p:sldId id="270" r:id="rId6"/>
    <p:sldId id="269" r:id="rId7"/>
    <p:sldId id="271" r:id="rId8"/>
    <p:sldId id="267" r:id="rId9"/>
    <p:sldId id="266" r:id="rId10"/>
    <p:sldId id="275" r:id="rId11"/>
    <p:sldId id="299" r:id="rId12"/>
    <p:sldId id="281" r:id="rId13"/>
    <p:sldId id="293" r:id="rId14"/>
    <p:sldId id="289" r:id="rId15"/>
    <p:sldId id="285" r:id="rId16"/>
    <p:sldId id="284" r:id="rId17"/>
    <p:sldId id="288" r:id="rId18"/>
    <p:sldId id="303" r:id="rId19"/>
    <p:sldId id="304" r:id="rId20"/>
    <p:sldId id="305" r:id="rId21"/>
    <p:sldId id="298" r:id="rId22"/>
  </p:sldIdLst>
  <p:sldSz cx="9144000" cy="6858000" type="screen4x3"/>
  <p:notesSz cx="6858000" cy="9144000"/>
  <p:embeddedFontLst>
    <p:embeddedFont>
      <p:font typeface="Cambria Math" pitchFamily="18" charset="0"/>
      <p:regular r:id="rId23"/>
    </p:embeddedFont>
    <p:embeddedFont>
      <p:font typeface="Arial Black" pitchFamily="34" charset="0"/>
      <p:bold r:id="rId24"/>
    </p:embeddedFont>
    <p:embeddedFont>
      <p:font typeface="Georgia" pitchFamily="18" charset="0"/>
      <p:regular r:id="rId25"/>
      <p:bold r:id="rId26"/>
      <p:italic r:id="rId27"/>
      <p:boldItalic r:id="rId28"/>
    </p:embeddedFont>
    <p:embeddedFont>
      <p:font typeface="Trebuchet MS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B6B"/>
    <a:srgbClr val="CBF29C"/>
    <a:srgbClr val="666633"/>
    <a:srgbClr val="339966"/>
    <a:srgbClr val="003E6C"/>
    <a:srgbClr val="A6B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3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2.png"/><Relationship Id="rId2" Type="http://schemas.openxmlformats.org/officeDocument/2006/relationships/image" Target="../media/image2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5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3.png"/><Relationship Id="rId5" Type="http://schemas.openxmlformats.org/officeDocument/2006/relationships/image" Target="../media/image76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5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8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89.png"/><Relationship Id="rId9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01.png"/><Relationship Id="rId7" Type="http://schemas.openxmlformats.org/officeDocument/2006/relationships/slide" Target="slide18.xml"/><Relationship Id="rId12" Type="http://schemas.openxmlformats.org/officeDocument/2006/relationships/image" Target="../media/image10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slide" Target="slide21.xml"/><Relationship Id="rId5" Type="http://schemas.openxmlformats.org/officeDocument/2006/relationships/image" Target="../media/image103.png"/><Relationship Id="rId10" Type="http://schemas.openxmlformats.org/officeDocument/2006/relationships/slide" Target="slide21.xml"/><Relationship Id="rId4" Type="http://schemas.openxmlformats.org/officeDocument/2006/relationships/image" Target="../media/image102.png"/><Relationship Id="rId9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50.png"/><Relationship Id="rId7" Type="http://schemas.openxmlformats.org/officeDocument/2006/relationships/image" Target="../media/image10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slide" Target="slide16.xml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19.png"/><Relationship Id="rId7" Type="http://schemas.openxmlformats.org/officeDocument/2006/relationships/image" Target="../media/image124.png"/><Relationship Id="rId12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29.png"/><Relationship Id="rId7" Type="http://schemas.openxmlformats.org/officeDocument/2006/relationships/image" Target="../media/image134.png"/><Relationship Id="rId12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59" y="54868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Математика, 9 класс. Подготовка к </a:t>
            </a:r>
            <a:r>
              <a:rPr lang="ru-RU" sz="5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ОГЭ</a:t>
            </a:r>
            <a:r>
              <a:rPr lang="ru-RU" sz="5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5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задания 5 и </a:t>
            </a:r>
            <a:r>
              <a:rPr lang="ru-RU" sz="5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23.</a:t>
            </a:r>
            <a:endParaRPr lang="ru-RU" sz="5400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5445224"/>
            <a:ext cx="3395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Былинкина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О.В.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815" y="-234261"/>
            <a:ext cx="975360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2439"/>
          <p:cNvGrpSpPr>
            <a:grpSpLocks/>
          </p:cNvGrpSpPr>
          <p:nvPr/>
        </p:nvGrpSpPr>
        <p:grpSpPr bwMode="auto">
          <a:xfrm>
            <a:off x="115533" y="1628800"/>
            <a:ext cx="4393704" cy="5057750"/>
            <a:chOff x="2496" y="144"/>
            <a:chExt cx="3072" cy="4032"/>
          </a:xfrm>
        </p:grpSpPr>
        <p:sp>
          <p:nvSpPr>
            <p:cNvPr id="5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8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9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-258533" y="260648"/>
                <a:ext cx="9145016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  2. Найдите значения коэффициентов </a:t>
                </a: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по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графику квадратичной  </a:t>
                </a: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функции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1" i="1">
                            <a:latin typeface="Cambria Math"/>
                          </a:rPr>
                          <m:t>𝒚</m:t>
                        </m:r>
                        <m:r>
                          <a:rPr lang="ru-RU" sz="2400" b="1" i="1">
                            <a:latin typeface="Cambria Math"/>
                          </a:rPr>
                          <m:t>=</m:t>
                        </m:r>
                        <m:r>
                          <a:rPr lang="ru-RU" sz="2400" b="1" i="1">
                            <a:latin typeface="Cambria Math"/>
                          </a:rPr>
                          <m:t>𝒂𝒙</m:t>
                        </m:r>
                      </m:e>
                      <m:sup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𝒃𝒙</m:t>
                    </m:r>
                    <m:r>
                      <a:rPr lang="ru-RU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𝒄</m:t>
                    </m:r>
                  </m:oMath>
                </a14:m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 изображенному на рисунке.</a:t>
                </a: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533" y="260648"/>
                <a:ext cx="9145016" cy="839332"/>
              </a:xfrm>
              <a:prstGeom prst="rect">
                <a:avLst/>
              </a:prstGeom>
              <a:blipFill rotWithShape="1">
                <a:blip r:embed="rId3"/>
                <a:stretch>
                  <a:fillRect t="-5839" r="-2533" b="-167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олилиния 37"/>
          <p:cNvSpPr/>
          <p:nvPr/>
        </p:nvSpPr>
        <p:spPr>
          <a:xfrm flipH="1">
            <a:off x="2704147" y="2332526"/>
            <a:ext cx="759275" cy="3776893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2312385" y="1628800"/>
            <a:ext cx="0" cy="48965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96786" y="4008401"/>
            <a:ext cx="423119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олилиния 45"/>
          <p:cNvSpPr/>
          <p:nvPr/>
        </p:nvSpPr>
        <p:spPr>
          <a:xfrm>
            <a:off x="2011841" y="2332526"/>
            <a:ext cx="679863" cy="3776893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946243" y="153202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43095" y="360829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Х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95624" y="3615407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46579" y="394871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305183" y="3480275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84168" y="1815607"/>
                <a:ext cx="1417376" cy="317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i="1" dirty="0" smtClean="0">
                    <a:latin typeface="Times New Roman" pitchFamily="18" charset="0"/>
                    <a:cs typeface="Times New Roman" pitchFamily="18" charset="0"/>
                  </a:rPr>
                  <a:t>с = -3</a:t>
                </a:r>
              </a:p>
              <a:p>
                <a:endParaRPr lang="ru-RU" sz="40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4000" b="1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4000" b="1" i="1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4000" b="1" i="1" dirty="0" smtClean="0">
                        <a:latin typeface="Cambria Math"/>
                      </a:rPr>
                      <m:t> </m:t>
                    </m:r>
                    <m:r>
                      <a:rPr lang="ru-RU" sz="4000" b="1" i="1" dirty="0" smtClean="0">
                        <a:latin typeface="Cambria Math"/>
                      </a:rPr>
                      <m:t>𝟑</m:t>
                    </m:r>
                  </m:oMath>
                </a14:m>
                <a:endParaRPr lang="ru-RU" sz="40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40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b="1" i="1" dirty="0" smtClean="0">
                    <a:latin typeface="Times New Roman" pitchFamily="18" charset="0"/>
                    <a:cs typeface="Times New Roman" pitchFamily="18" charset="0"/>
                  </a:rPr>
                  <a:t>b =</a:t>
                </a:r>
                <a:r>
                  <a:rPr lang="ru-RU" sz="4000" b="1" i="1" dirty="0" smtClean="0">
                    <a:latin typeface="Times New Roman" pitchFamily="18" charset="0"/>
                    <a:cs typeface="Times New Roman" pitchFamily="18" charset="0"/>
                  </a:rPr>
                  <a:t> -6</a:t>
                </a:r>
                <a:endParaRPr lang="ru-RU" sz="4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815607"/>
                <a:ext cx="1417376" cy="3170099"/>
              </a:xfrm>
              <a:prstGeom prst="rect">
                <a:avLst/>
              </a:prstGeom>
              <a:blipFill rotWithShape="1">
                <a:blip r:embed="rId4"/>
                <a:stretch>
                  <a:fillRect l="-15021" t="-3462" r="-14592" b="-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ятиугольник 43"/>
          <p:cNvSpPr/>
          <p:nvPr/>
        </p:nvSpPr>
        <p:spPr>
          <a:xfrm>
            <a:off x="5508104" y="5198830"/>
            <a:ext cx="3168352" cy="109999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Проверь </a:t>
            </a:r>
            <a:r>
              <a:rPr lang="ru-RU" sz="2800" b="1" i="1" dirty="0">
                <a:solidFill>
                  <a:srgbClr val="002060"/>
                </a:solidFill>
              </a:rPr>
              <a:t>себя</a:t>
            </a:r>
          </a:p>
        </p:txBody>
      </p:sp>
    </p:spTree>
    <p:extLst>
      <p:ext uri="{BB962C8B-B14F-4D97-AF65-F5344CB8AC3E}">
        <p14:creationId xmlns:p14="http://schemas.microsoft.com/office/powerpoint/2010/main" val="26954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F08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5732" y="1700808"/>
            <a:ext cx="289855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10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23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658" y="-350364"/>
            <a:ext cx="9715570" cy="76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2439"/>
          <p:cNvGrpSpPr>
            <a:grpSpLocks/>
          </p:cNvGrpSpPr>
          <p:nvPr/>
        </p:nvGrpSpPr>
        <p:grpSpPr bwMode="auto">
          <a:xfrm>
            <a:off x="131894" y="2194085"/>
            <a:ext cx="4051944" cy="5057750"/>
            <a:chOff x="2496" y="144"/>
            <a:chExt cx="3072" cy="4032"/>
          </a:xfrm>
        </p:grpSpPr>
        <p:sp>
          <p:nvSpPr>
            <p:cNvPr id="5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8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9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39" name="Прямая со стрелкой 38"/>
          <p:cNvCxnSpPr/>
          <p:nvPr/>
        </p:nvCxnSpPr>
        <p:spPr>
          <a:xfrm flipV="1">
            <a:off x="2157866" y="2316354"/>
            <a:ext cx="0" cy="48965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7" idx="0"/>
          </p:cNvCxnSpPr>
          <p:nvPr/>
        </p:nvCxnSpPr>
        <p:spPr>
          <a:xfrm>
            <a:off x="131894" y="4276393"/>
            <a:ext cx="405194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38210" y="2202878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60633" y="442217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Х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50287" y="3938291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45832" y="419134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186253" y="3470320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22936" y="-5480"/>
                <a:ext cx="9345940" cy="848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Постройте график функции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𝒚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/>
                          </a:rPr>
                          <m:t>𝟑</m:t>
                        </m:r>
                        <m:r>
                          <a:rPr lang="ru-RU" sz="2000" b="1" i="1">
                            <a:latin typeface="Cambria Math"/>
                          </a:rPr>
                          <m:t>х+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000" b="1" i="1">
                            <a:latin typeface="Cambria Math"/>
                          </a:rPr>
                          <m:t>𝟔</m:t>
                        </m:r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  <m:r>
                          <a:rPr lang="ru-RU" sz="2000" b="1" i="1"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 и определите, при каких значениях параметра а прямая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у = а 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не имеет с графиком общих точек.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6" y="-5480"/>
                <a:ext cx="9345940" cy="848437"/>
              </a:xfrm>
              <a:prstGeom prst="rect">
                <a:avLst/>
              </a:prstGeom>
              <a:blipFill rotWithShape="1">
                <a:blip r:embed="rId3"/>
                <a:stretch>
                  <a:fillRect l="-652" b="-11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5325789" y="774671"/>
                <a:ext cx="936103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2х</m:t>
                          </m:r>
                        </m:den>
                      </m:f>
                    </m:oMath>
                  </m:oMathPara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789" y="774671"/>
                <a:ext cx="936103" cy="5533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6177612" y="803608"/>
                <a:ext cx="235192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/>
                  <a:t>, ОДЗ: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х</m:t>
                    </m:r>
                    <m:r>
                      <a:rPr lang="ru-RU" i="1">
                        <a:latin typeface="Cambria Math"/>
                      </a:rPr>
                      <m:t>≠0,  х≠−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612" y="803608"/>
                <a:ext cx="2351926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073"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51294" y="766547"/>
                <a:ext cx="4223833" cy="529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1. Преобразуем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функцию: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  </m:t>
                    </m:r>
                    <m:r>
                      <a:rPr lang="ru-RU" sz="2000" i="0">
                        <a:latin typeface="Cambria Math"/>
                      </a:rPr>
                      <m:t>у=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0">
                            <a:latin typeface="Cambria Math"/>
                          </a:rPr>
                          <m:t>3х+1</m:t>
                        </m:r>
                      </m:num>
                      <m:den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0">
                                <a:latin typeface="Cambria Math"/>
                              </a:rPr>
                              <m:t>6х</m:t>
                            </m:r>
                          </m:e>
                          <m:sup>
                            <m:r>
                              <a:rPr lang="ru-RU" sz="200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0">
                            <a:latin typeface="Cambria Math"/>
                          </a:rPr>
                          <m:t>+2х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94" y="766547"/>
                <a:ext cx="4223833" cy="529504"/>
              </a:xfrm>
              <a:prstGeom prst="rect">
                <a:avLst/>
              </a:prstGeom>
              <a:blipFill rotWithShape="1">
                <a:blip r:embed="rId6"/>
                <a:stretch>
                  <a:fillRect l="-1299"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202393" y="774671"/>
                <a:ext cx="1296957" cy="535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3х+1</m:t>
                          </m:r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2х(3х+1)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393" y="774671"/>
                <a:ext cx="1296957" cy="535275"/>
              </a:xfrm>
              <a:prstGeom prst="rect">
                <a:avLst/>
              </a:prstGeom>
              <a:blipFill rotWithShape="1"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295447" y="1324510"/>
                <a:ext cx="3872599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2. Построим график функции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у=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2х</m:t>
                        </m:r>
                      </m:den>
                    </m:f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47" y="1324510"/>
                <a:ext cx="3872599" cy="526939"/>
              </a:xfrm>
              <a:prstGeom prst="rect">
                <a:avLst/>
              </a:prstGeom>
              <a:blipFill rotWithShape="1">
                <a:blip r:embed="rId8"/>
                <a:stretch>
                  <a:fillRect l="-1258"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60137"/>
              </p:ext>
            </p:extLst>
          </p:nvPr>
        </p:nvGraphicFramePr>
        <p:xfrm>
          <a:off x="4966138" y="1734207"/>
          <a:ext cx="3767959" cy="69368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67959"/>
              </a:tblGrid>
              <a:tr h="693683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96101"/>
              </p:ext>
            </p:extLst>
          </p:nvPr>
        </p:nvGraphicFramePr>
        <p:xfrm>
          <a:off x="4219403" y="1805130"/>
          <a:ext cx="4577617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16"/>
                <a:gridCol w="622835"/>
                <a:gridCol w="554919"/>
                <a:gridCol w="681874"/>
                <a:gridCol w="613687"/>
                <a:gridCol w="735629"/>
                <a:gridCol w="9690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714071" y="1833546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071" y="1833546"/>
                <a:ext cx="38183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19712" y="2202878"/>
                <a:ext cx="558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0,5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712" y="2202878"/>
                <a:ext cx="55816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303140" y="1833546"/>
                <a:ext cx="558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0,5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140" y="1833546"/>
                <a:ext cx="55816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5414267" y="21940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947523" y="1833546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523" y="1833546"/>
                <a:ext cx="381835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876249" y="2194085"/>
                <a:ext cx="686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0,25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249" y="2194085"/>
                <a:ext cx="68640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588224" y="1859978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859978"/>
                <a:ext cx="55496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00059" y="2194085"/>
                <a:ext cx="731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−0,5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59" y="2194085"/>
                <a:ext cx="73129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231349" y="1820705"/>
                <a:ext cx="731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−0,5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349" y="1820705"/>
                <a:ext cx="73129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19514" y="2185989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514" y="2185989"/>
                <a:ext cx="55496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072765" y="1816657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765" y="1816657"/>
                <a:ext cx="55496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920479" y="2185989"/>
                <a:ext cx="85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−0,25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479" y="2185989"/>
                <a:ext cx="859531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Полилиния 67"/>
          <p:cNvSpPr/>
          <p:nvPr/>
        </p:nvSpPr>
        <p:spPr>
          <a:xfrm>
            <a:off x="2238210" y="2202878"/>
            <a:ext cx="2216022" cy="1881105"/>
          </a:xfrm>
          <a:custGeom>
            <a:avLst/>
            <a:gdLst>
              <a:gd name="connsiteX0" fmla="*/ 0 w 1406288"/>
              <a:gd name="connsiteY0" fmla="*/ 0 h 1405012"/>
              <a:gd name="connsiteX1" fmla="*/ 60960 w 1406288"/>
              <a:gd name="connsiteY1" fmla="*/ 731520 h 1405012"/>
              <a:gd name="connsiteX2" fmla="*/ 182880 w 1406288"/>
              <a:gd name="connsiteY2" fmla="*/ 1158240 h 1405012"/>
              <a:gd name="connsiteX3" fmla="*/ 426720 w 1406288"/>
              <a:gd name="connsiteY3" fmla="*/ 1371600 h 1405012"/>
              <a:gd name="connsiteX4" fmla="*/ 1310640 w 1406288"/>
              <a:gd name="connsiteY4" fmla="*/ 1402080 h 1405012"/>
              <a:gd name="connsiteX5" fmla="*/ 1341120 w 1406288"/>
              <a:gd name="connsiteY5" fmla="*/ 1402080 h 14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288" h="1405012">
                <a:moveTo>
                  <a:pt x="0" y="0"/>
                </a:moveTo>
                <a:cubicBezTo>
                  <a:pt x="15240" y="269240"/>
                  <a:pt x="30480" y="538480"/>
                  <a:pt x="60960" y="731520"/>
                </a:cubicBezTo>
                <a:cubicBezTo>
                  <a:pt x="91440" y="924560"/>
                  <a:pt x="121920" y="1051560"/>
                  <a:pt x="182880" y="1158240"/>
                </a:cubicBezTo>
                <a:cubicBezTo>
                  <a:pt x="243840" y="1264920"/>
                  <a:pt x="238760" y="1330960"/>
                  <a:pt x="426720" y="1371600"/>
                </a:cubicBezTo>
                <a:cubicBezTo>
                  <a:pt x="614680" y="1412240"/>
                  <a:pt x="1158240" y="1397000"/>
                  <a:pt x="1310640" y="1402080"/>
                </a:cubicBezTo>
                <a:cubicBezTo>
                  <a:pt x="1463040" y="1407160"/>
                  <a:pt x="1402080" y="1404620"/>
                  <a:pt x="1341120" y="14020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олилиния 68"/>
          <p:cNvSpPr/>
          <p:nvPr/>
        </p:nvSpPr>
        <p:spPr>
          <a:xfrm rot="10800000">
            <a:off x="95861" y="4478092"/>
            <a:ext cx="1946230" cy="1977457"/>
          </a:xfrm>
          <a:custGeom>
            <a:avLst/>
            <a:gdLst>
              <a:gd name="connsiteX0" fmla="*/ 0 w 1406288"/>
              <a:gd name="connsiteY0" fmla="*/ 0 h 1405012"/>
              <a:gd name="connsiteX1" fmla="*/ 60960 w 1406288"/>
              <a:gd name="connsiteY1" fmla="*/ 731520 h 1405012"/>
              <a:gd name="connsiteX2" fmla="*/ 182880 w 1406288"/>
              <a:gd name="connsiteY2" fmla="*/ 1158240 h 1405012"/>
              <a:gd name="connsiteX3" fmla="*/ 426720 w 1406288"/>
              <a:gd name="connsiteY3" fmla="*/ 1371600 h 1405012"/>
              <a:gd name="connsiteX4" fmla="*/ 1310640 w 1406288"/>
              <a:gd name="connsiteY4" fmla="*/ 1402080 h 1405012"/>
              <a:gd name="connsiteX5" fmla="*/ 1341120 w 1406288"/>
              <a:gd name="connsiteY5" fmla="*/ 1402080 h 14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288" h="1405012">
                <a:moveTo>
                  <a:pt x="0" y="0"/>
                </a:moveTo>
                <a:cubicBezTo>
                  <a:pt x="15240" y="269240"/>
                  <a:pt x="30480" y="538480"/>
                  <a:pt x="60960" y="731520"/>
                </a:cubicBezTo>
                <a:cubicBezTo>
                  <a:pt x="91440" y="924560"/>
                  <a:pt x="121920" y="1051560"/>
                  <a:pt x="182880" y="1158240"/>
                </a:cubicBezTo>
                <a:cubicBezTo>
                  <a:pt x="243840" y="1264920"/>
                  <a:pt x="238760" y="1330960"/>
                  <a:pt x="426720" y="1371600"/>
                </a:cubicBezTo>
                <a:cubicBezTo>
                  <a:pt x="614680" y="1412240"/>
                  <a:pt x="1158240" y="1397000"/>
                  <a:pt x="1310640" y="1402080"/>
                </a:cubicBezTo>
                <a:cubicBezTo>
                  <a:pt x="1463040" y="1407160"/>
                  <a:pt x="1402080" y="1404620"/>
                  <a:pt x="1341120" y="14020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159476" y="3931985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-1</a:t>
            </a:r>
            <a:endParaRPr lang="ru-RU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614796" y="3619079"/>
                <a:ext cx="526106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1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796" y="3619079"/>
                <a:ext cx="526106" cy="625812"/>
              </a:xfrm>
              <a:prstGeom prst="rect">
                <a:avLst/>
              </a:prstGeom>
              <a:blipFill rotWithShape="1">
                <a:blip r:embed="rId20"/>
                <a:stretch>
                  <a:fillRect l="-18605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единительная линия 72"/>
          <p:cNvCxnSpPr/>
          <p:nvPr/>
        </p:nvCxnSpPr>
        <p:spPr>
          <a:xfrm flipV="1">
            <a:off x="1894813" y="4276394"/>
            <a:ext cx="0" cy="123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1824563" y="5081380"/>
            <a:ext cx="181495" cy="13703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679117" y="2788672"/>
            <a:ext cx="3627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каких значениях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параметра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прямая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 = 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имеет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графиком общих точек.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131894" y="6657248"/>
            <a:ext cx="4025864" cy="890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Скругленная прямоугольная выноска 83"/>
          <p:cNvSpPr/>
          <p:nvPr/>
        </p:nvSpPr>
        <p:spPr>
          <a:xfrm>
            <a:off x="164037" y="6088828"/>
            <a:ext cx="819455" cy="539745"/>
          </a:xfrm>
          <a:prstGeom prst="wedgeRoundRectCallout">
            <a:avLst>
              <a:gd name="adj1" fmla="val -17114"/>
              <a:gd name="adj2" fmla="val 40488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у = 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4444575" y="3680238"/>
                <a:ext cx="4572000" cy="13595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Очевидно, что горизонтальная прямая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y = 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не имеет с графиком ни одной общей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точки при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а 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= 0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 в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"исключенной"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точке x =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Найдем соответствующую ординату: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575" y="3680238"/>
                <a:ext cx="4572000" cy="1359539"/>
              </a:xfrm>
              <a:prstGeom prst="rect">
                <a:avLst/>
              </a:prstGeom>
              <a:blipFill rotWithShape="1">
                <a:blip r:embed="rId21"/>
                <a:stretch>
                  <a:fillRect l="-1067" t="-2242" b="-6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17840" y="4985802"/>
                <a:ext cx="114967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у=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2х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840" y="4985802"/>
                <a:ext cx="1149674" cy="61093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99350" y="5024755"/>
                <a:ext cx="7922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350" y="5024755"/>
                <a:ext cx="792205" cy="610936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217827" y="51455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- 1,5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94590" y="5116077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590" y="5116077"/>
                <a:ext cx="447558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7135757" y="5106604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-1,5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Скругленная прямоугольная выноска 81"/>
          <p:cNvSpPr/>
          <p:nvPr/>
        </p:nvSpPr>
        <p:spPr>
          <a:xfrm>
            <a:off x="59828" y="3680238"/>
            <a:ext cx="819455" cy="539745"/>
          </a:xfrm>
          <a:prstGeom prst="wedgeRoundRectCallout">
            <a:avLst>
              <a:gd name="adj1" fmla="val -17114"/>
              <a:gd name="adj2" fmla="val 40488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а = 0</a:t>
            </a:r>
            <a:endParaRPr lang="ru-RU" sz="2000" b="1" i="1" dirty="0">
              <a:solidFill>
                <a:srgbClr val="003E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95861" y="4285587"/>
            <a:ext cx="4124010" cy="404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350624" y="6174034"/>
            <a:ext cx="1935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 0 и – 1,5.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Скругленная прямоугольная выноска 84"/>
          <p:cNvSpPr/>
          <p:nvPr/>
        </p:nvSpPr>
        <p:spPr>
          <a:xfrm>
            <a:off x="142672" y="4610151"/>
            <a:ext cx="1256613" cy="539745"/>
          </a:xfrm>
          <a:prstGeom prst="wedgeRoundRectCallout">
            <a:avLst>
              <a:gd name="adj1" fmla="val -17114"/>
              <a:gd name="adj2" fmla="val 40488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а = -1,5</a:t>
            </a:r>
            <a:endParaRPr lang="ru-RU" sz="2000" b="1" i="1" dirty="0">
              <a:solidFill>
                <a:srgbClr val="003E6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12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12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8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8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00226 -0.2192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38" grpId="0"/>
      <p:bldP spid="40" grpId="0"/>
      <p:bldP spid="40" grpId="1"/>
      <p:bldP spid="41" grpId="0"/>
      <p:bldP spid="42" grpId="0"/>
      <p:bldP spid="4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69" grpId="0" animBg="1"/>
      <p:bldP spid="70" grpId="0"/>
      <p:bldP spid="71" grpId="0"/>
      <p:bldP spid="78" grpId="0" animBg="1"/>
      <p:bldP spid="84" grpId="0" animBg="1"/>
      <p:bldP spid="84" grpId="1" animBg="1"/>
      <p:bldP spid="37" grpId="0" build="p" bldLvl="4"/>
      <p:bldP spid="45" grpId="0"/>
      <p:bldP spid="52" grpId="0"/>
      <p:bldP spid="54" grpId="0"/>
      <p:bldP spid="55" grpId="0"/>
      <p:bldP spid="72" grpId="0"/>
      <p:bldP spid="82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39" y="-235706"/>
            <a:ext cx="958905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2439"/>
          <p:cNvGrpSpPr>
            <a:grpSpLocks/>
          </p:cNvGrpSpPr>
          <p:nvPr/>
        </p:nvGrpSpPr>
        <p:grpSpPr bwMode="auto">
          <a:xfrm>
            <a:off x="4722" y="2292057"/>
            <a:ext cx="3942906" cy="4463163"/>
            <a:chOff x="2496" y="144"/>
            <a:chExt cx="3072" cy="4032"/>
          </a:xfrm>
        </p:grpSpPr>
        <p:sp>
          <p:nvSpPr>
            <p:cNvPr id="5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8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9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39" name="Прямая со стрелкой 38"/>
          <p:cNvCxnSpPr/>
          <p:nvPr/>
        </p:nvCxnSpPr>
        <p:spPr>
          <a:xfrm flipV="1">
            <a:off x="2312385" y="2075367"/>
            <a:ext cx="0" cy="48965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129546" y="6230533"/>
            <a:ext cx="3818082" cy="94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897574" y="2075367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89152" y="5705723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Х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79215" y="6201656"/>
            <a:ext cx="429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-3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71918" y="586907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855159" y="5042285"/>
            <a:ext cx="486030" cy="40011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16</a:t>
            </a:r>
            <a:endParaRPr lang="ru-RU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4574" y="116632"/>
                <a:ext cx="8919425" cy="910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Постройте график функции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  у=</m:t>
                    </m:r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ru-RU" sz="2000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𝟏𝟔</m:t>
                        </m:r>
                        <m:r>
                          <a:rPr lang="ru-RU" sz="2000" b="1" i="1">
                            <a:latin typeface="Cambria Math"/>
                          </a:rPr>
                          <m:t>х+</m:t>
                        </m:r>
                        <m:r>
                          <a:rPr lang="ru-RU" sz="2000" b="1" i="1">
                            <a:latin typeface="Cambria Math"/>
                          </a:rPr>
                          <m:t>𝟒𝟖</m:t>
                        </m:r>
                      </m:num>
                      <m:den>
                        <m:r>
                          <a:rPr lang="ru-RU" sz="2000" b="1" i="1">
                            <a:latin typeface="Cambria Math"/>
                          </a:rPr>
                          <m:t>х+</m:t>
                        </m:r>
                        <m:r>
                          <a:rPr lang="ru-RU" sz="20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 и определите, при каких значениях параметра </a:t>
                </a:r>
                <a:r>
                  <a:rPr lang="en-US" sz="2000" b="1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 прямая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у = 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х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 не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имеет с графиком общих точек.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4" y="116632"/>
                <a:ext cx="8919425" cy="910121"/>
              </a:xfrm>
              <a:prstGeom prst="rect">
                <a:avLst/>
              </a:prstGeom>
              <a:blipFill rotWithShape="1">
                <a:blip r:embed="rId3"/>
                <a:stretch>
                  <a:fillRect l="-752" b="-93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304751" y="4253840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E6C"/>
                </a:solidFill>
              </a:rPr>
              <a:t>25</a:t>
            </a:r>
            <a:endParaRPr lang="ru-RU" sz="2000" b="1" dirty="0">
              <a:solidFill>
                <a:srgbClr val="003E6C"/>
              </a:solidFill>
            </a:endParaRPr>
          </a:p>
        </p:txBody>
      </p:sp>
      <p:sp>
        <p:nvSpPr>
          <p:cNvPr id="45" name="Полилиния 44"/>
          <p:cNvSpPr/>
          <p:nvPr/>
        </p:nvSpPr>
        <p:spPr>
          <a:xfrm flipH="1">
            <a:off x="2312385" y="3850570"/>
            <a:ext cx="1794300" cy="2379963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632067" y="3867226"/>
            <a:ext cx="1721332" cy="2379963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319024" y="4523638"/>
            <a:ext cx="0" cy="167801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 flipV="1">
            <a:off x="1319024" y="4523638"/>
            <a:ext cx="985727" cy="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1319024" y="4453895"/>
            <a:ext cx="144016" cy="21669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33298" y="1004988"/>
                <a:ext cx="2761525" cy="910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Преобразуем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функцию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</a:rPr>
                      <m:t>у=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ru-RU" sz="200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>
                                <a:latin typeface="Cambria Math"/>
                              </a:rPr>
                              <m:t>3х</m:t>
                            </m:r>
                          </m:e>
                          <m:sup>
                            <m:r>
                              <a:rPr lang="ru-RU" sz="20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>
                            <a:latin typeface="Cambria Math"/>
                          </a:rPr>
                          <m:t>+16х+48</m:t>
                        </m:r>
                      </m:num>
                      <m:den>
                        <m:r>
                          <a:rPr lang="ru-RU" sz="2000">
                            <a:latin typeface="Cambria Math"/>
                          </a:rPr>
                          <m:t>х+3</m:t>
                        </m:r>
                      </m:den>
                    </m:f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8" y="1004988"/>
                <a:ext cx="2761525" cy="910121"/>
              </a:xfrm>
              <a:prstGeom prst="rect">
                <a:avLst/>
              </a:prstGeom>
              <a:blipFill rotWithShape="1">
                <a:blip r:embed="rId4"/>
                <a:stretch>
                  <a:fillRect t="-3356" r="-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337828" y="1318279"/>
                <a:ext cx="2378793" cy="596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1600">
                                  <a:latin typeface="Cambria Math"/>
                                </a:rPr>
                                <m:t>х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1600">
                                  <a:latin typeface="Cambria Math"/>
                                </a:rPr>
                                <m:t>х+3</m:t>
                              </m:r>
                            </m:e>
                          </m:d>
                          <m:r>
                            <a:rPr lang="ru-RU" sz="1600">
                              <a:latin typeface="Cambria Math"/>
                            </a:rPr>
                            <m:t>+16(х+3)</m:t>
                          </m:r>
                        </m:num>
                        <m:den>
                          <m:r>
                            <a:rPr lang="ru-RU" sz="1600">
                              <a:latin typeface="Cambria Math"/>
                            </a:rPr>
                            <m:t>х+3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828" y="1318279"/>
                <a:ext cx="2378793" cy="5968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460568" y="1335137"/>
                <a:ext cx="1698285" cy="586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>
                                <a:latin typeface="Cambria Math"/>
                              </a:rPr>
                              <m:t>х+3</m:t>
                            </m:r>
                          </m:e>
                        </m:d>
                        <m:r>
                          <a:rPr lang="ru-RU" sz="200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>
                            <a:latin typeface="Cambria Math"/>
                          </a:rPr>
                          <m:t>+16)</m:t>
                        </m:r>
                      </m:num>
                      <m:den>
                        <m:r>
                          <a:rPr lang="ru-RU" sz="2000">
                            <a:latin typeface="Cambria Math"/>
                          </a:rPr>
                          <m:t>х+3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68" y="1335137"/>
                <a:ext cx="1698285" cy="586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6045656" y="1460048"/>
                <a:ext cx="123777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>
                              <a:latin typeface="Cambria Math"/>
                            </a:rPr>
                            <m:t>х</m:t>
                          </m:r>
                        </m:e>
                        <m:sup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>
                          <a:latin typeface="Cambria Math"/>
                        </a:rPr>
                        <m:t>+16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656" y="1460048"/>
                <a:ext cx="1237775" cy="375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4382389" y="2459306"/>
                <a:ext cx="4572000" cy="7148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Построим график функции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у=х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+16,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учитывая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ОДЗ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х≠−3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389" y="2459306"/>
                <a:ext cx="4572000" cy="714876"/>
              </a:xfrm>
              <a:prstGeom prst="rect">
                <a:avLst/>
              </a:prstGeom>
              <a:blipFill rotWithShape="1">
                <a:blip r:embed="rId8"/>
                <a:stretch>
                  <a:fillRect t="-3390" r="-933" b="-13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347013" y="3742514"/>
                <a:ext cx="4572000" cy="1022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График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получим из графика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у=х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который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сдвинем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на 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16 </a:t>
                </a:r>
                <a:r>
                  <a:rPr lang="ru-RU" sz="2000" dirty="0" err="1" smtClean="0">
                    <a:latin typeface="Times New Roman" pitchFamily="18" charset="0"/>
                    <a:cs typeface="Times New Roman" pitchFamily="18" charset="0"/>
                  </a:rPr>
                  <a:t>ед.отрезков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вдоль оси ординат.</a:t>
                </a: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013" y="3742514"/>
                <a:ext cx="4572000" cy="1022652"/>
              </a:xfrm>
              <a:prstGeom prst="rect">
                <a:avLst/>
              </a:prstGeom>
              <a:blipFill rotWithShape="1">
                <a:blip r:embed="rId9"/>
                <a:stretch>
                  <a:fillRect t="-2976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/>
          <p:cNvSpPr/>
          <p:nvPr/>
        </p:nvSpPr>
        <p:spPr>
          <a:xfrm>
            <a:off x="224574" y="935027"/>
            <a:ext cx="8694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Очевидно, что прямая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имеет общих точек с параболой, если: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21949" y="1293881"/>
            <a:ext cx="624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графики этих функций не пересекаются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точке с абсциссой х= -3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(2).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147328" y="1755929"/>
            <a:ext cx="4996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того, чтобы найти значения параметра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которых графики функций не пересекаются, рассмотрим систему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155354" y="2702175"/>
                <a:ext cx="1533881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у=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х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у=х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>
                                  <a:latin typeface="Cambria Math"/>
                                </a:rPr>
                                <m:t>+16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354" y="2702175"/>
                <a:ext cx="1533881" cy="7101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рямоугольник 59"/>
          <p:cNvSpPr/>
          <p:nvPr/>
        </p:nvSpPr>
        <p:spPr>
          <a:xfrm>
            <a:off x="4389657" y="3224991"/>
            <a:ext cx="4158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решим методом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получим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4347013" y="3554738"/>
                <a:ext cx="1944699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х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ru-RU" i="1">
                          <a:latin typeface="Cambria Math"/>
                        </a:rPr>
                        <m:t>х+16=0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013" y="3554738"/>
                <a:ext cx="1944699" cy="37555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4182912" y="3850570"/>
                <a:ext cx="4572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Нас интересуют такие значения параметра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при котором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уравнение не имеет корней, т.е.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&lt;0</m:t>
                    </m:r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912" y="3850570"/>
                <a:ext cx="4572000" cy="1015663"/>
              </a:xfrm>
              <a:prstGeom prst="rect">
                <a:avLst/>
              </a:prstGeom>
              <a:blipFill rotWithShape="1">
                <a:blip r:embed="rId12"/>
                <a:stretch>
                  <a:fillRect l="-1333" t="-3012" b="-10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4684286" y="4745380"/>
                <a:ext cx="3441198" cy="434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−4∙16,</m:t>
                    </m:r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−64&lt;0,</m:t>
                    </m:r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86" y="4745380"/>
                <a:ext cx="3441198" cy="434671"/>
              </a:xfrm>
              <a:prstGeom prst="rect">
                <a:avLst/>
              </a:prstGeom>
              <a:blipFill rotWithShape="1">
                <a:blip r:embed="rId13"/>
                <a:stretch>
                  <a:fillRect l="-1770" b="-23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4935505" y="5100042"/>
                <a:ext cx="24466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ru-RU" sz="2000" i="1">
                        <a:latin typeface="Cambria Math"/>
                      </a:rPr>
                      <m:t>−8)(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ru-RU" sz="2000" i="1">
                        <a:latin typeface="Cambria Math"/>
                      </a:rPr>
                      <m:t>+8)&lt;0,</m:t>
                    </m:r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505" y="5100042"/>
                <a:ext cx="2446695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Прямая со стрелкой 68"/>
          <p:cNvCxnSpPr/>
          <p:nvPr/>
        </p:nvCxnSpPr>
        <p:spPr>
          <a:xfrm flipV="1">
            <a:off x="4701072" y="5817845"/>
            <a:ext cx="3863882" cy="3834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Дуга 70"/>
          <p:cNvSpPr/>
          <p:nvPr/>
        </p:nvSpPr>
        <p:spPr>
          <a:xfrm>
            <a:off x="3760032" y="5378797"/>
            <a:ext cx="1848508" cy="90155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Дуга 71"/>
          <p:cNvSpPr/>
          <p:nvPr/>
        </p:nvSpPr>
        <p:spPr>
          <a:xfrm flipH="1">
            <a:off x="6961484" y="5311775"/>
            <a:ext cx="1949103" cy="105048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5638800" y="5455784"/>
            <a:ext cx="1350529" cy="380707"/>
          </a:xfrm>
          <a:custGeom>
            <a:avLst/>
            <a:gdLst>
              <a:gd name="connsiteX0" fmla="*/ 0 w 1350529"/>
              <a:gd name="connsiteY0" fmla="*/ 365896 h 380707"/>
              <a:gd name="connsiteX1" fmla="*/ 182880 w 1350529"/>
              <a:gd name="connsiteY1" fmla="*/ 91576 h 380707"/>
              <a:gd name="connsiteX2" fmla="*/ 746760 w 1350529"/>
              <a:gd name="connsiteY2" fmla="*/ 136 h 380707"/>
              <a:gd name="connsiteX3" fmla="*/ 1158240 w 1350529"/>
              <a:gd name="connsiteY3" fmla="*/ 106816 h 380707"/>
              <a:gd name="connsiteX4" fmla="*/ 1341120 w 1350529"/>
              <a:gd name="connsiteY4" fmla="*/ 365896 h 380707"/>
              <a:gd name="connsiteX5" fmla="*/ 1325880 w 1350529"/>
              <a:gd name="connsiteY5" fmla="*/ 350656 h 380707"/>
              <a:gd name="connsiteX6" fmla="*/ 1325880 w 1350529"/>
              <a:gd name="connsiteY6" fmla="*/ 350656 h 38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0529" h="380707">
                <a:moveTo>
                  <a:pt x="0" y="365896"/>
                </a:moveTo>
                <a:cubicBezTo>
                  <a:pt x="29210" y="259216"/>
                  <a:pt x="58420" y="152536"/>
                  <a:pt x="182880" y="91576"/>
                </a:cubicBezTo>
                <a:cubicBezTo>
                  <a:pt x="307340" y="30616"/>
                  <a:pt x="584200" y="-2404"/>
                  <a:pt x="746760" y="136"/>
                </a:cubicBezTo>
                <a:cubicBezTo>
                  <a:pt x="909320" y="2676"/>
                  <a:pt x="1059180" y="45856"/>
                  <a:pt x="1158240" y="106816"/>
                </a:cubicBezTo>
                <a:cubicBezTo>
                  <a:pt x="1257300" y="167776"/>
                  <a:pt x="1313180" y="325256"/>
                  <a:pt x="1341120" y="365896"/>
                </a:cubicBezTo>
                <a:cubicBezTo>
                  <a:pt x="1369060" y="406536"/>
                  <a:pt x="1325880" y="350656"/>
                  <a:pt x="1325880" y="350656"/>
                </a:cubicBezTo>
                <a:lnTo>
                  <a:pt x="1325880" y="350656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836082" y="58178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5441131" y="582957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-8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8453226" y="53626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4894212" y="5349329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01980" y="5226218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83431" y="539157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6205593" y="6046600"/>
                <a:ext cx="3372295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/>
                        </a:rPr>
                        <m:t>𝑘</m:t>
                      </m:r>
                      <m:r>
                        <a:rPr lang="ru-RU" sz="2400" b="0" i="1">
                          <a:latin typeface="Cambria Math"/>
                        </a:rPr>
                        <m:t>∈(−8;8)</m:t>
                      </m:r>
                    </m:oMath>
                  </m:oMathPara>
                </a14:m>
                <a:endParaRPr lang="ru-RU" sz="2400" dirty="0"/>
              </a:p>
              <a:p>
                <a:r>
                  <a:rPr lang="ru-RU" sz="2800" dirty="0"/>
                  <a:t> </a:t>
                </a:r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93" y="6046600"/>
                <a:ext cx="3372295" cy="89255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4077330" y="1731171"/>
                <a:ext cx="5223809" cy="744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 х = -3, найдем соответствующую ординату.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у=х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+16,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у=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(−3)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+16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у=25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30" y="1731171"/>
                <a:ext cx="5223809" cy="744306"/>
              </a:xfrm>
              <a:prstGeom prst="rect">
                <a:avLst/>
              </a:prstGeom>
              <a:blipFill rotWithShape="1">
                <a:blip r:embed="rId16"/>
                <a:stretch>
                  <a:fillRect l="-1284" t="-4098" b="-13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4272168" y="3395817"/>
                <a:ext cx="4572000" cy="14340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Получили точку с координатами (-3;25). </a:t>
                </a:r>
              </a:p>
              <a:p>
                <a:pPr algn="ctr"/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Так как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у=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х,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получаем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 25=−3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ru-RU" sz="2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/>
                  <a:t> </a:t>
                </a: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168" y="3395817"/>
                <a:ext cx="4572000" cy="1434047"/>
              </a:xfrm>
              <a:prstGeom prst="rect">
                <a:avLst/>
              </a:prstGeom>
              <a:blipFill rotWithShape="1">
                <a:blip r:embed="rId17"/>
                <a:stretch>
                  <a:fillRect l="-1200" t="-2128" r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4457374" y="5281480"/>
                <a:ext cx="2991525" cy="721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; (-8;8).</a:t>
                </a:r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74" y="5281480"/>
                <a:ext cx="2991525" cy="721031"/>
              </a:xfrm>
              <a:prstGeom prst="rect">
                <a:avLst/>
              </a:prstGeom>
              <a:blipFill rotWithShape="1">
                <a:blip r:embed="rId18"/>
                <a:stretch>
                  <a:fillRect l="-4073" r="-3055" b="-8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62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00173 -0.1532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66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0069 -0.15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2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500"/>
                            </p:stCondLst>
                            <p:childTnLst>
                              <p:par>
                                <p:cTn id="2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2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2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2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37" grpId="0"/>
      <p:bldP spid="45" grpId="0" animBg="1"/>
      <p:bldP spid="45" grpId="1" animBg="1"/>
      <p:bldP spid="46" grpId="0" animBg="1"/>
      <p:bldP spid="46" grpId="1" animBg="1"/>
      <p:bldP spid="65" grpId="0" animBg="1"/>
      <p:bldP spid="40" grpId="0"/>
      <p:bldP spid="40" grpId="1"/>
      <p:bldP spid="41" grpId="0"/>
      <p:bldP spid="41" grpId="1"/>
      <p:bldP spid="42" grpId="0"/>
      <p:bldP spid="42" grpId="1"/>
      <p:bldP spid="44" grpId="0"/>
      <p:bldP spid="44" grpId="1"/>
      <p:bldP spid="52" grpId="0" build="allAtOnce"/>
      <p:bldP spid="56" grpId="0"/>
      <p:bldP spid="57" grpId="0"/>
      <p:bldP spid="58" grpId="0"/>
      <p:bldP spid="58" grpId="1"/>
      <p:bldP spid="59" grpId="0"/>
      <p:bldP spid="59" grpId="1"/>
      <p:bldP spid="60" grpId="0" build="allAtOnce"/>
      <p:bldP spid="63" grpId="0"/>
      <p:bldP spid="63" grpId="1"/>
      <p:bldP spid="64" grpId="0" build="allAtOnce"/>
      <p:bldP spid="66" grpId="0"/>
      <p:bldP spid="66" grpId="1"/>
      <p:bldP spid="67" grpId="0" build="allAtOnce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7" grpId="0"/>
      <p:bldP spid="77" grpId="1"/>
      <p:bldP spid="78" grpId="0"/>
      <p:bldP spid="78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764" y="-234261"/>
            <a:ext cx="9904315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2439"/>
          <p:cNvGrpSpPr>
            <a:grpSpLocks/>
          </p:cNvGrpSpPr>
          <p:nvPr/>
        </p:nvGrpSpPr>
        <p:grpSpPr bwMode="auto">
          <a:xfrm>
            <a:off x="-65924" y="2777977"/>
            <a:ext cx="3152518" cy="3959898"/>
            <a:chOff x="2496" y="144"/>
            <a:chExt cx="3072" cy="4032"/>
          </a:xfrm>
        </p:grpSpPr>
        <p:sp>
          <p:nvSpPr>
            <p:cNvPr id="5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8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9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39" name="Прямая со стрелкой 38"/>
          <p:cNvCxnSpPr/>
          <p:nvPr/>
        </p:nvCxnSpPr>
        <p:spPr>
          <a:xfrm flipV="1">
            <a:off x="1510335" y="2777977"/>
            <a:ext cx="0" cy="381894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-38558" y="4175530"/>
            <a:ext cx="317469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14960" y="2777977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14243" y="4240944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Х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13443" y="3687175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67358" y="388723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98590" y="4166449"/>
            <a:ext cx="429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-1</a:t>
            </a:r>
            <a:endParaRPr lang="ru-RU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616" y="80817"/>
                <a:ext cx="8735848" cy="1055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Постройте график функции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у=−</m:t>
                    </m:r>
                    <m:d>
                      <m:dPr>
                        <m:begChr m:val="|"/>
                        <m:endChr m:val="|"/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  <m:r>
                          <a:rPr lang="ru-RU" sz="2000" b="1" i="1">
                            <a:latin typeface="Cambria Math"/>
                          </a:rPr>
                          <m:t>х−</m:t>
                        </m:r>
                        <m:r>
                          <a:rPr lang="ru-RU" sz="2000" b="1" i="1">
                            <a:latin typeface="Cambria Math"/>
                          </a:rPr>
                          <m:t>𝟖</m:t>
                        </m:r>
                      </m:e>
                    </m:d>
                  </m:oMath>
                </a14:m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и определите, при каких значениях параметра а прямая у=ах  имеет с графиком три или более общих точек.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" y="80817"/>
                <a:ext cx="8735848" cy="1055289"/>
              </a:xfrm>
              <a:prstGeom prst="rect">
                <a:avLst/>
              </a:prstGeom>
              <a:blipFill rotWithShape="1">
                <a:blip r:embed="rId3"/>
                <a:stretch>
                  <a:fillRect l="-698" t="-1156" b="-98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10635" y="1017199"/>
                <a:ext cx="8406680" cy="714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Чтобы построить график данной функции, построим график квадратичной функции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у=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+2х−8</m:t>
                    </m:r>
                    <m:r>
                      <a:rPr lang="ru-RU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5" y="1017199"/>
                <a:ext cx="8406680" cy="714876"/>
              </a:xfrm>
              <a:prstGeom prst="rect">
                <a:avLst/>
              </a:prstGeom>
              <a:blipFill rotWithShape="1">
                <a:blip r:embed="rId4"/>
                <a:stretch>
                  <a:fillRect l="-725" t="-4274" r="-508" b="-14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067514" y="1323632"/>
                <a:ext cx="41815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График парабола,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ветви вверх, </a:t>
                </a: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514" y="1323632"/>
                <a:ext cx="4181594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458" t="-7576" r="-58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35430" y="1723742"/>
                <a:ext cx="2531527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вершина: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𝑚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r>
                          <a:rPr lang="ru-RU" sz="24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  <m:r>
                          <a:rPr lang="ru-RU" sz="2400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=</m:t>
                    </m:r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30" y="1723742"/>
                <a:ext cx="2531527" cy="631198"/>
              </a:xfrm>
              <a:prstGeom prst="rect">
                <a:avLst/>
              </a:prstGeom>
              <a:blipFill rotWithShape="1">
                <a:blip r:embed="rId6"/>
                <a:stretch>
                  <a:fillRect l="-2410" b="-1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571711" y="1732075"/>
                <a:ext cx="554960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11" y="1732075"/>
                <a:ext cx="554960" cy="6240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2985123" y="1813283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 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3753282" y="1758470"/>
                <a:ext cx="2724527" cy="436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𝑛</m:t>
                      </m:r>
                      <m:r>
                        <a:rPr lang="ru-RU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i="1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ru-RU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ru-RU" sz="2000" i="1"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282" y="1758470"/>
                <a:ext cx="2724527" cy="436530"/>
              </a:xfrm>
              <a:prstGeom prst="rect">
                <a:avLst/>
              </a:prstGeom>
              <a:blipFill rotWithShape="1">
                <a:blip r:embed="rId8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6348662" y="1792069"/>
                <a:ext cx="840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=</m:t>
                    </m:r>
                  </m:oMath>
                </a14:m>
                <a:r>
                  <a:rPr lang="ru-RU" dirty="0"/>
                  <a:t> -9   </a:t>
                </a: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662" y="1792069"/>
                <a:ext cx="840295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9836" r="-5072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ямоугольник 53"/>
          <p:cNvSpPr/>
          <p:nvPr/>
        </p:nvSpPr>
        <p:spPr>
          <a:xfrm>
            <a:off x="7188956" y="1763664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(-1;-9) 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86642" y="6226673"/>
            <a:ext cx="106190" cy="91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837967" y="603624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E6C"/>
                </a:solidFill>
              </a:rPr>
              <a:t>-9</a:t>
            </a:r>
            <a:endParaRPr lang="ru-RU" sz="2000" b="1" dirty="0">
              <a:solidFill>
                <a:srgbClr val="003E6C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2616" y="2274948"/>
            <a:ext cx="7758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Найдём точки пересечения параболы с осью абсцисс: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6153664" y="2267959"/>
                <a:ext cx="257916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у=0,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+2х−8=0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664" y="2267959"/>
                <a:ext cx="2579168" cy="407099"/>
              </a:xfrm>
              <a:prstGeom prst="rect">
                <a:avLst/>
              </a:prstGeom>
              <a:blipFill rotWithShape="1">
                <a:blip r:embed="rId10"/>
                <a:stretch>
                  <a:fillRect l="-2358" t="-5970" b="-25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рямоугольник 58"/>
          <p:cNvSpPr/>
          <p:nvPr/>
        </p:nvSpPr>
        <p:spPr>
          <a:xfrm>
            <a:off x="5542938" y="2591534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/>
              <a:t>Д</a:t>
            </a:r>
            <a:r>
              <a:rPr lang="ru-RU" sz="2000" dirty="0"/>
              <a:t>=36,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6568836" y="2562738"/>
                <a:ext cx="23343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=−4,  </m:t>
                    </m:r>
                  </m:oMath>
                </a14:m>
                <a:r>
                  <a:rPr lang="ru-RU" sz="2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=2.</m:t>
                    </m:r>
                  </m:oMath>
                </a14:m>
                <a:r>
                  <a:rPr lang="ru-RU" sz="2000" dirty="0"/>
                  <a:t> </a:t>
                </a: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836" y="2562738"/>
                <a:ext cx="2334357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/>
          <p:cNvSpPr/>
          <p:nvPr/>
        </p:nvSpPr>
        <p:spPr>
          <a:xfrm>
            <a:off x="3325504" y="2961062"/>
            <a:ext cx="2526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Построим параболу. </a:t>
            </a:r>
          </a:p>
        </p:txBody>
      </p:sp>
      <p:sp>
        <p:nvSpPr>
          <p:cNvPr id="63" name="Овал 62"/>
          <p:cNvSpPr/>
          <p:nvPr/>
        </p:nvSpPr>
        <p:spPr>
          <a:xfrm>
            <a:off x="1999835" y="4112196"/>
            <a:ext cx="106190" cy="91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06401" y="4120771"/>
            <a:ext cx="106190" cy="91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 flipH="1">
            <a:off x="1259136" y="4203552"/>
            <a:ext cx="793794" cy="2093990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459496" y="4203552"/>
            <a:ext cx="799640" cy="2093990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96786" y="2791589"/>
            <a:ext cx="236923" cy="1339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2070097" y="2791589"/>
            <a:ext cx="228368" cy="13729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3334641" y="3243501"/>
                <a:ext cx="5836934" cy="74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Чтобы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получить график функции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у=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+2х−8</m:t>
                        </m:r>
                      </m:e>
                    </m:d>
                  </m:oMath>
                </a14:m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надо учитывать, что для этой функции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у≥0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641" y="3243501"/>
                <a:ext cx="5836934" cy="747512"/>
              </a:xfrm>
              <a:prstGeom prst="rect">
                <a:avLst/>
              </a:prstGeom>
              <a:blipFill rotWithShape="1">
                <a:blip r:embed="rId12"/>
                <a:stretch>
                  <a:fillRect t="-1626" b="-13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3369202" y="3887230"/>
                <a:ext cx="5610984" cy="74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Нам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нужно построить график функции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</a:rPr>
                      <m:t> </m:t>
                    </m:r>
                    <m:r>
                      <a:rPr lang="ru-RU" sz="2000" i="1">
                        <a:latin typeface="Cambria Math"/>
                      </a:rPr>
                      <m:t>у=−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+2х−8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 следовательно: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у≤0.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202" y="3887230"/>
                <a:ext cx="5610984" cy="747512"/>
              </a:xfrm>
              <a:prstGeom prst="rect">
                <a:avLst/>
              </a:prstGeom>
              <a:blipFill rotWithShape="1">
                <a:blip r:embed="rId13"/>
                <a:stretch>
                  <a:fillRect l="-109" t="-4098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Полилиния 74"/>
          <p:cNvSpPr/>
          <p:nvPr/>
        </p:nvSpPr>
        <p:spPr>
          <a:xfrm rot="10800000">
            <a:off x="1289199" y="2109561"/>
            <a:ext cx="799640" cy="2093990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олилиния 75"/>
          <p:cNvSpPr/>
          <p:nvPr/>
        </p:nvSpPr>
        <p:spPr>
          <a:xfrm rot="10800000" flipH="1">
            <a:off x="430178" y="2109561"/>
            <a:ext cx="873948" cy="2093990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>
            <a:off x="-38558" y="4166449"/>
            <a:ext cx="498056" cy="26915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070097" y="4112196"/>
            <a:ext cx="596860" cy="27458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3384834" y="4581857"/>
            <a:ext cx="536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Найдем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значения параметра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при которых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3462010" y="4907505"/>
            <a:ext cx="5441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прямая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у=ах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имеет с графиком три или более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462010" y="5196596"/>
            <a:ext cx="3690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общих точек, используя чертеж.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V="1">
            <a:off x="-184127" y="6610735"/>
            <a:ext cx="4367924" cy="236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/>
          <p:cNvSpPr/>
          <p:nvPr/>
        </p:nvSpPr>
        <p:spPr>
          <a:xfrm>
            <a:off x="-38558" y="6150607"/>
            <a:ext cx="199973" cy="1904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1158351" y="6175553"/>
            <a:ext cx="199973" cy="1904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2461187" y="6177134"/>
            <a:ext cx="199973" cy="1904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330191" y="4071232"/>
            <a:ext cx="199973" cy="1904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970110" y="4062656"/>
            <a:ext cx="199973" cy="1904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3569641" y="5646607"/>
                <a:ext cx="30918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Следовательно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а∈</m:t>
                    </m:r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−9;</m:t>
                        </m:r>
                        <m:d>
                          <m:dPr>
                            <m:begChr m:val="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641" y="5646607"/>
                <a:ext cx="3091808" cy="400110"/>
              </a:xfrm>
              <a:prstGeom prst="rect">
                <a:avLst/>
              </a:prstGeom>
              <a:blipFill rotWithShape="1">
                <a:blip r:embed="rId14"/>
                <a:stretch>
                  <a:fillRect l="-2170" t="-124242" r="-19132" b="-19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6857247" y="6097376"/>
                <a:ext cx="20726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−9;</m:t>
                        </m:r>
                        <m:d>
                          <m:dPr>
                            <m:begChr m:val="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247" y="6097376"/>
                <a:ext cx="2072619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4706" t="-128947" r="-34412" b="-196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7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5.55556E-7 -0.05255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64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625 -0.06296 L -0.01406 -0.34445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2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37" grpId="0" build="p"/>
      <p:bldP spid="42" grpId="0"/>
      <p:bldP spid="44" grpId="0"/>
      <p:bldP spid="45" grpId="0"/>
      <p:bldP spid="46" grpId="0"/>
      <p:bldP spid="52" grpId="0"/>
      <p:bldP spid="53" grpId="0"/>
      <p:bldP spid="54" grpId="0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3" grpId="0" animBg="1"/>
      <p:bldP spid="64" grpId="0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75" grpId="0" animBg="1"/>
      <p:bldP spid="75" grpId="1" animBg="1"/>
      <p:bldP spid="76" grpId="0" animBg="1"/>
      <p:bldP spid="76" grpId="1" animBg="1"/>
      <p:bldP spid="91" grpId="0"/>
      <p:bldP spid="92" grpId="0"/>
      <p:bldP spid="93" grpId="0"/>
      <p:bldP spid="99" grpId="0" animBg="1"/>
      <p:bldP spid="101" grpId="0" animBg="1"/>
      <p:bldP spid="102" grpId="0" animBg="1"/>
      <p:bldP spid="103" grpId="0" animBg="1"/>
      <p:bldP spid="104" grpId="0" animBg="1"/>
      <p:bldP spid="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96953"/>
            <a:ext cx="972108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2439"/>
          <p:cNvGrpSpPr>
            <a:grpSpLocks/>
          </p:cNvGrpSpPr>
          <p:nvPr/>
        </p:nvGrpSpPr>
        <p:grpSpPr bwMode="auto">
          <a:xfrm>
            <a:off x="115533" y="2708920"/>
            <a:ext cx="3232331" cy="3977630"/>
            <a:chOff x="2496" y="144"/>
            <a:chExt cx="3072" cy="4032"/>
          </a:xfrm>
        </p:grpSpPr>
        <p:sp>
          <p:nvSpPr>
            <p:cNvPr id="5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8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9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39" name="Прямая со стрелкой 38"/>
          <p:cNvCxnSpPr/>
          <p:nvPr/>
        </p:nvCxnSpPr>
        <p:spPr>
          <a:xfrm flipV="1">
            <a:off x="1731699" y="2672128"/>
            <a:ext cx="0" cy="38164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29" idx="1"/>
          </p:cNvCxnSpPr>
          <p:nvPr/>
        </p:nvCxnSpPr>
        <p:spPr>
          <a:xfrm>
            <a:off x="109603" y="4815130"/>
            <a:ext cx="3238261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290656" y="2742669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06104" y="488838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Х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99157" y="439567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62338" y="471911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841400" y="479093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0284" y="140748"/>
                <a:ext cx="9115440" cy="714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Постройте график функции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у=</m:t>
                    </m:r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−</m:t>
                    </m:r>
                    <m:r>
                      <a:rPr lang="ru-RU" sz="2000" b="1" i="1">
                        <a:latin typeface="Cambria Math"/>
                      </a:rPr>
                      <m:t>𝟒</m:t>
                    </m:r>
                    <m:d>
                      <m:dPr>
                        <m:begChr m:val="|"/>
                        <m:endChr m:val="|"/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х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ru-RU" sz="2000" b="1" i="1">
                        <a:latin typeface="Cambria Math"/>
                      </a:rPr>
                      <m:t>𝟑</m:t>
                    </m:r>
                  </m:oMath>
                </a14:m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 и определите, при каких значениях параметра а прямая у=а имеет с графиком ровно две общие точки.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4" y="140748"/>
                <a:ext cx="9115440" cy="714876"/>
              </a:xfrm>
              <a:prstGeom prst="rect">
                <a:avLst/>
              </a:prstGeom>
              <a:blipFill rotWithShape="1">
                <a:blip r:embed="rId3"/>
                <a:stretch>
                  <a:fillRect l="-334" t="-3419" r="-267" b="-14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150193" y="751461"/>
            <a:ext cx="639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Воспользуемся определением модуля числа: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932040" y="824948"/>
                <a:ext cx="2229585" cy="641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/>
                            </a:rPr>
                            <m:t>а</m:t>
                          </m:r>
                        </m:e>
                      </m:d>
                      <m:r>
                        <a:rPr lang="ru-RU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 spc="30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000" i="1" spc="300" smtClean="0">
                                  <a:latin typeface="Cambria Math"/>
                                </a:rPr>
                                <m:t>а,</m:t>
                              </m:r>
                              <m:r>
                                <a:rPr lang="ru-RU" sz="2000" i="1" spc="300">
                                  <a:latin typeface="Cambria Math"/>
                                </a:rPr>
                                <m:t> а≥0</m:t>
                              </m:r>
                            </m:e>
                            <m:e>
                              <m:r>
                                <a:rPr lang="ru-RU" sz="2000" i="1" spc="300">
                                  <a:latin typeface="Cambria Math"/>
                                </a:rPr>
                                <m:t>−а</m:t>
                              </m:r>
                              <m:r>
                                <a:rPr lang="ru-RU" sz="2000" b="0" i="1" spc="30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000" i="1" spc="300">
                                  <a:latin typeface="Cambria Math"/>
                                </a:rPr>
                                <m:t>а&lt;0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824948"/>
                <a:ext cx="2229585" cy="6411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угольник 44"/>
          <p:cNvSpPr/>
          <p:nvPr/>
        </p:nvSpPr>
        <p:spPr>
          <a:xfrm>
            <a:off x="150193" y="1466086"/>
            <a:ext cx="3050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преобразуем функцию: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3078502" y="1460404"/>
                <a:ext cx="3653737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у=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latin typeface="Cambria Math"/>
                              </a:rPr>
                              <m:t>х≥0</m:t>
                            </m:r>
                            <m:r>
                              <a:rPr lang="ru-RU" i="1" spc="-300">
                                <a:latin typeface="Cambria Math"/>
                              </a:rPr>
                              <m:t>, </m:t>
                            </m:r>
                            <m:r>
                              <a:rPr lang="ru-RU" b="0" i="1" spc="-300" smtClean="0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ru-RU" i="1" spc="-30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 spc="-300">
                                    <a:latin typeface="Cambria Math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i="1" spc="-3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−4х+3    </m:t>
                            </m:r>
                            <m:r>
                              <a:rPr lang="ru-RU" b="1">
                                <a:latin typeface="Cambria Math"/>
                              </a:rPr>
                              <m:t>(</m:t>
                            </m:r>
                            <m:r>
                              <a:rPr lang="ru-RU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ru-RU" b="1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ru-RU" i="1">
                                <a:latin typeface="Cambria Math"/>
                              </a:rPr>
                              <m:t>х&lt;0</m:t>
                            </m:r>
                            <m:r>
                              <a:rPr lang="ru-RU" i="1" spc="-300">
                                <a:latin typeface="Cambria Math"/>
                              </a:rPr>
                              <m:t>,   </m:t>
                            </m:r>
                            <m:sSup>
                              <m:sSupPr>
                                <m:ctrlPr>
                                  <a:rPr lang="ru-RU" i="1" spc="-30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 spc="-300">
                                    <a:latin typeface="Cambria Math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i="1" spc="-3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+4х+3  </m:t>
                            </m:r>
                            <m:r>
                              <a:rPr lang="ru-RU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ru-RU" b="1">
                                <a:latin typeface="Cambria Math"/>
                              </a:rPr>
                              <m:t>(</m:t>
                            </m:r>
                            <m:r>
                              <a:rPr lang="ru-RU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ru-RU" b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 smtClean="0"/>
                  <a:t>,</a:t>
                </a:r>
                <a:endParaRPr lang="ru-RU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502" y="1460404"/>
                <a:ext cx="3653737" cy="7101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 51"/>
          <p:cNvSpPr/>
          <p:nvPr/>
        </p:nvSpPr>
        <p:spPr>
          <a:xfrm>
            <a:off x="6372212" y="1537721"/>
            <a:ext cx="2217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построим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график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967876" y="2272018"/>
                <a:ext cx="12232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х≥0,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876" y="2272018"/>
                <a:ext cx="1223220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5473" t="-769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4115358" y="2245607"/>
                <a:ext cx="2026132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</a:rPr>
                        <m:t>у=</m:t>
                      </m:r>
                      <m:sSup>
                        <m:sSupPr>
                          <m:ctrlPr>
                            <a:rPr lang="ru-R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/>
                            </a:rPr>
                            <m:t>х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i="1">
                          <a:latin typeface="Cambria Math"/>
                        </a:rPr>
                        <m:t>−4х+3</m:t>
                      </m:r>
                      <m:r>
                        <a:rPr lang="ru-RU" sz="20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358" y="2245607"/>
                <a:ext cx="2026132" cy="407099"/>
              </a:xfrm>
              <a:prstGeom prst="rect">
                <a:avLst/>
              </a:prstGeom>
              <a:blipFill rotWithShape="1"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851920" y="2672128"/>
                <a:ext cx="421763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график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парабола, ветви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↑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672128"/>
                <a:ext cx="4217634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590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/>
          <p:cNvSpPr/>
          <p:nvPr/>
        </p:nvSpPr>
        <p:spPr>
          <a:xfrm>
            <a:off x="6115906" y="2272018"/>
            <a:ext cx="2793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квадратичная функция,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3806854" y="3052470"/>
                <a:ext cx="1380121" cy="534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𝑚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=2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54" y="3052470"/>
                <a:ext cx="1380121" cy="534634"/>
              </a:xfrm>
              <a:prstGeom prst="rect">
                <a:avLst/>
              </a:prstGeom>
              <a:blipFill rotWithShape="1">
                <a:blip r:embed="rId9"/>
                <a:stretch>
                  <a:fillRect r="-4405" b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5168287" y="3132611"/>
                <a:ext cx="3704476" cy="428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𝑛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−4∙2+3=−1</m:t>
                    </m:r>
                    <m:r>
                      <a:rPr lang="ru-RU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  (2;-1)</a:t>
                </a: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87" y="3132611"/>
                <a:ext cx="3704476" cy="428515"/>
              </a:xfrm>
              <a:prstGeom prst="rect">
                <a:avLst/>
              </a:prstGeom>
              <a:blipFill rotWithShape="1">
                <a:blip r:embed="rId10"/>
                <a:stretch>
                  <a:fillRect t="-7143" r="-1151" b="-1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рямоугольник 58"/>
          <p:cNvSpPr/>
          <p:nvPr/>
        </p:nvSpPr>
        <p:spPr>
          <a:xfrm>
            <a:off x="3631451" y="3461328"/>
            <a:ext cx="529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Найдем дополнительные точки: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1;0), (0;3).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3389598" y="4022195"/>
                <a:ext cx="58996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 График функции при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х&lt;0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симметричен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598" y="4022195"/>
                <a:ext cx="5899644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1033" t="-769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/>
          <p:cNvSpPr/>
          <p:nvPr/>
        </p:nvSpPr>
        <p:spPr>
          <a:xfrm>
            <a:off x="4867784" y="3712621"/>
            <a:ext cx="1930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Строим график.</a:t>
            </a:r>
          </a:p>
        </p:txBody>
      </p:sp>
      <p:sp>
        <p:nvSpPr>
          <p:cNvPr id="62" name="Полилиния 61"/>
          <p:cNvSpPr/>
          <p:nvPr/>
        </p:nvSpPr>
        <p:spPr>
          <a:xfrm>
            <a:off x="1731698" y="4051819"/>
            <a:ext cx="547201" cy="985302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 flipH="1">
            <a:off x="2278900" y="3066517"/>
            <a:ext cx="916564" cy="1970604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413614" y="4380285"/>
            <a:ext cx="6484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построенной параболе относительно оси ординат.</a:t>
            </a:r>
          </a:p>
        </p:txBody>
      </p:sp>
      <p:sp>
        <p:nvSpPr>
          <p:cNvPr id="65" name="Полилиния 64"/>
          <p:cNvSpPr/>
          <p:nvPr/>
        </p:nvSpPr>
        <p:spPr>
          <a:xfrm flipH="1">
            <a:off x="1223426" y="4051819"/>
            <a:ext cx="511808" cy="985302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294278" y="3052470"/>
            <a:ext cx="893091" cy="1970604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546447" y="4652430"/>
            <a:ext cx="53263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Определим при каких значениях параметра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прямая у=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имеет с графиком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ровно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две общие точки.</a:t>
            </a:r>
          </a:p>
        </p:txBody>
      </p:sp>
      <p:cxnSp>
        <p:nvCxnSpPr>
          <p:cNvPr id="40" name="Прямая соединительная линия 39"/>
          <p:cNvCxnSpPr>
            <a:endCxn id="34" idx="1"/>
          </p:cNvCxnSpPr>
          <p:nvPr/>
        </p:nvCxnSpPr>
        <p:spPr>
          <a:xfrm>
            <a:off x="294278" y="5984151"/>
            <a:ext cx="3053586" cy="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1116819" y="5007497"/>
            <a:ext cx="141100" cy="1173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2208349" y="5007496"/>
            <a:ext cx="141100" cy="1173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384894" y="3645123"/>
            <a:ext cx="141100" cy="1173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3006104" y="3645122"/>
            <a:ext cx="141100" cy="1173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645240" y="5592904"/>
            <a:ext cx="1925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= -1,     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=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6499980" y="5584041"/>
                <a:ext cx="15406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∈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3;+∞</m:t>
                        </m:r>
                      </m:e>
                    </m:d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80" y="5584041"/>
                <a:ext cx="1540678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5570767" y="6042451"/>
                <a:ext cx="27492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Ответ: -1;  (3;+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∞)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67" y="6042451"/>
                <a:ext cx="2749279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3548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1320747" y="488152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E6C"/>
                </a:solidFill>
              </a:rPr>
              <a:t>-1</a:t>
            </a:r>
            <a:endParaRPr lang="ru-RU" b="1" dirty="0">
              <a:solidFill>
                <a:srgbClr val="003E6C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25025" y="395834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E6C"/>
                </a:solidFill>
              </a:rPr>
              <a:t>3</a:t>
            </a:r>
            <a:endParaRPr lang="ru-RU" b="1" dirty="0">
              <a:solidFill>
                <a:srgbClr val="003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3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4.81481E-6 L 0.00156 -0.13125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3125 L 0.00156 -0.33079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41" grpId="0"/>
      <p:bldP spid="42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/>
      <p:bldP spid="65" grpId="0" animBg="1"/>
      <p:bldP spid="66" grpId="0" animBg="1"/>
      <p:bldP spid="37" grpId="0"/>
      <p:bldP spid="69" grpId="0" animBg="1"/>
      <p:bldP spid="70" grpId="0" animBg="1"/>
      <p:bldP spid="71" grpId="0" animBg="1"/>
      <p:bldP spid="72" grpId="0" animBg="1"/>
      <p:bldP spid="73" grpId="0"/>
      <p:bldP spid="80" grpId="0"/>
      <p:bldP spid="81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34261"/>
            <a:ext cx="9566564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1368" y="31029"/>
            <a:ext cx="4508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67856" y="687464"/>
                <a:ext cx="8669798" cy="844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1.  Постойте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график функции  у=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/>
                          </a:rPr>
                          <m:t>𝟒</m:t>
                        </m:r>
                        <m:r>
                          <a:rPr lang="ru-RU" sz="2000" b="1" i="1">
                            <a:latin typeface="Cambria Math"/>
                          </a:rPr>
                          <m:t>х+</m:t>
                        </m:r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ru-RU" sz="2000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+х</m:t>
                        </m:r>
                      </m:den>
                    </m:f>
                    <m:r>
                      <a:rPr lang="ru-RU" sz="2000" b="1" i="1">
                        <a:latin typeface="Cambria Math"/>
                      </a:rPr>
                      <m:t>   </m:t>
                    </m:r>
                  </m:oMath>
                </a14:m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определите ,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при каких                                   значениях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параметра  а прямая у=а не имеет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с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графиком общих точек.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6" y="687464"/>
                <a:ext cx="8669798" cy="844783"/>
              </a:xfrm>
              <a:prstGeom prst="rect">
                <a:avLst/>
              </a:prstGeom>
              <a:blipFill rotWithShape="1">
                <a:blip r:embed="rId3"/>
                <a:stretch>
                  <a:fillRect l="-774" r="-13713" b="-12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67856" y="1996480"/>
                <a:ext cx="8782254" cy="1022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2.   Постройте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график функции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у=</m:t>
                    </m:r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х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ru-RU" sz="2000" b="1" i="1">
                        <a:latin typeface="Cambria Math"/>
                      </a:rPr>
                      <m:t>𝟐</m:t>
                    </m:r>
                  </m:oMath>
                </a14:m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и определите, при каких </a:t>
                </a:r>
                <a:endParaRPr lang="ru-RU" sz="20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значениях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параметра а прямая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у=</m:t>
                    </m:r>
                  </m:oMath>
                </a14:m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а  имеет с графиком ровно две </a:t>
                </a:r>
                <a:endParaRPr lang="ru-RU" sz="20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общие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точки.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6" y="1996480"/>
                <a:ext cx="8782254" cy="1022652"/>
              </a:xfrm>
              <a:prstGeom prst="rect">
                <a:avLst/>
              </a:prstGeom>
              <a:blipFill rotWithShape="1">
                <a:blip r:embed="rId4"/>
                <a:stretch>
                  <a:fillRect l="-763" t="-2395" b="-10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80312" y="4869160"/>
                <a:ext cx="8669798" cy="904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.   Постройте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график функции    у=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ru-RU" sz="2000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𝟏𝟖</m:t>
                        </m:r>
                        <m:r>
                          <a:rPr lang="ru-RU" sz="2000" b="1" i="1">
                            <a:latin typeface="Cambria Math"/>
                          </a:rPr>
                          <m:t>х−</m:t>
                        </m:r>
                        <m:r>
                          <a:rPr lang="ru-RU" sz="2000" b="1" i="1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  <m:r>
                          <a:rPr lang="ru-RU" sz="2000" b="1" i="1">
                            <a:latin typeface="Cambria Math"/>
                          </a:rPr>
                          <m:t>х−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 и определите,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каких значениях параметра </a:t>
                </a:r>
                <a:r>
                  <a:rPr lang="en-US" sz="2000" b="1" i="1" dirty="0"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прямая у=</a:t>
                </a:r>
                <a:r>
                  <a:rPr lang="en-US" sz="2000" b="1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х не имеет с графиком общих точек.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2" y="4869160"/>
                <a:ext cx="8669798" cy="904928"/>
              </a:xfrm>
              <a:prstGeom prst="rect">
                <a:avLst/>
              </a:prstGeom>
              <a:blipFill rotWithShape="1">
                <a:blip r:embed="rId5"/>
                <a:stretch>
                  <a:fillRect l="-703" r="-422" b="-10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16613" y="3448719"/>
                <a:ext cx="8310773" cy="1055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3. Постройте график функции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у=</m:t>
                    </m:r>
                    <m:d>
                      <m:dPr>
                        <m:begChr m:val="|"/>
                        <m:endChr m:val="|"/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−х−</m:t>
                        </m:r>
                        <m:r>
                          <a:rPr lang="ru-RU" sz="2000" b="1" i="1">
                            <a:latin typeface="Cambria Math"/>
                          </a:rPr>
                          <m:t>𝟏𝟐</m:t>
                        </m:r>
                      </m:e>
                    </m:d>
                  </m:oMath>
                </a14:m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и определите , при каких значениях параметра а прямая у=а  имеет с графиком три или более общих точек.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13" y="3448719"/>
                <a:ext cx="8310773" cy="1055289"/>
              </a:xfrm>
              <a:prstGeom prst="rect">
                <a:avLst/>
              </a:prstGeom>
              <a:blipFill rotWithShape="1">
                <a:blip r:embed="rId6"/>
                <a:stretch>
                  <a:fillRect l="-733" t="-1156" b="-98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228184" y="1532247"/>
            <a:ext cx="2499202" cy="464233"/>
          </a:xfrm>
          <a:prstGeom prst="actionButtonForwardNext">
            <a:avLst/>
          </a:prstGeom>
          <a:solidFill>
            <a:srgbClr val="CBF29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Проверь решение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3" name="Управляющая кнопка: далее 12">
            <a:hlinkClick r:id="rId7" action="ppaction://hlinksldjump" highlightClick="1"/>
          </p:cNvPr>
          <p:cNvSpPr/>
          <p:nvPr/>
        </p:nvSpPr>
        <p:spPr>
          <a:xfrm>
            <a:off x="6228184" y="2852936"/>
            <a:ext cx="2499202" cy="432048"/>
          </a:xfrm>
          <a:prstGeom prst="actionButtonForwardNext">
            <a:avLst/>
          </a:prstGeom>
          <a:solidFill>
            <a:srgbClr val="CBF29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Проверь решение</a:t>
            </a:r>
          </a:p>
        </p:txBody>
      </p:sp>
      <p:sp>
        <p:nvSpPr>
          <p:cNvPr id="15" name="Управляющая кнопка: далее 14">
            <a:hlinkClick r:id="rId8" action="ppaction://hlinksldjump" highlightClick="1"/>
          </p:cNvPr>
          <p:cNvSpPr/>
          <p:nvPr/>
        </p:nvSpPr>
        <p:spPr>
          <a:xfrm>
            <a:off x="6228184" y="4293096"/>
            <a:ext cx="2499202" cy="432048"/>
          </a:xfrm>
          <a:prstGeom prst="actionButtonForwardNext">
            <a:avLst/>
          </a:prstGeom>
          <a:solidFill>
            <a:srgbClr val="CBF29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Проверь решение</a:t>
            </a:r>
          </a:p>
        </p:txBody>
      </p:sp>
      <p:sp>
        <p:nvSpPr>
          <p:cNvPr id="16" name="Управляющая кнопка: далее 15">
            <a:hlinkClick r:id="rId9" action="ppaction://hlinksldjump" highlightClick="1"/>
          </p:cNvPr>
          <p:cNvSpPr/>
          <p:nvPr/>
        </p:nvSpPr>
        <p:spPr>
          <a:xfrm>
            <a:off x="6228184" y="6021288"/>
            <a:ext cx="2499202" cy="432048"/>
          </a:xfrm>
          <a:prstGeom prst="actionButtonForwardNext">
            <a:avLst/>
          </a:prstGeom>
          <a:solidFill>
            <a:srgbClr val="CBF29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Проверь решение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Управляющая кнопка: настраиваемая 8">
                <a:hlinkClick r:id="rId10" action="ppaction://hlinksldjump" highlightClick="1"/>
              </p:cNvPr>
              <p:cNvSpPr/>
              <p:nvPr/>
            </p:nvSpPr>
            <p:spPr>
              <a:xfrm>
                <a:off x="1115616" y="6021288"/>
                <a:ext cx="2952328" cy="432048"/>
              </a:xfrm>
              <a:prstGeom prst="actionButtonBlank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Закончить урок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Управляющая кнопка: настраиваемая 8">
                <a:hlinkClick r:id="rId11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6021288"/>
                <a:ext cx="2952328" cy="432048"/>
              </a:xfrm>
              <a:prstGeom prst="actionButtonBlank">
                <a:avLst/>
              </a:prstGeom>
              <a:blipFill rotWithShape="1">
                <a:blip r:embed="rId12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88203"/>
            <a:ext cx="9629328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2439"/>
          <p:cNvGrpSpPr>
            <a:grpSpLocks/>
          </p:cNvGrpSpPr>
          <p:nvPr/>
        </p:nvGrpSpPr>
        <p:grpSpPr bwMode="auto">
          <a:xfrm>
            <a:off x="115533" y="2996952"/>
            <a:ext cx="3068106" cy="3689598"/>
            <a:chOff x="2496" y="144"/>
            <a:chExt cx="3072" cy="4032"/>
          </a:xfrm>
        </p:grpSpPr>
        <p:sp>
          <p:nvSpPr>
            <p:cNvPr id="5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8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9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39" name="Прямая со стрелкой 38"/>
          <p:cNvCxnSpPr/>
          <p:nvPr/>
        </p:nvCxnSpPr>
        <p:spPr>
          <a:xfrm flipH="1" flipV="1">
            <a:off x="1652620" y="2996952"/>
            <a:ext cx="22778" cy="368959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81971" y="4950645"/>
            <a:ext cx="298685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229809" y="299695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57909" y="499070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45603" y="494454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4257" y="490303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93465" y="4548191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7890" y="1432293"/>
            <a:ext cx="2827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Преобразуем функцию: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15793" y="1832403"/>
                <a:ext cx="3180230" cy="68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</a:rPr>
                      <m:t>у=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4х+2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2х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+х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2(х+1)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х(2х+1</m:t>
                        </m:r>
                        <m:r>
                          <a:rPr lang="ru-RU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3" y="1832403"/>
                <a:ext cx="3180230" cy="68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085064" y="1905018"/>
                <a:ext cx="3805016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ОДЗ:  х(2+х)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≠0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  х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≠0,  х≠−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64" y="1905018"/>
                <a:ext cx="3805016" cy="535468"/>
              </a:xfrm>
              <a:prstGeom prst="rect">
                <a:avLst/>
              </a:prstGeom>
              <a:blipFill rotWithShape="1">
                <a:blip r:embed="rId4"/>
                <a:stretch>
                  <a:fillRect l="-1603" b="-8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3919806" y="2513102"/>
                <a:ext cx="3847335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Строим график функции  у=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х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806" y="2513102"/>
                <a:ext cx="3847335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угольник 44"/>
          <p:cNvSpPr/>
          <p:nvPr/>
        </p:nvSpPr>
        <p:spPr>
          <a:xfrm>
            <a:off x="3442540" y="3259817"/>
            <a:ext cx="4801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Дополнительные точки:  (2;1), (1;2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(4;0,5), (-2;-1), (-1;-2), (-4;-0,5)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394472" y="4956766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 = </a:t>
            </a:r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54" name="Полилиния 53"/>
          <p:cNvSpPr/>
          <p:nvPr/>
        </p:nvSpPr>
        <p:spPr>
          <a:xfrm>
            <a:off x="1752600" y="3213826"/>
            <a:ext cx="1438752" cy="1633352"/>
          </a:xfrm>
          <a:custGeom>
            <a:avLst/>
            <a:gdLst>
              <a:gd name="connsiteX0" fmla="*/ 0 w 1285814"/>
              <a:gd name="connsiteY0" fmla="*/ 0 h 1220058"/>
              <a:gd name="connsiteX1" fmla="*/ 45720 w 1285814"/>
              <a:gd name="connsiteY1" fmla="*/ 441960 h 1220058"/>
              <a:gd name="connsiteX2" fmla="*/ 167640 w 1285814"/>
              <a:gd name="connsiteY2" fmla="*/ 960120 h 1220058"/>
              <a:gd name="connsiteX3" fmla="*/ 426720 w 1285814"/>
              <a:gd name="connsiteY3" fmla="*/ 1127760 h 1220058"/>
              <a:gd name="connsiteX4" fmla="*/ 960120 w 1285814"/>
              <a:gd name="connsiteY4" fmla="*/ 1203960 h 1220058"/>
              <a:gd name="connsiteX5" fmla="*/ 1264920 w 1285814"/>
              <a:gd name="connsiteY5" fmla="*/ 1219200 h 1220058"/>
              <a:gd name="connsiteX6" fmla="*/ 1234440 w 1285814"/>
              <a:gd name="connsiteY6" fmla="*/ 1188720 h 122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814" h="1220058">
                <a:moveTo>
                  <a:pt x="0" y="0"/>
                </a:moveTo>
                <a:cubicBezTo>
                  <a:pt x="8890" y="140970"/>
                  <a:pt x="17780" y="281940"/>
                  <a:pt x="45720" y="441960"/>
                </a:cubicBezTo>
                <a:cubicBezTo>
                  <a:pt x="73660" y="601980"/>
                  <a:pt x="104140" y="845820"/>
                  <a:pt x="167640" y="960120"/>
                </a:cubicBezTo>
                <a:cubicBezTo>
                  <a:pt x="231140" y="1074420"/>
                  <a:pt x="294640" y="1087120"/>
                  <a:pt x="426720" y="1127760"/>
                </a:cubicBezTo>
                <a:cubicBezTo>
                  <a:pt x="558800" y="1168400"/>
                  <a:pt x="820420" y="1188720"/>
                  <a:pt x="960120" y="1203960"/>
                </a:cubicBezTo>
                <a:cubicBezTo>
                  <a:pt x="1099820" y="1219200"/>
                  <a:pt x="1219200" y="1221740"/>
                  <a:pt x="1264920" y="1219200"/>
                </a:cubicBezTo>
                <a:cubicBezTo>
                  <a:pt x="1310640" y="1216660"/>
                  <a:pt x="1272540" y="1202690"/>
                  <a:pt x="1234440" y="11887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 rot="10800000">
            <a:off x="78063" y="5046324"/>
            <a:ext cx="1515402" cy="1633352"/>
          </a:xfrm>
          <a:custGeom>
            <a:avLst/>
            <a:gdLst>
              <a:gd name="connsiteX0" fmla="*/ 0 w 1285814"/>
              <a:gd name="connsiteY0" fmla="*/ 0 h 1220058"/>
              <a:gd name="connsiteX1" fmla="*/ 45720 w 1285814"/>
              <a:gd name="connsiteY1" fmla="*/ 441960 h 1220058"/>
              <a:gd name="connsiteX2" fmla="*/ 167640 w 1285814"/>
              <a:gd name="connsiteY2" fmla="*/ 960120 h 1220058"/>
              <a:gd name="connsiteX3" fmla="*/ 426720 w 1285814"/>
              <a:gd name="connsiteY3" fmla="*/ 1127760 h 1220058"/>
              <a:gd name="connsiteX4" fmla="*/ 960120 w 1285814"/>
              <a:gd name="connsiteY4" fmla="*/ 1203960 h 1220058"/>
              <a:gd name="connsiteX5" fmla="*/ 1264920 w 1285814"/>
              <a:gd name="connsiteY5" fmla="*/ 1219200 h 1220058"/>
              <a:gd name="connsiteX6" fmla="*/ 1234440 w 1285814"/>
              <a:gd name="connsiteY6" fmla="*/ 1188720 h 122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814" h="1220058">
                <a:moveTo>
                  <a:pt x="0" y="0"/>
                </a:moveTo>
                <a:cubicBezTo>
                  <a:pt x="8890" y="140970"/>
                  <a:pt x="17780" y="281940"/>
                  <a:pt x="45720" y="441960"/>
                </a:cubicBezTo>
                <a:cubicBezTo>
                  <a:pt x="73660" y="601980"/>
                  <a:pt x="104140" y="845820"/>
                  <a:pt x="167640" y="960120"/>
                </a:cubicBezTo>
                <a:cubicBezTo>
                  <a:pt x="231140" y="1074420"/>
                  <a:pt x="294640" y="1087120"/>
                  <a:pt x="426720" y="1127760"/>
                </a:cubicBezTo>
                <a:cubicBezTo>
                  <a:pt x="558800" y="1168400"/>
                  <a:pt x="820420" y="1188720"/>
                  <a:pt x="960120" y="1203960"/>
                </a:cubicBezTo>
                <a:cubicBezTo>
                  <a:pt x="1099820" y="1219200"/>
                  <a:pt x="1219200" y="1221740"/>
                  <a:pt x="1264920" y="1219200"/>
                </a:cubicBezTo>
                <a:cubicBezTo>
                  <a:pt x="1310640" y="1216660"/>
                  <a:pt x="1272540" y="1202690"/>
                  <a:pt x="1234440" y="11887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 flipH="1" flipV="1">
            <a:off x="1413127" y="5785932"/>
            <a:ext cx="144016" cy="1429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4171495" y="4162386"/>
                <a:ext cx="2825710" cy="552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у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sz="2000" i="1">
                        <a:latin typeface="Cambria Math"/>
                      </a:rPr>
                      <m:t>=2: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sz="2000" i="1">
                        <a:latin typeface="Cambria Math"/>
                      </a:rPr>
                      <m:t>=−4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95" y="4162386"/>
                <a:ext cx="2825710" cy="552972"/>
              </a:xfrm>
              <a:prstGeom prst="rect">
                <a:avLst/>
              </a:prstGeom>
              <a:blipFill rotWithShape="1">
                <a:blip r:embed="rId6"/>
                <a:stretch>
                  <a:fillRect l="-2155" b="-43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/>
          <p:cNvCxnSpPr/>
          <p:nvPr/>
        </p:nvCxnSpPr>
        <p:spPr>
          <a:xfrm>
            <a:off x="0" y="6437112"/>
            <a:ext cx="348175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349748" y="330032"/>
                <a:ext cx="9042143" cy="844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1.  Постойте график функции  у=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/>
                          </a:rPr>
                          <m:t>𝟒</m:t>
                        </m:r>
                        <m:r>
                          <a:rPr lang="ru-RU" sz="2000" b="1" i="1">
                            <a:latin typeface="Cambria Math"/>
                          </a:rPr>
                          <m:t>х+</m:t>
                        </m:r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ru-RU" sz="2000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+х</m:t>
                        </m:r>
                      </m:den>
                    </m:f>
                    <m:r>
                      <a:rPr lang="ru-RU" sz="2000" b="1" i="1">
                        <a:latin typeface="Cambria Math"/>
                      </a:rPr>
                      <m:t>   </m:t>
                    </m:r>
                  </m:oMath>
                </a14:m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и определите , при каких                                   значениях параметра  а прямая у=а не имеет с графиком общих точек.</a:t>
                </a: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48" y="330032"/>
                <a:ext cx="9042143" cy="844783"/>
              </a:xfrm>
              <a:prstGeom prst="rect">
                <a:avLst/>
              </a:prstGeom>
              <a:blipFill rotWithShape="1">
                <a:blip r:embed="rId7"/>
                <a:stretch>
                  <a:fillRect l="-674" r="-9030" b="-11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241974" y="4382055"/>
                <a:ext cx="447558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206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974" y="4382055"/>
                <a:ext cx="447558" cy="535468"/>
              </a:xfrm>
              <a:prstGeom prst="rect">
                <a:avLst/>
              </a:prstGeom>
              <a:blipFill rotWithShape="1">
                <a:blip r:embed="rId8"/>
                <a:stretch>
                  <a:fillRect l="-15068" b="-5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единительная линия 62"/>
          <p:cNvCxnSpPr/>
          <p:nvPr/>
        </p:nvCxnSpPr>
        <p:spPr>
          <a:xfrm>
            <a:off x="1515665" y="4965800"/>
            <a:ext cx="0" cy="83620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1467240" y="5830910"/>
            <a:ext cx="18234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689532" y="563347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142191" y="4950645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а = -</a:t>
            </a:r>
            <a:r>
              <a:rPr lang="ru-RU" sz="2400" dirty="0"/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70819" y="5744196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Ответ: -4 и 0.</a:t>
            </a:r>
            <a:endParaRPr lang="ru-RU" sz="2400" dirty="0"/>
          </a:p>
        </p:txBody>
      </p:sp>
      <p:sp>
        <p:nvSpPr>
          <p:cNvPr id="37" name="Управляющая кнопка: настраиваемая 36">
            <a:hlinkClick r:id="rId9" action="ppaction://hlinksldjump" highlightClick="1"/>
          </p:cNvPr>
          <p:cNvSpPr/>
          <p:nvPr/>
        </p:nvSpPr>
        <p:spPr>
          <a:xfrm>
            <a:off x="6749034" y="6205861"/>
            <a:ext cx="2410910" cy="423748"/>
          </a:xfrm>
          <a:prstGeom prst="actionButtonBlank">
            <a:avLst/>
          </a:prstGeom>
          <a:solidFill>
            <a:srgbClr val="CBF29C"/>
          </a:solidFill>
          <a:ln>
            <a:solidFill>
              <a:srgbClr val="B1E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вернуться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4000"/>
                            </p:stCondLst>
                            <p:childTnLst>
                              <p:par>
                                <p:cTn id="66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7.40741E-7 L -0.00521 -0.081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521 -0.08172 L -0.00521 -0.2180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4" grpId="0"/>
      <p:bldP spid="45" grpId="0"/>
      <p:bldP spid="46" grpId="0"/>
      <p:bldP spid="54" grpId="0" animBg="1"/>
      <p:bldP spid="55" grpId="0" animBg="1"/>
      <p:bldP spid="56" grpId="0" animBg="1"/>
      <p:bldP spid="61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234261"/>
            <a:ext cx="9361041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2439"/>
          <p:cNvGrpSpPr>
            <a:grpSpLocks/>
          </p:cNvGrpSpPr>
          <p:nvPr/>
        </p:nvGrpSpPr>
        <p:grpSpPr bwMode="auto">
          <a:xfrm>
            <a:off x="115533" y="2996952"/>
            <a:ext cx="3068106" cy="3689598"/>
            <a:chOff x="2496" y="144"/>
            <a:chExt cx="3072" cy="4032"/>
          </a:xfrm>
        </p:grpSpPr>
        <p:sp>
          <p:nvSpPr>
            <p:cNvPr id="5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8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9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39" name="Прямая со стрелкой 38"/>
          <p:cNvCxnSpPr/>
          <p:nvPr/>
        </p:nvCxnSpPr>
        <p:spPr>
          <a:xfrm flipH="1" flipV="1">
            <a:off x="1652620" y="2996952"/>
            <a:ext cx="22778" cy="368959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81971" y="4950645"/>
            <a:ext cx="298685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229809" y="299695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57909" y="499070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001277" y="494454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4257" y="490303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357156" y="453370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295804" y="77772"/>
                <a:ext cx="8552390" cy="1022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 startAt="2"/>
                </a:pP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Постройте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график функции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у=</m:t>
                    </m:r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х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ru-RU" sz="2000" b="1" i="1">
                        <a:latin typeface="Cambria Math"/>
                      </a:rPr>
                      <m:t>𝟐</m:t>
                    </m:r>
                  </m:oMath>
                </a14:m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и определите, </a:t>
                </a:r>
                <a:endParaRPr lang="ru-RU" sz="20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      при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каких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 значениях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параметра а прямая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у=</m:t>
                    </m:r>
                  </m:oMath>
                </a14:m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а  имеет с графиком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</a:p>
              <a:p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     ровно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две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 общие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точки.</a:t>
                </a: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4" y="77772"/>
                <a:ext cx="8552390" cy="1022652"/>
              </a:xfrm>
              <a:prstGeom prst="rect">
                <a:avLst/>
              </a:prstGeom>
              <a:blipFill rotWithShape="1">
                <a:blip r:embed="rId3"/>
                <a:stretch>
                  <a:fillRect l="-642" t="-2381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/>
          <p:cNvSpPr/>
          <p:nvPr/>
        </p:nvSpPr>
        <p:spPr>
          <a:xfrm>
            <a:off x="386288" y="1100424"/>
            <a:ext cx="7642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Преобразуем функцию, используя определение модуля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числа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26771" y="1500534"/>
                <a:ext cx="3268331" cy="736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у=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х≥0,  х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/>
                                </a:rPr>
                                <m:t>−х+2  (1)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х&lt;0,  х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/>
                                </a:rPr>
                                <m:t>+х+2  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71" y="1500534"/>
                <a:ext cx="3268331" cy="7365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95804" y="2235296"/>
                <a:ext cx="6462464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Построим график функции при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х≥0, у=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−х+2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4" y="2235296"/>
                <a:ext cx="6462464" cy="407099"/>
              </a:xfrm>
              <a:prstGeom prst="rect">
                <a:avLst/>
              </a:prstGeom>
              <a:blipFill rotWithShape="1">
                <a:blip r:embed="rId5"/>
                <a:stretch>
                  <a:fillRect l="-1038"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/>
          <p:cNvSpPr/>
          <p:nvPr/>
        </p:nvSpPr>
        <p:spPr>
          <a:xfrm>
            <a:off x="6228184" y="2242285"/>
            <a:ext cx="2793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квадратичная функция,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445500" y="2623780"/>
                <a:ext cx="58335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график – парабола, ветви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↑ 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вершина (0,5; 1,75). </a:t>
                </a: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00" y="2623780"/>
                <a:ext cx="5833515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045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угольник 44"/>
          <p:cNvSpPr/>
          <p:nvPr/>
        </p:nvSpPr>
        <p:spPr>
          <a:xfrm>
            <a:off x="3294945" y="3020765"/>
            <a:ext cx="5742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Дополнительные точки: (0;2), (1;2), (2;4), (3;8).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028248" y="3366284"/>
            <a:ext cx="3321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Строим график функции (1).</a:t>
            </a:r>
          </a:p>
        </p:txBody>
      </p:sp>
      <p:sp>
        <p:nvSpPr>
          <p:cNvPr id="52" name="Полилиния 51"/>
          <p:cNvSpPr/>
          <p:nvPr/>
        </p:nvSpPr>
        <p:spPr>
          <a:xfrm flipH="1">
            <a:off x="1846661" y="3648488"/>
            <a:ext cx="1011247" cy="985302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олилиния 52"/>
          <p:cNvSpPr/>
          <p:nvPr/>
        </p:nvSpPr>
        <p:spPr>
          <a:xfrm>
            <a:off x="1664009" y="4533704"/>
            <a:ext cx="256230" cy="99256"/>
          </a:xfrm>
          <a:custGeom>
            <a:avLst/>
            <a:gdLst>
              <a:gd name="connsiteX0" fmla="*/ 228600 w 228600"/>
              <a:gd name="connsiteY0" fmla="*/ 91440 h 91440"/>
              <a:gd name="connsiteX1" fmla="*/ 106680 w 228600"/>
              <a:gd name="connsiteY1" fmla="*/ 60960 h 91440"/>
              <a:gd name="connsiteX2" fmla="*/ 0 w 228600"/>
              <a:gd name="connsiteY2" fmla="*/ 0 h 91440"/>
              <a:gd name="connsiteX3" fmla="*/ 0 w 228600"/>
              <a:gd name="connsiteY3" fmla="*/ 0 h 91440"/>
              <a:gd name="connsiteX4" fmla="*/ 0 w 228600"/>
              <a:gd name="connsiteY4" fmla="*/ 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91440">
                <a:moveTo>
                  <a:pt x="228600" y="91440"/>
                </a:moveTo>
                <a:cubicBezTo>
                  <a:pt x="186690" y="83820"/>
                  <a:pt x="144780" y="76200"/>
                  <a:pt x="106680" y="60960"/>
                </a:cubicBezTo>
                <a:cubicBezTo>
                  <a:pt x="68580" y="45720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2857909" y="3181618"/>
            <a:ext cx="162865" cy="466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94029" y="3766394"/>
                <a:ext cx="49147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График функции при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х&lt;0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симметричен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029" y="3766394"/>
                <a:ext cx="4914743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24" t="-769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/>
          <p:cNvSpPr/>
          <p:nvPr/>
        </p:nvSpPr>
        <p:spPr>
          <a:xfrm>
            <a:off x="3298745" y="4133594"/>
            <a:ext cx="6484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построенной параболе относительно оси ординат.</a:t>
            </a:r>
          </a:p>
        </p:txBody>
      </p:sp>
      <p:sp>
        <p:nvSpPr>
          <p:cNvPr id="57" name="Полилиния 56"/>
          <p:cNvSpPr/>
          <p:nvPr/>
        </p:nvSpPr>
        <p:spPr>
          <a:xfrm flipH="1">
            <a:off x="1439218" y="4521394"/>
            <a:ext cx="235068" cy="91440"/>
          </a:xfrm>
          <a:custGeom>
            <a:avLst/>
            <a:gdLst>
              <a:gd name="connsiteX0" fmla="*/ 228600 w 228600"/>
              <a:gd name="connsiteY0" fmla="*/ 91440 h 91440"/>
              <a:gd name="connsiteX1" fmla="*/ 106680 w 228600"/>
              <a:gd name="connsiteY1" fmla="*/ 60960 h 91440"/>
              <a:gd name="connsiteX2" fmla="*/ 0 w 228600"/>
              <a:gd name="connsiteY2" fmla="*/ 0 h 91440"/>
              <a:gd name="connsiteX3" fmla="*/ 0 w 228600"/>
              <a:gd name="connsiteY3" fmla="*/ 0 h 91440"/>
              <a:gd name="connsiteX4" fmla="*/ 0 w 228600"/>
              <a:gd name="connsiteY4" fmla="*/ 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91440">
                <a:moveTo>
                  <a:pt x="228600" y="91440"/>
                </a:moveTo>
                <a:cubicBezTo>
                  <a:pt x="186690" y="83820"/>
                  <a:pt x="144780" y="76200"/>
                  <a:pt x="106680" y="60960"/>
                </a:cubicBezTo>
                <a:cubicBezTo>
                  <a:pt x="68580" y="45720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295804" y="3648488"/>
            <a:ext cx="1143413" cy="985302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158530" y="3220820"/>
            <a:ext cx="137274" cy="443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2738506" y="4482877"/>
            <a:ext cx="6135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Определим при каких значениях параметра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прямая у=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имеет с графиком ровно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две общие точки.</a:t>
            </a:r>
          </a:p>
        </p:txBody>
      </p:sp>
      <p:cxnSp>
        <p:nvCxnSpPr>
          <p:cNvPr id="63" name="Прямая соединительная линия 62"/>
          <p:cNvCxnSpPr>
            <a:endCxn id="34" idx="1"/>
          </p:cNvCxnSpPr>
          <p:nvPr/>
        </p:nvCxnSpPr>
        <p:spPr>
          <a:xfrm>
            <a:off x="0" y="6035014"/>
            <a:ext cx="3183639" cy="1"/>
          </a:xfrm>
          <a:prstGeom prst="line">
            <a:avLst/>
          </a:prstGeom>
          <a:ln w="57150">
            <a:solidFill>
              <a:srgbClr val="A6B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1260129" y="4588026"/>
            <a:ext cx="179088" cy="1141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815718" y="4576716"/>
            <a:ext cx="179088" cy="1141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/>
          <p:nvPr/>
        </p:nvCxnSpPr>
        <p:spPr>
          <a:xfrm flipV="1">
            <a:off x="1643020" y="3023890"/>
            <a:ext cx="0" cy="15432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609897" y="439430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3E6C"/>
                </a:solidFill>
              </a:rPr>
              <a:t>1,75</a:t>
            </a:r>
            <a:endParaRPr lang="ru-RU" sz="1600" b="1" dirty="0">
              <a:solidFill>
                <a:srgbClr val="003E6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188325" y="5601266"/>
                <a:ext cx="25065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/>
                  <a:t>Ответ:1,75;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 smtClean="0">
                            <a:latin typeface="Cambria Math"/>
                          </a:rPr>
                          <m:t>𝟐</m:t>
                        </m:r>
                        <m:r>
                          <a:rPr lang="ru-RU" sz="2000" b="1" i="1" smtClean="0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25" y="5601266"/>
                <a:ext cx="2506584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2433" t="-9231" b="-2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3658147" y="544880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= -1,75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925673" y="5448808"/>
                <a:ext cx="1299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а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2;+∞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673" y="5448808"/>
                <a:ext cx="1299587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3756" t="-1000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Управляющая кнопка: настраиваемая 53">
            <a:hlinkClick r:id="rId10" action="ppaction://hlinksldjump" highlightClick="1"/>
          </p:cNvPr>
          <p:cNvSpPr/>
          <p:nvPr/>
        </p:nvSpPr>
        <p:spPr>
          <a:xfrm>
            <a:off x="6321552" y="6130913"/>
            <a:ext cx="2501498" cy="343166"/>
          </a:xfrm>
          <a:prstGeom prst="actionButtonBlank">
            <a:avLst/>
          </a:prstGeom>
          <a:solidFill>
            <a:srgbClr val="CBF29C"/>
          </a:solidFill>
          <a:ln>
            <a:solidFill>
              <a:srgbClr val="B1E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вернуться</a:t>
            </a:r>
          </a:p>
        </p:txBody>
      </p:sp>
    </p:spTree>
    <p:extLst>
      <p:ext uri="{BB962C8B-B14F-4D97-AF65-F5344CB8AC3E}">
        <p14:creationId xmlns:p14="http://schemas.microsoft.com/office/powerpoint/2010/main" val="11965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0"/>
                            </p:stCondLst>
                            <p:childTnLst>
                              <p:par>
                                <p:cTn id="75" presetID="64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4.07407E-6 L -3.33333E-6 -0.2099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2000"/>
                            </p:stCondLst>
                            <p:childTnLst>
                              <p:par>
                                <p:cTn id="9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21203 L -0.00469 -0.2856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4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8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5" grpId="0"/>
      <p:bldP spid="46" grpId="0"/>
      <p:bldP spid="52" grpId="0" animBg="1"/>
      <p:bldP spid="53" grpId="0" animBg="1"/>
      <p:bldP spid="56" grpId="0"/>
      <p:bldP spid="57" grpId="0" animBg="1"/>
      <p:bldP spid="58" grpId="0" animBg="1"/>
      <p:bldP spid="61" grpId="0"/>
      <p:bldP spid="65" grpId="0" animBg="1"/>
      <p:bldP spid="66" grpId="0" animBg="1"/>
      <p:bldP spid="73" grpId="0"/>
      <p:bldP spid="74" grpId="0"/>
      <p:bldP spid="75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64" y="-234261"/>
            <a:ext cx="9908115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2439"/>
          <p:cNvGrpSpPr>
            <a:grpSpLocks/>
          </p:cNvGrpSpPr>
          <p:nvPr/>
        </p:nvGrpSpPr>
        <p:grpSpPr bwMode="auto">
          <a:xfrm>
            <a:off x="129955" y="2543419"/>
            <a:ext cx="3068106" cy="3689598"/>
            <a:chOff x="2496" y="144"/>
            <a:chExt cx="3072" cy="4032"/>
          </a:xfrm>
        </p:grpSpPr>
        <p:sp>
          <p:nvSpPr>
            <p:cNvPr id="5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8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9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39" name="Прямая со стрелкой 38"/>
          <p:cNvCxnSpPr/>
          <p:nvPr/>
        </p:nvCxnSpPr>
        <p:spPr>
          <a:xfrm flipH="1" flipV="1">
            <a:off x="1393476" y="2543419"/>
            <a:ext cx="26061" cy="368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70582" y="4299109"/>
            <a:ext cx="298685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12228" y="249039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27964" y="433131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87573" y="394287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48844" y="420355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138235" y="3929777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-15984" y="188640"/>
                <a:ext cx="9268504" cy="1055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  Постройте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график функции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у=</m:t>
                    </m:r>
                    <m:d>
                      <m:dPr>
                        <m:begChr m:val="|"/>
                        <m:endChr m:val="|"/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−х−</m:t>
                        </m:r>
                        <m:r>
                          <a:rPr lang="ru-RU" sz="2000" b="1" i="1">
                            <a:latin typeface="Cambria Math"/>
                          </a:rPr>
                          <m:t>𝟏𝟐</m:t>
                        </m:r>
                      </m:e>
                    </m:d>
                  </m:oMath>
                </a14:m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и определите , при каких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  <a:p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     значениях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параметра а прямая у=а  имеет с графиком три или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более</a:t>
                </a:r>
              </a:p>
              <a:p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общих точек.</a:t>
                </a: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84" y="188640"/>
                <a:ext cx="9268504" cy="1055289"/>
              </a:xfrm>
              <a:prstGeom prst="rect">
                <a:avLst/>
              </a:prstGeom>
              <a:blipFill rotWithShape="1">
                <a:blip r:embed="rId3"/>
                <a:stretch>
                  <a:fillRect l="-657" t="-1156" b="-98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129955" y="1218235"/>
                <a:ext cx="6545333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Построим график функции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у=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−х−12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55" y="1218235"/>
                <a:ext cx="6545333" cy="407099"/>
              </a:xfrm>
              <a:prstGeom prst="rect">
                <a:avLst/>
              </a:prstGeom>
              <a:blipFill rotWithShape="1">
                <a:blip r:embed="rId4"/>
                <a:stretch>
                  <a:fillRect l="-931" t="-5970" b="-25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5364198" y="1264277"/>
            <a:ext cx="2793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квадратичная функция,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266881" y="1592977"/>
                <a:ext cx="58335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график – парабола, ветви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↑ 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вершина (0,5;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-12,25).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81" y="1592977"/>
                <a:ext cx="5833515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149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52"/>
          <p:cNvSpPr/>
          <p:nvPr/>
        </p:nvSpPr>
        <p:spPr>
          <a:xfrm>
            <a:off x="68871" y="2005526"/>
            <a:ext cx="7758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Найдём точки пересечения параболы с осью абсцисс: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6195306" y="2005526"/>
                <a:ext cx="25839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у=0,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latin typeface="Cambria Math"/>
                      </a:rPr>
                      <m:t>−</m:t>
                    </m:r>
                    <m:r>
                      <a:rPr lang="ru-RU" sz="2000" i="1">
                        <a:latin typeface="Cambria Math"/>
                      </a:rPr>
                      <m:t>х−</m:t>
                    </m:r>
                    <m:r>
                      <a:rPr lang="ru-RU" sz="2000" b="0" i="1" smtClean="0">
                        <a:latin typeface="Cambria Math"/>
                      </a:rPr>
                      <m:t>12</m:t>
                    </m:r>
                    <m:r>
                      <a:rPr lang="ru-RU" sz="2000" i="1">
                        <a:latin typeface="Cambria Math"/>
                      </a:rPr>
                      <m:t>=0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306" y="2005526"/>
                <a:ext cx="2583977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2358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Прямоугольник 54"/>
          <p:cNvSpPr/>
          <p:nvPr/>
        </p:nvSpPr>
        <p:spPr>
          <a:xfrm>
            <a:off x="4278000" y="2405636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/>
              <a:t>Д</a:t>
            </a:r>
            <a:r>
              <a:rPr lang="ru-RU" sz="2000" dirty="0" smtClean="0"/>
              <a:t>=49, 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5240647" y="2405636"/>
                <a:ext cx="23380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ru-RU" sz="2000" b="0" i="1" smtClean="0">
                        <a:latin typeface="Cambria Math"/>
                      </a:rPr>
                      <m:t>−3</m:t>
                    </m:r>
                    <m:r>
                      <a:rPr lang="ru-RU" sz="2000" i="1">
                        <a:latin typeface="Cambria Math"/>
                      </a:rPr>
                      <m:t>,  </m:t>
                    </m:r>
                  </m:oMath>
                </a14:m>
                <a:r>
                  <a:rPr lang="ru-RU" sz="2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000" b="0" i="1" smtClean="0">
                        <a:latin typeface="Cambria Math"/>
                      </a:rPr>
                      <m:t>=4</m:t>
                    </m:r>
                    <m:r>
                      <a:rPr lang="ru-RU" sz="20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000" dirty="0"/>
                  <a:t> </a:t>
                </a: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647" y="2405636"/>
                <a:ext cx="233801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Прямоугольник 56"/>
          <p:cNvSpPr/>
          <p:nvPr/>
        </p:nvSpPr>
        <p:spPr>
          <a:xfrm>
            <a:off x="4618268" y="2879466"/>
            <a:ext cx="2195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троим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параболу. 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39470" y="3048673"/>
            <a:ext cx="177961" cy="12156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олилиния 58"/>
          <p:cNvSpPr/>
          <p:nvPr/>
        </p:nvSpPr>
        <p:spPr>
          <a:xfrm>
            <a:off x="608132" y="4312205"/>
            <a:ext cx="896956" cy="1403927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олилиния 59"/>
          <p:cNvSpPr/>
          <p:nvPr/>
        </p:nvSpPr>
        <p:spPr>
          <a:xfrm flipH="1">
            <a:off x="1511191" y="4325302"/>
            <a:ext cx="905421" cy="1390830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2430967" y="3010839"/>
            <a:ext cx="267002" cy="13013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6881" y="4264343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81" y="4264343"/>
                <a:ext cx="56457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271308" y="426255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3415586" y="3380028"/>
                <a:ext cx="583693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Данную параболу преобразуем в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график функции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</a:rPr>
                      <m:t>               </m:t>
                    </m:r>
                    <m:r>
                      <a:rPr lang="ru-RU" sz="2000" i="1">
                        <a:latin typeface="Cambria Math"/>
                      </a:rPr>
                      <m:t>у=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b="0" i="1" smtClean="0">
                            <a:latin typeface="Cambria Math"/>
                          </a:rPr>
                          <m:t>−</m:t>
                        </m:r>
                        <m:r>
                          <a:rPr lang="ru-RU" sz="2000" i="1">
                            <a:latin typeface="Cambria Math"/>
                          </a:rPr>
                          <m:t>х−</m:t>
                        </m:r>
                        <m:r>
                          <a:rPr lang="ru-RU" sz="2000" b="0" i="1" smtClean="0">
                            <a:latin typeface="Cambria Math"/>
                          </a:rPr>
                          <m:t>12</m:t>
                        </m:r>
                      </m:e>
                    </m:d>
                    <m:r>
                      <a:rPr lang="ru-RU" sz="20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у≥0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586" y="3380028"/>
                <a:ext cx="5836934" cy="707886"/>
              </a:xfrm>
              <a:prstGeom prst="rect">
                <a:avLst/>
              </a:prstGeom>
              <a:blipFill rotWithShape="1">
                <a:blip r:embed="rId9"/>
                <a:stretch>
                  <a:fillRect t="-4274" b="-13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Полилиния 62"/>
          <p:cNvSpPr/>
          <p:nvPr/>
        </p:nvSpPr>
        <p:spPr>
          <a:xfrm rot="10800000">
            <a:off x="1487571" y="2753082"/>
            <a:ext cx="929040" cy="1572220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олилиния 63"/>
          <p:cNvSpPr/>
          <p:nvPr/>
        </p:nvSpPr>
        <p:spPr>
          <a:xfrm rot="10800000" flipH="1">
            <a:off x="599667" y="2753082"/>
            <a:ext cx="905421" cy="1526242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310947" y="4048899"/>
            <a:ext cx="536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Найдем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значения параметра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при которых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379804" y="4372829"/>
            <a:ext cx="5441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прямая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у=ах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имеет с графиком три или более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948175" y="4687132"/>
            <a:ext cx="3690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общих точек, используя чертеж.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-184127" y="6018510"/>
            <a:ext cx="3495074" cy="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709711" y="3483681"/>
            <a:ext cx="199973" cy="1904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2139536" y="3483679"/>
            <a:ext cx="199973" cy="1904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71209" y="3471089"/>
            <a:ext cx="199973" cy="1904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2499433" y="3483680"/>
            <a:ext cx="199973" cy="1904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4532169" y="5102609"/>
                <a:ext cx="19408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а∈</m:t>
                    </m:r>
                    <m:r>
                      <a:rPr lang="ru-RU" sz="2000" b="0" i="1" smtClean="0">
                        <a:latin typeface="Cambria Math"/>
                      </a:rPr>
                      <m:t>(0;−</m:t>
                    </m:r>
                    <m:d>
                      <m:dPr>
                        <m:begChr m:val=""/>
                        <m:endChr m:val="]"/>
                        <m:ctrlPr>
                          <a:rPr lang="ru-RU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/>
                          </a:rPr>
                          <m:t>12,25</m:t>
                        </m:r>
                      </m:e>
                    </m:d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69" y="5102609"/>
                <a:ext cx="1940852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124242" r="-25705" b="-19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5638978" y="5716132"/>
                <a:ext cx="26165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Ответ: (0;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−12,25</m:t>
                        </m:r>
                      </m:e>
                    </m:d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978" y="5716132"/>
                <a:ext cx="2616550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3497" t="-130667" r="-23776" b="-20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 стрелкой 80"/>
          <p:cNvCxnSpPr/>
          <p:nvPr/>
        </p:nvCxnSpPr>
        <p:spPr>
          <a:xfrm flipV="1">
            <a:off x="1393477" y="2605691"/>
            <a:ext cx="13029" cy="167363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Управляющая кнопка: настраиваемая 2">
            <a:hlinkClick r:id="rId12" action="ppaction://hlinksldjump" highlightClick="1"/>
          </p:cNvPr>
          <p:cNvSpPr/>
          <p:nvPr/>
        </p:nvSpPr>
        <p:spPr>
          <a:xfrm>
            <a:off x="6761151" y="6233019"/>
            <a:ext cx="2491369" cy="364333"/>
          </a:xfrm>
          <a:prstGeom prst="actionButtonBlank">
            <a:avLst/>
          </a:prstGeom>
          <a:solidFill>
            <a:srgbClr val="CBF29C"/>
          </a:solidFill>
          <a:ln>
            <a:solidFill>
              <a:srgbClr val="B1E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вернуться</a:t>
            </a:r>
          </a:p>
        </p:txBody>
      </p:sp>
    </p:spTree>
    <p:extLst>
      <p:ext uri="{BB962C8B-B14F-4D97-AF65-F5344CB8AC3E}">
        <p14:creationId xmlns:p14="http://schemas.microsoft.com/office/powerpoint/2010/main" val="11965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0"/>
                            </p:stCondLst>
                            <p:childTnLst>
                              <p:par>
                                <p:cTn id="6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6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0"/>
                            </p:stCondLst>
                            <p:childTnLst>
                              <p:par>
                                <p:cTn id="92" presetID="64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3.7037E-6 L -0.00174 -0.2516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650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25162 L -0.00174 -0.3460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8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53" grpId="0"/>
      <p:bldP spid="54" grpId="0"/>
      <p:bldP spid="55" grpId="0"/>
      <p:bldP spid="56" grpId="0"/>
      <p:bldP spid="57" grpId="0"/>
      <p:bldP spid="59" grpId="0" animBg="1"/>
      <p:bldP spid="59" grpId="1" animBg="1"/>
      <p:bldP spid="60" grpId="0" animBg="1"/>
      <p:bldP spid="60" grpId="1" animBg="1"/>
      <p:bldP spid="44" grpId="0"/>
      <p:bldP spid="45" grpId="0"/>
      <p:bldP spid="63" grpId="0" animBg="1"/>
      <p:bldP spid="64" grpId="0" animBg="1"/>
      <p:bldP spid="69" grpId="0"/>
      <p:bldP spid="70" grpId="0"/>
      <p:bldP spid="71" grpId="0"/>
      <p:bldP spid="74" grpId="0" animBg="1"/>
      <p:bldP spid="75" grpId="0" animBg="1"/>
      <p:bldP spid="76" grpId="0" animBg="1"/>
      <p:bldP spid="77" grpId="0" animBg="1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4698" y="1700808"/>
            <a:ext cx="272061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10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5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281791"/>
            <a:ext cx="9546867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2439"/>
          <p:cNvGrpSpPr>
            <a:grpSpLocks/>
          </p:cNvGrpSpPr>
          <p:nvPr/>
        </p:nvGrpSpPr>
        <p:grpSpPr bwMode="auto">
          <a:xfrm>
            <a:off x="115533" y="2996952"/>
            <a:ext cx="3068106" cy="3689598"/>
            <a:chOff x="2496" y="144"/>
            <a:chExt cx="3072" cy="4032"/>
          </a:xfrm>
        </p:grpSpPr>
        <p:sp>
          <p:nvSpPr>
            <p:cNvPr id="5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8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9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39" name="Прямая со стрелкой 38"/>
          <p:cNvCxnSpPr/>
          <p:nvPr/>
        </p:nvCxnSpPr>
        <p:spPr>
          <a:xfrm flipH="1" flipV="1">
            <a:off x="1670797" y="2996952"/>
            <a:ext cx="22778" cy="368959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81971" y="5818140"/>
            <a:ext cx="298685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229809" y="299695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57909" y="52319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61543" y="552788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98572" y="576794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0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81971" y="260648"/>
                <a:ext cx="8759153" cy="889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4.   Постройте график функции    у=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ru-RU" sz="2000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𝟏𝟖</m:t>
                        </m:r>
                        <m:r>
                          <a:rPr lang="ru-RU" sz="2000" b="1" i="1">
                            <a:latin typeface="Cambria Math"/>
                          </a:rPr>
                          <m:t>х−</m:t>
                        </m:r>
                        <m:r>
                          <a:rPr lang="ru-RU" sz="2000" b="1" i="1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  <m:r>
                          <a:rPr lang="ru-RU" sz="2000" b="1" i="1">
                            <a:latin typeface="Cambria Math"/>
                          </a:rPr>
                          <m:t>х−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  и определите, пи каких значениях параметра </a:t>
                </a:r>
                <a:r>
                  <a:rPr lang="en-US" sz="2000" b="1" i="1" dirty="0"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прямая у=</a:t>
                </a:r>
                <a:r>
                  <a:rPr lang="en-US" sz="2000" b="1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х не имеет с графиком общих точек.</a:t>
                </a: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71" y="260648"/>
                <a:ext cx="8759153" cy="889282"/>
              </a:xfrm>
              <a:prstGeom prst="rect">
                <a:avLst/>
              </a:prstGeom>
              <a:blipFill rotWithShape="1">
                <a:blip r:embed="rId3"/>
                <a:stretch>
                  <a:fillRect l="-765" b="-116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39602" y="1149930"/>
                <a:ext cx="9256375" cy="781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Преобразуем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функцию: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у </a:t>
                </a:r>
                <a:r>
                  <a:rPr lang="ru-RU" sz="2000" b="1" i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𝟐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ru-RU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latin typeface="Cambria Math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</a:rPr>
                          <m:t>х−</m:t>
                        </m:r>
                        <m:r>
                          <a:rPr lang="ru-RU" b="1" i="1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  <m:r>
                          <a:rPr lang="ru-RU" b="1" i="1">
                            <a:latin typeface="Cambria Math"/>
                          </a:rPr>
                          <m:t>х−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/>
                              </a:rPr>
                              <m:t>𝟐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х−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latin typeface="Cambria Math"/>
                          </a:rPr>
                          <m:t>𝟗</m:t>
                        </m:r>
                        <m:r>
                          <a:rPr lang="ru-RU" b="1" i="1">
                            <a:latin typeface="Cambria Math"/>
                          </a:rPr>
                          <m:t>(</m:t>
                        </m:r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  <m:r>
                          <a:rPr lang="ru-RU" b="1" i="1">
                            <a:latin typeface="Cambria Math"/>
                          </a:rPr>
                          <m:t>х−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  <m:r>
                          <a:rPr lang="ru-RU" b="1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  <m:r>
                          <a:rPr lang="ru-RU" b="1" i="1">
                            <a:latin typeface="Cambria Math"/>
                          </a:rPr>
                          <m:t>х−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(х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latin typeface="Cambria Math"/>
                          </a:rPr>
                          <m:t>𝟗</m:t>
                        </m:r>
                        <m:r>
                          <a:rPr lang="ru-RU" b="1" i="1">
                            <a:latin typeface="Cambria Math"/>
                          </a:rPr>
                          <m:t>)(</m:t>
                        </m:r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  <m:r>
                          <a:rPr lang="ru-RU" b="1" i="1">
                            <a:latin typeface="Cambria Math"/>
                          </a:rPr>
                          <m:t>х−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  <m:r>
                          <a:rPr lang="ru-RU" b="1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  <m:r>
                          <a:rPr lang="ru-RU" b="1" i="1">
                            <a:latin typeface="Cambria Math"/>
                          </a:rPr>
                          <m:t>х−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latin typeface="Cambria Math"/>
                      </a:rPr>
                      <m:t>+</m:t>
                    </m:r>
                    <m:r>
                      <a:rPr lang="ru-RU" b="1" i="1">
                        <a:latin typeface="Cambria Math"/>
                      </a:rPr>
                      <m:t>𝟗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02" y="1149930"/>
                <a:ext cx="9256375" cy="781945"/>
              </a:xfrm>
              <a:prstGeom prst="rect">
                <a:avLst/>
              </a:prstGeom>
              <a:blipFill rotWithShape="1">
                <a:blip r:embed="rId4"/>
                <a:stretch>
                  <a:fillRect l="-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71209" y="1931875"/>
                <a:ext cx="6264696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Строим график функции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у=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+9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ДОЗ: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х≠0,5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09" y="1931875"/>
                <a:ext cx="6264696" cy="407099"/>
              </a:xfrm>
              <a:prstGeom prst="rect">
                <a:avLst/>
              </a:prstGeom>
              <a:blipFill rotWithShape="1">
                <a:blip r:embed="rId5"/>
                <a:stretch>
                  <a:fillRect l="-1070" t="-5970" b="-25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363068" y="1735068"/>
                <a:ext cx="8550697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i="1" dirty="0"/>
                  <a:t> </a:t>
                </a:r>
                <a:endParaRPr lang="ru-RU" dirty="0"/>
              </a:p>
              <a:p>
                <a:r>
                  <a:rPr lang="ru-RU" b="1" i="1" dirty="0"/>
                  <a:t> </a:t>
                </a:r>
                <a:endParaRPr lang="ru-RU" dirty="0"/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Прямая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у=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х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не имеет общих точек с графиком данной функции при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х≠0,5</m:t>
                    </m:r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8" y="1735068"/>
                <a:ext cx="8550697" cy="1261884"/>
              </a:xfrm>
              <a:prstGeom prst="rect">
                <a:avLst/>
              </a:prstGeom>
              <a:blipFill rotWithShape="1">
                <a:blip r:embed="rId6"/>
                <a:stretch>
                  <a:fillRect l="-785" b="-77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 51"/>
          <p:cNvSpPr/>
          <p:nvPr/>
        </p:nvSpPr>
        <p:spPr>
          <a:xfrm>
            <a:off x="1374257" y="516751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9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 flipH="1">
            <a:off x="1717890" y="2983592"/>
            <a:ext cx="1191172" cy="2379963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454479" y="2972222"/>
            <a:ext cx="1220918" cy="2379963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71209" y="2589853"/>
                <a:ext cx="8129910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Найдем ординату: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у=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0,5</m:t>
                            </m:r>
                          </m:e>
                        </m:d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+9=9,25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.  Получили точку (0,5; 9,25). </a:t>
                </a: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09" y="2589853"/>
                <a:ext cx="8129910" cy="407099"/>
              </a:xfrm>
              <a:prstGeom prst="rect">
                <a:avLst/>
              </a:prstGeom>
              <a:blipFill rotWithShape="1">
                <a:blip r:embed="rId7"/>
                <a:stretch>
                  <a:fillRect l="-825" t="-5970" b="-25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/>
          <p:cNvSpPr/>
          <p:nvPr/>
        </p:nvSpPr>
        <p:spPr>
          <a:xfrm>
            <a:off x="3308343" y="3061367"/>
            <a:ext cx="5835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Найдем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подставив координаты точки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формулу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11960" y="3430699"/>
            <a:ext cx="3563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х;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9,25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18,5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56780" y="3699049"/>
            <a:ext cx="590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того, чтобы найти значения параметра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73751" y="3973518"/>
            <a:ext cx="56327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которых графики функций не пересекаются,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503557" y="4305491"/>
                <a:ext cx="6664257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рассмотрим систему уравнений: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у=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х,  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у=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+9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557" y="4305491"/>
                <a:ext cx="6664257" cy="778868"/>
              </a:xfrm>
              <a:prstGeom prst="rect">
                <a:avLst/>
              </a:prstGeom>
              <a:blipFill rotWithShape="1">
                <a:blip r:embed="rId8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3556780" y="4917514"/>
                <a:ext cx="3818418" cy="434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ru-RU" sz="2000" i="1">
                        <a:latin typeface="Cambria Math"/>
                      </a:rPr>
                      <m:t>𝑘</m:t>
                    </m:r>
                    <m:r>
                      <a:rPr lang="ru-RU" sz="2000" i="1">
                        <a:latin typeface="Cambria Math"/>
                      </a:rPr>
                      <m:t>х+9=0,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-36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&lt;0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780" y="4917514"/>
                <a:ext cx="3818418" cy="434671"/>
              </a:xfrm>
              <a:prstGeom prst="rect">
                <a:avLst/>
              </a:prstGeom>
              <a:blipFill rotWithShape="1">
                <a:blip r:embed="rId9"/>
                <a:stretch>
                  <a:fillRect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3473751" y="5356304"/>
                <a:ext cx="18412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k-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6)(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k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+6)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&lt;0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751" y="5356304"/>
                <a:ext cx="1841273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 стрелкой 58"/>
          <p:cNvCxnSpPr/>
          <p:nvPr/>
        </p:nvCxnSpPr>
        <p:spPr>
          <a:xfrm flipV="1">
            <a:off x="5580112" y="5601266"/>
            <a:ext cx="2736304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лилиния 60"/>
          <p:cNvSpPr/>
          <p:nvPr/>
        </p:nvSpPr>
        <p:spPr>
          <a:xfrm>
            <a:off x="5577839" y="5334000"/>
            <a:ext cx="932651" cy="259080"/>
          </a:xfrm>
          <a:custGeom>
            <a:avLst/>
            <a:gdLst>
              <a:gd name="connsiteX0" fmla="*/ 0 w 563880"/>
              <a:gd name="connsiteY0" fmla="*/ 0 h 259080"/>
              <a:gd name="connsiteX1" fmla="*/ 426720 w 563880"/>
              <a:gd name="connsiteY1" fmla="*/ 106680 h 259080"/>
              <a:gd name="connsiteX2" fmla="*/ 563880 w 563880"/>
              <a:gd name="connsiteY2" fmla="*/ 259080 h 259080"/>
              <a:gd name="connsiteX3" fmla="*/ 563880 w 563880"/>
              <a:gd name="connsiteY3" fmla="*/ 25908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880" h="259080">
                <a:moveTo>
                  <a:pt x="0" y="0"/>
                </a:moveTo>
                <a:cubicBezTo>
                  <a:pt x="166370" y="31750"/>
                  <a:pt x="332740" y="63500"/>
                  <a:pt x="426720" y="106680"/>
                </a:cubicBezTo>
                <a:cubicBezTo>
                  <a:pt x="520700" y="149860"/>
                  <a:pt x="563880" y="259080"/>
                  <a:pt x="563880" y="259080"/>
                </a:cubicBezTo>
                <a:lnTo>
                  <a:pt x="563880" y="2590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>
            <a:off x="6522720" y="5410200"/>
            <a:ext cx="807720" cy="198120"/>
          </a:xfrm>
          <a:custGeom>
            <a:avLst/>
            <a:gdLst>
              <a:gd name="connsiteX0" fmla="*/ 0 w 807720"/>
              <a:gd name="connsiteY0" fmla="*/ 198120 h 198120"/>
              <a:gd name="connsiteX1" fmla="*/ 182880 w 807720"/>
              <a:gd name="connsiteY1" fmla="*/ 0 h 198120"/>
              <a:gd name="connsiteX2" fmla="*/ 640080 w 807720"/>
              <a:gd name="connsiteY2" fmla="*/ 0 h 198120"/>
              <a:gd name="connsiteX3" fmla="*/ 807720 w 807720"/>
              <a:gd name="connsiteY3" fmla="*/ 198120 h 198120"/>
              <a:gd name="connsiteX4" fmla="*/ 807720 w 807720"/>
              <a:gd name="connsiteY4" fmla="*/ 198120 h 198120"/>
              <a:gd name="connsiteX5" fmla="*/ 807720 w 807720"/>
              <a:gd name="connsiteY5" fmla="*/ 19812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720" h="198120">
                <a:moveTo>
                  <a:pt x="0" y="198120"/>
                </a:moveTo>
                <a:cubicBezTo>
                  <a:pt x="38100" y="115570"/>
                  <a:pt x="76200" y="33020"/>
                  <a:pt x="182880" y="0"/>
                </a:cubicBezTo>
                <a:cubicBezTo>
                  <a:pt x="289560" y="-33020"/>
                  <a:pt x="535940" y="-33020"/>
                  <a:pt x="640080" y="0"/>
                </a:cubicBezTo>
                <a:cubicBezTo>
                  <a:pt x="744220" y="33020"/>
                  <a:pt x="807720" y="198120"/>
                  <a:pt x="807720" y="198120"/>
                </a:cubicBezTo>
                <a:lnTo>
                  <a:pt x="807720" y="198120"/>
                </a:lnTo>
                <a:lnTo>
                  <a:pt x="807720" y="1981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7315200" y="5393609"/>
            <a:ext cx="914400" cy="214711"/>
          </a:xfrm>
          <a:custGeom>
            <a:avLst/>
            <a:gdLst>
              <a:gd name="connsiteX0" fmla="*/ 0 w 914400"/>
              <a:gd name="connsiteY0" fmla="*/ 214711 h 214711"/>
              <a:gd name="connsiteX1" fmla="*/ 213360 w 914400"/>
              <a:gd name="connsiteY1" fmla="*/ 47071 h 214711"/>
              <a:gd name="connsiteX2" fmla="*/ 716280 w 914400"/>
              <a:gd name="connsiteY2" fmla="*/ 1351 h 214711"/>
              <a:gd name="connsiteX3" fmla="*/ 914400 w 914400"/>
              <a:gd name="connsiteY3" fmla="*/ 16591 h 2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14711">
                <a:moveTo>
                  <a:pt x="0" y="214711"/>
                </a:moveTo>
                <a:cubicBezTo>
                  <a:pt x="46990" y="148671"/>
                  <a:pt x="93980" y="82631"/>
                  <a:pt x="213360" y="47071"/>
                </a:cubicBezTo>
                <a:cubicBezTo>
                  <a:pt x="332740" y="11511"/>
                  <a:pt x="599440" y="6431"/>
                  <a:pt x="716280" y="1351"/>
                </a:cubicBezTo>
                <a:cubicBezTo>
                  <a:pt x="833120" y="-3729"/>
                  <a:pt x="873760" y="6431"/>
                  <a:pt x="914400" y="165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8299655" y="542365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55541" y="555635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E6C"/>
                </a:solidFill>
              </a:rPr>
              <a:t>6</a:t>
            </a:r>
            <a:endParaRPr lang="ru-RU" b="1" dirty="0">
              <a:solidFill>
                <a:srgbClr val="003E6C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290141" y="5583283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E6C"/>
                </a:solidFill>
              </a:rPr>
              <a:t>-6</a:t>
            </a:r>
            <a:endParaRPr lang="ru-RU" b="1" dirty="0">
              <a:solidFill>
                <a:srgbClr val="003E6C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94419" y="5109597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-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358240" y="5712549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f(0)=-36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58457" y="5130394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66213" y="5134849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4595329" y="5435551"/>
                <a:ext cx="228600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 </a:t>
                </a:r>
              </a:p>
              <a:p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𝜖</m:t>
                    </m:r>
                    <m:r>
                      <a:rPr lang="en-US" sz="2000" i="1">
                        <a:latin typeface="Cambria Math"/>
                      </a:rPr>
                      <m:t>(−6;6)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329" y="5435551"/>
                <a:ext cx="2286000" cy="677108"/>
              </a:xfrm>
              <a:prstGeom prst="rect">
                <a:avLst/>
              </a:prstGeom>
              <a:blipFill rotWithShape="1">
                <a:blip r:embed="rId11"/>
                <a:stretch>
                  <a:fillRect l="-2933" b="-153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Прямоугольник 72"/>
          <p:cNvSpPr/>
          <p:nvPr/>
        </p:nvSpPr>
        <p:spPr>
          <a:xfrm>
            <a:off x="3408736" y="6069540"/>
            <a:ext cx="225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Ответ: 18,5 ; (-6;6).</a:t>
            </a:r>
          </a:p>
        </p:txBody>
      </p:sp>
      <p:sp>
        <p:nvSpPr>
          <p:cNvPr id="51" name="Управляющая кнопка: настраиваемая 50">
            <a:hlinkClick r:id="rId12" action="ppaction://hlinksldjump" highlightClick="1"/>
          </p:cNvPr>
          <p:cNvSpPr/>
          <p:nvPr/>
        </p:nvSpPr>
        <p:spPr>
          <a:xfrm>
            <a:off x="6492280" y="6035014"/>
            <a:ext cx="2421485" cy="434636"/>
          </a:xfrm>
          <a:prstGeom prst="actionButtonBlank">
            <a:avLst/>
          </a:prstGeom>
          <a:solidFill>
            <a:srgbClr val="CBF29C"/>
          </a:solidFill>
          <a:ln>
            <a:solidFill>
              <a:srgbClr val="B1E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вернуться</a:t>
            </a:r>
          </a:p>
        </p:txBody>
      </p:sp>
    </p:spTree>
    <p:extLst>
      <p:ext uri="{BB962C8B-B14F-4D97-AF65-F5344CB8AC3E}">
        <p14:creationId xmlns:p14="http://schemas.microsoft.com/office/powerpoint/2010/main" val="11965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8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3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4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7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53" grpId="0" animBg="1"/>
      <p:bldP spid="54" grpId="0" animBg="1"/>
      <p:bldP spid="41" grpId="0"/>
      <p:bldP spid="42" grpId="0"/>
      <p:bldP spid="44" grpId="0"/>
      <p:bldP spid="45" grpId="0"/>
      <p:bldP spid="46" grpId="0"/>
      <p:bldP spid="56" grpId="0"/>
      <p:bldP spid="57" grpId="0"/>
      <p:bldP spid="61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41" y="-234261"/>
            <a:ext cx="9502277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20149512">
            <a:off x="-55641" y="1957602"/>
            <a:ext cx="93891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Arial Black" pitchFamily="34" charset="0"/>
              </a:rPr>
              <a:t>Удачи на экзамене!!!</a:t>
            </a:r>
            <a:endParaRPr lang="ru-RU" sz="6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5" descr="13866980792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158591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5" descr="13866980792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156668"/>
            <a:ext cx="158591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5" descr="13866980792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27263"/>
            <a:ext cx="158591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2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75804"/>
            <a:ext cx="975360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439"/>
          <p:cNvGrpSpPr>
            <a:grpSpLocks/>
          </p:cNvGrpSpPr>
          <p:nvPr/>
        </p:nvGrpSpPr>
        <p:grpSpPr bwMode="auto">
          <a:xfrm>
            <a:off x="-747" y="3148495"/>
            <a:ext cx="2628000" cy="3456000"/>
            <a:chOff x="2496" y="144"/>
            <a:chExt cx="3072" cy="4032"/>
          </a:xfrm>
        </p:grpSpPr>
        <p:sp>
          <p:nvSpPr>
            <p:cNvPr id="4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7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8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9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grpSp>
        <p:nvGrpSpPr>
          <p:cNvPr id="102" name="Group 2439"/>
          <p:cNvGrpSpPr>
            <a:grpSpLocks/>
          </p:cNvGrpSpPr>
          <p:nvPr/>
        </p:nvGrpSpPr>
        <p:grpSpPr bwMode="auto">
          <a:xfrm>
            <a:off x="3131840" y="3158702"/>
            <a:ext cx="2628000" cy="3456000"/>
            <a:chOff x="2496" y="144"/>
            <a:chExt cx="3072" cy="4032"/>
          </a:xfrm>
        </p:grpSpPr>
        <p:sp>
          <p:nvSpPr>
            <p:cNvPr id="103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4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5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6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7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8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9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0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1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2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3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4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5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16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17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18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19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0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1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2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3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4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5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6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7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8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9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0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1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2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3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4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grpSp>
        <p:nvGrpSpPr>
          <p:cNvPr id="135" name="Group 2439"/>
          <p:cNvGrpSpPr>
            <a:grpSpLocks/>
          </p:cNvGrpSpPr>
          <p:nvPr/>
        </p:nvGrpSpPr>
        <p:grpSpPr bwMode="auto">
          <a:xfrm>
            <a:off x="6427368" y="3169128"/>
            <a:ext cx="2628000" cy="3456000"/>
            <a:chOff x="2496" y="144"/>
            <a:chExt cx="3072" cy="4032"/>
          </a:xfrm>
        </p:grpSpPr>
        <p:sp>
          <p:nvSpPr>
            <p:cNvPr id="136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7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8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9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0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1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2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3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4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5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6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7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8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49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50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1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2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3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4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5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6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7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8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9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60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61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62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63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64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65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66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67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169" name="Прямая со стрелкой 168"/>
          <p:cNvCxnSpPr/>
          <p:nvPr/>
        </p:nvCxnSpPr>
        <p:spPr>
          <a:xfrm flipV="1">
            <a:off x="1313253" y="3183902"/>
            <a:ext cx="0" cy="3405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flipV="1">
            <a:off x="6516000" y="5005597"/>
            <a:ext cx="26280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flipV="1">
            <a:off x="4445840" y="3209044"/>
            <a:ext cx="0" cy="3405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flipV="1">
            <a:off x="7741368" y="3148495"/>
            <a:ext cx="0" cy="3405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/>
          <p:nvPr/>
        </p:nvCxnSpPr>
        <p:spPr>
          <a:xfrm flipV="1">
            <a:off x="3131840" y="4988702"/>
            <a:ext cx="26280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 flipV="1">
            <a:off x="-747" y="4978495"/>
            <a:ext cx="26280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4114800" y="314732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E6C"/>
                </a:solidFill>
              </a:rPr>
              <a:t>У</a:t>
            </a:r>
            <a:endParaRPr lang="ru-RU" b="1" dirty="0">
              <a:solidFill>
                <a:srgbClr val="003E6C"/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875253" y="3147323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3E6C"/>
                </a:solidFill>
              </a:rPr>
              <a:t>У</a:t>
            </a:r>
          </a:p>
        </p:txBody>
      </p:sp>
      <p:sp>
        <p:nvSpPr>
          <p:cNvPr id="181" name="Прямоугольник 180"/>
          <p:cNvSpPr/>
          <p:nvPr/>
        </p:nvSpPr>
        <p:spPr>
          <a:xfrm>
            <a:off x="7349088" y="3169128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3E6C"/>
                </a:solidFill>
              </a:rPr>
              <a:t>У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2301523" y="50525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E6C"/>
                </a:solidFill>
              </a:rPr>
              <a:t>Х</a:t>
            </a:r>
            <a:endParaRPr lang="ru-RU" b="1" dirty="0">
              <a:solidFill>
                <a:srgbClr val="003E6C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431490" y="50525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E6C"/>
                </a:solidFill>
              </a:rPr>
              <a:t>Х</a:t>
            </a:r>
            <a:endParaRPr lang="ru-RU" b="1" dirty="0">
              <a:solidFill>
                <a:srgbClr val="003E6C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711778" y="50525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E6C"/>
                </a:solidFill>
              </a:rPr>
              <a:t>Х</a:t>
            </a:r>
            <a:endParaRPr lang="ru-RU" b="1" dirty="0">
              <a:solidFill>
                <a:srgbClr val="003E6C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42928" y="491926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E6C"/>
                </a:solidFill>
              </a:rPr>
              <a:t>0</a:t>
            </a:r>
            <a:endParaRPr lang="ru-RU" b="1" dirty="0">
              <a:solidFill>
                <a:srgbClr val="003E6C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165492" y="491184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E6C"/>
                </a:solidFill>
              </a:rPr>
              <a:t>0</a:t>
            </a:r>
            <a:endParaRPr lang="ru-RU" b="1" dirty="0">
              <a:solidFill>
                <a:srgbClr val="003E6C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510682" y="493486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E6C"/>
                </a:solidFill>
              </a:rPr>
              <a:t>0</a:t>
            </a:r>
            <a:endParaRPr lang="ru-RU" b="1" dirty="0">
              <a:solidFill>
                <a:srgbClr val="003E6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1006860" y="4591985"/>
                <a:ext cx="391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smtClean="0">
                          <a:solidFill>
                            <a:srgbClr val="003E6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>
                  <a:solidFill>
                    <a:srgbClr val="003E6C"/>
                  </a:solidFill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60" y="4591985"/>
                <a:ext cx="39145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1359800" y="4897128"/>
                <a:ext cx="391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smtClean="0">
                          <a:solidFill>
                            <a:srgbClr val="003E6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>
                  <a:solidFill>
                    <a:srgbClr val="003E6C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00" y="4897128"/>
                <a:ext cx="39145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4165492" y="4609163"/>
                <a:ext cx="391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smtClean="0">
                          <a:solidFill>
                            <a:srgbClr val="003E6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>
                  <a:solidFill>
                    <a:srgbClr val="003E6C"/>
                  </a:solidFill>
                </a:endParaRPr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492" y="4609163"/>
                <a:ext cx="39145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4445840" y="4897128"/>
                <a:ext cx="391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smtClean="0">
                          <a:solidFill>
                            <a:srgbClr val="003E6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>
                  <a:solidFill>
                    <a:srgbClr val="003E6C"/>
                  </a:solidFill>
                </a:endParaRPr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840" y="4897128"/>
                <a:ext cx="39145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7438547" y="4619371"/>
                <a:ext cx="391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smtClean="0">
                          <a:solidFill>
                            <a:srgbClr val="003E6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>
                  <a:solidFill>
                    <a:srgbClr val="003E6C"/>
                  </a:solidFill>
                </a:endParaRP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547" y="4619371"/>
                <a:ext cx="39145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7779493" y="4958092"/>
                <a:ext cx="391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smtClean="0">
                          <a:solidFill>
                            <a:srgbClr val="003E6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>
                  <a:solidFill>
                    <a:srgbClr val="003E6C"/>
                  </a:solidFill>
                </a:endParaRPr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493" y="4958092"/>
                <a:ext cx="39145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Полилиния 196"/>
          <p:cNvSpPr/>
          <p:nvPr/>
        </p:nvSpPr>
        <p:spPr>
          <a:xfrm>
            <a:off x="1374729" y="3372271"/>
            <a:ext cx="1383562" cy="1585821"/>
          </a:xfrm>
          <a:custGeom>
            <a:avLst/>
            <a:gdLst>
              <a:gd name="connsiteX0" fmla="*/ 0 w 1173480"/>
              <a:gd name="connsiteY0" fmla="*/ 0 h 1097280"/>
              <a:gd name="connsiteX1" fmla="*/ 60960 w 1173480"/>
              <a:gd name="connsiteY1" fmla="*/ 396240 h 1097280"/>
              <a:gd name="connsiteX2" fmla="*/ 167640 w 1173480"/>
              <a:gd name="connsiteY2" fmla="*/ 731520 h 1097280"/>
              <a:gd name="connsiteX3" fmla="*/ 350520 w 1173480"/>
              <a:gd name="connsiteY3" fmla="*/ 899160 h 1097280"/>
              <a:gd name="connsiteX4" fmla="*/ 518160 w 1173480"/>
              <a:gd name="connsiteY4" fmla="*/ 960120 h 1097280"/>
              <a:gd name="connsiteX5" fmla="*/ 914400 w 1173480"/>
              <a:gd name="connsiteY5" fmla="*/ 1066800 h 1097280"/>
              <a:gd name="connsiteX6" fmla="*/ 1173480 w 1173480"/>
              <a:gd name="connsiteY6" fmla="*/ 1097280 h 1097280"/>
              <a:gd name="connsiteX7" fmla="*/ 1173480 w 1173480"/>
              <a:gd name="connsiteY7" fmla="*/ 1097280 h 1097280"/>
              <a:gd name="connsiteX8" fmla="*/ 1173480 w 1173480"/>
              <a:gd name="connsiteY8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097280">
                <a:moveTo>
                  <a:pt x="0" y="0"/>
                </a:moveTo>
                <a:cubicBezTo>
                  <a:pt x="16510" y="137160"/>
                  <a:pt x="33020" y="274320"/>
                  <a:pt x="60960" y="396240"/>
                </a:cubicBezTo>
                <a:cubicBezTo>
                  <a:pt x="88900" y="518160"/>
                  <a:pt x="119380" y="647700"/>
                  <a:pt x="167640" y="731520"/>
                </a:cubicBezTo>
                <a:cubicBezTo>
                  <a:pt x="215900" y="815340"/>
                  <a:pt x="292100" y="861060"/>
                  <a:pt x="350520" y="899160"/>
                </a:cubicBezTo>
                <a:cubicBezTo>
                  <a:pt x="408940" y="937260"/>
                  <a:pt x="424180" y="932180"/>
                  <a:pt x="518160" y="960120"/>
                </a:cubicBezTo>
                <a:cubicBezTo>
                  <a:pt x="612140" y="988060"/>
                  <a:pt x="805180" y="1043940"/>
                  <a:pt x="914400" y="1066800"/>
                </a:cubicBezTo>
                <a:cubicBezTo>
                  <a:pt x="1023620" y="1089660"/>
                  <a:pt x="1173480" y="1097280"/>
                  <a:pt x="1173480" y="1097280"/>
                </a:cubicBezTo>
                <a:lnTo>
                  <a:pt x="1173480" y="1097280"/>
                </a:lnTo>
                <a:lnTo>
                  <a:pt x="1173480" y="109728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8" name="Полилиния 197"/>
          <p:cNvSpPr/>
          <p:nvPr/>
        </p:nvSpPr>
        <p:spPr>
          <a:xfrm rot="10800000">
            <a:off x="-76642" y="5052499"/>
            <a:ext cx="1308334" cy="1585820"/>
          </a:xfrm>
          <a:custGeom>
            <a:avLst/>
            <a:gdLst>
              <a:gd name="connsiteX0" fmla="*/ 0 w 1173480"/>
              <a:gd name="connsiteY0" fmla="*/ 0 h 1097280"/>
              <a:gd name="connsiteX1" fmla="*/ 60960 w 1173480"/>
              <a:gd name="connsiteY1" fmla="*/ 396240 h 1097280"/>
              <a:gd name="connsiteX2" fmla="*/ 167640 w 1173480"/>
              <a:gd name="connsiteY2" fmla="*/ 731520 h 1097280"/>
              <a:gd name="connsiteX3" fmla="*/ 350520 w 1173480"/>
              <a:gd name="connsiteY3" fmla="*/ 899160 h 1097280"/>
              <a:gd name="connsiteX4" fmla="*/ 518160 w 1173480"/>
              <a:gd name="connsiteY4" fmla="*/ 960120 h 1097280"/>
              <a:gd name="connsiteX5" fmla="*/ 914400 w 1173480"/>
              <a:gd name="connsiteY5" fmla="*/ 1066800 h 1097280"/>
              <a:gd name="connsiteX6" fmla="*/ 1173480 w 1173480"/>
              <a:gd name="connsiteY6" fmla="*/ 1097280 h 1097280"/>
              <a:gd name="connsiteX7" fmla="*/ 1173480 w 1173480"/>
              <a:gd name="connsiteY7" fmla="*/ 1097280 h 1097280"/>
              <a:gd name="connsiteX8" fmla="*/ 1173480 w 1173480"/>
              <a:gd name="connsiteY8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097280">
                <a:moveTo>
                  <a:pt x="0" y="0"/>
                </a:moveTo>
                <a:cubicBezTo>
                  <a:pt x="16510" y="137160"/>
                  <a:pt x="33020" y="274320"/>
                  <a:pt x="60960" y="396240"/>
                </a:cubicBezTo>
                <a:cubicBezTo>
                  <a:pt x="88900" y="518160"/>
                  <a:pt x="119380" y="647700"/>
                  <a:pt x="167640" y="731520"/>
                </a:cubicBezTo>
                <a:cubicBezTo>
                  <a:pt x="215900" y="815340"/>
                  <a:pt x="292100" y="861060"/>
                  <a:pt x="350520" y="899160"/>
                </a:cubicBezTo>
                <a:cubicBezTo>
                  <a:pt x="408940" y="937260"/>
                  <a:pt x="424180" y="932180"/>
                  <a:pt x="518160" y="960120"/>
                </a:cubicBezTo>
                <a:cubicBezTo>
                  <a:pt x="612140" y="988060"/>
                  <a:pt x="805180" y="1043940"/>
                  <a:pt x="914400" y="1066800"/>
                </a:cubicBezTo>
                <a:cubicBezTo>
                  <a:pt x="1023620" y="1089660"/>
                  <a:pt x="1173480" y="1097280"/>
                  <a:pt x="1173480" y="1097280"/>
                </a:cubicBezTo>
                <a:lnTo>
                  <a:pt x="1173480" y="1097280"/>
                </a:lnTo>
                <a:lnTo>
                  <a:pt x="1173480" y="109728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0" name="Прямоугольник 199"/>
          <p:cNvSpPr/>
          <p:nvPr/>
        </p:nvSpPr>
        <p:spPr>
          <a:xfrm>
            <a:off x="0" y="-230919"/>
            <a:ext cx="94522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Установите соответствие между графиками функций и формулами, которые их задают.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Прямоугольник 200"/>
              <p:cNvSpPr/>
              <p:nvPr/>
            </p:nvSpPr>
            <p:spPr>
              <a:xfrm>
                <a:off x="487817" y="762766"/>
                <a:ext cx="117352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1) у=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х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1" name="Прямоугольник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17" y="762766"/>
                <a:ext cx="1173526" cy="6685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Прямоугольник 201"/>
              <p:cNvSpPr/>
              <p:nvPr/>
            </p:nvSpPr>
            <p:spPr>
              <a:xfrm>
                <a:off x="2264404" y="896969"/>
                <a:ext cx="11927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у=3х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2" name="Прямоугольник 2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04" y="896969"/>
                <a:ext cx="1192762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5102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Прямоугольник 202"/>
              <p:cNvSpPr/>
              <p:nvPr/>
            </p:nvSpPr>
            <p:spPr>
              <a:xfrm>
                <a:off x="4003855" y="877077"/>
                <a:ext cx="15905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3) </m:t>
                      </m:r>
                      <m:r>
                        <a:rPr lang="ru-RU" sz="2000" i="1">
                          <a:latin typeface="Cambria Math"/>
                        </a:rPr>
                        <m:t>у=х+3</m:t>
                      </m:r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3" name="Прямоугольник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55" y="877077"/>
                <a:ext cx="159050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Прямоугольник 203"/>
              <p:cNvSpPr/>
              <p:nvPr/>
            </p:nvSpPr>
            <p:spPr>
              <a:xfrm>
                <a:off x="6012698" y="858867"/>
                <a:ext cx="1705339" cy="436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/>
                            </a:rPr>
                            <m:t>4) </m:t>
                          </m:r>
                          <m:r>
                            <a:rPr lang="ru-RU" sz="2000" i="1">
                              <a:latin typeface="Cambria Math"/>
                            </a:rPr>
                            <m:t>у=х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i="1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4" name="Прямоугольник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698" y="858867"/>
                <a:ext cx="1705339" cy="436530"/>
              </a:xfrm>
              <a:prstGeom prst="rect">
                <a:avLst/>
              </a:prstGeom>
              <a:blipFill rotWithShape="1">
                <a:blip r:embed="rId1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" name="Полилиния 205"/>
          <p:cNvSpPr/>
          <p:nvPr/>
        </p:nvSpPr>
        <p:spPr>
          <a:xfrm flipH="1">
            <a:off x="4457654" y="3372271"/>
            <a:ext cx="645186" cy="2215653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 206"/>
          <p:cNvSpPr/>
          <p:nvPr/>
        </p:nvSpPr>
        <p:spPr>
          <a:xfrm>
            <a:off x="3788840" y="3362318"/>
            <a:ext cx="679751" cy="2215653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9" name="Прямая соединительная линия 208"/>
          <p:cNvCxnSpPr/>
          <p:nvPr/>
        </p:nvCxnSpPr>
        <p:spPr>
          <a:xfrm flipV="1">
            <a:off x="6505429" y="3331989"/>
            <a:ext cx="2206349" cy="22765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Скругленный прямоугольник 214"/>
              <p:cNvSpPr/>
              <p:nvPr/>
            </p:nvSpPr>
            <p:spPr>
              <a:xfrm>
                <a:off x="37764" y="3190456"/>
                <a:ext cx="625062" cy="50405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003E6C"/>
                          </a:solidFill>
                          <a:latin typeface="Cambria Math"/>
                        </a:rPr>
                        <m:t>А</m:t>
                      </m:r>
                    </m:oMath>
                  </m:oMathPara>
                </a14:m>
                <a:endParaRPr lang="ru-RU" sz="2800" b="1" dirty="0">
                  <a:solidFill>
                    <a:srgbClr val="003E6C"/>
                  </a:solidFill>
                </a:endParaRPr>
              </a:p>
            </p:txBody>
          </p:sp>
        </mc:Choice>
        <mc:Fallback xmlns="">
          <p:sp>
            <p:nvSpPr>
              <p:cNvPr id="215" name="Скругленный прямоугольник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4" y="3190456"/>
                <a:ext cx="625062" cy="504056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Скругленный прямоугольник 215"/>
              <p:cNvSpPr/>
              <p:nvPr/>
            </p:nvSpPr>
            <p:spPr>
              <a:xfrm>
                <a:off x="3113573" y="3183902"/>
                <a:ext cx="625062" cy="50405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03E6C"/>
                          </a:solidFill>
                          <a:latin typeface="Cambria Math"/>
                        </a:rPr>
                        <m:t>Б</m:t>
                      </m:r>
                    </m:oMath>
                  </m:oMathPara>
                </a14:m>
                <a:endParaRPr lang="ru-RU" sz="2800" dirty="0">
                  <a:solidFill>
                    <a:srgbClr val="003E6C"/>
                  </a:solidFill>
                </a:endParaRPr>
              </a:p>
            </p:txBody>
          </p:sp>
        </mc:Choice>
        <mc:Fallback xmlns="">
          <p:sp>
            <p:nvSpPr>
              <p:cNvPr id="216" name="Скругленный прямоугольник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73" y="3183902"/>
                <a:ext cx="625062" cy="504056"/>
              </a:xfrm>
              <a:prstGeom prst="round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Скругленный прямоугольник 216"/>
              <p:cNvSpPr/>
              <p:nvPr/>
            </p:nvSpPr>
            <p:spPr>
              <a:xfrm>
                <a:off x="6459306" y="3209044"/>
                <a:ext cx="625062" cy="504056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03E6C"/>
                          </a:solidFill>
                          <a:latin typeface="Cambria Math"/>
                        </a:rPr>
                        <m:t>В</m:t>
                      </m:r>
                    </m:oMath>
                  </m:oMathPara>
                </a14:m>
                <a:endParaRPr lang="ru-RU" sz="2800" dirty="0">
                  <a:solidFill>
                    <a:srgbClr val="003E6C"/>
                  </a:solidFill>
                </a:endParaRPr>
              </a:p>
            </p:txBody>
          </p:sp>
        </mc:Choice>
        <mc:Fallback xmlns="">
          <p:sp>
            <p:nvSpPr>
              <p:cNvPr id="217" name="Скругленный прямоугольник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306" y="3209044"/>
                <a:ext cx="625062" cy="504056"/>
              </a:xfrm>
              <a:prstGeom prst="round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Прямоугольник 218"/>
          <p:cNvSpPr/>
          <p:nvPr/>
        </p:nvSpPr>
        <p:spPr>
          <a:xfrm>
            <a:off x="523901" y="1424176"/>
            <a:ext cx="7921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функция обратной пропорциональности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гипербола.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1251147" y="1444133"/>
            <a:ext cx="6827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Квадратичная функция, график – парабола.</a:t>
            </a:r>
          </a:p>
        </p:txBody>
      </p:sp>
      <p:sp>
        <p:nvSpPr>
          <p:cNvPr id="221" name="Прямоугольник 220"/>
          <p:cNvSpPr/>
          <p:nvPr/>
        </p:nvSpPr>
        <p:spPr>
          <a:xfrm>
            <a:off x="173222" y="1700091"/>
            <a:ext cx="9214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график функции у=3х проходит через точку с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координатами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(0;0), следовательно</a:t>
            </a:r>
          </a:p>
        </p:txBody>
      </p:sp>
      <p:sp>
        <p:nvSpPr>
          <p:cNvPr id="222" name="Прямоугольник 221"/>
          <p:cNvSpPr/>
          <p:nvPr/>
        </p:nvSpPr>
        <p:spPr>
          <a:xfrm>
            <a:off x="279481" y="1378009"/>
            <a:ext cx="9001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 функции линейные, график линейной функции -  прямая. </a:t>
            </a:r>
            <a:endParaRPr lang="ru-RU" sz="2400" dirty="0"/>
          </a:p>
        </p:txBody>
      </p:sp>
      <p:sp>
        <p:nvSpPr>
          <p:cNvPr id="223" name="Прямоугольник 222"/>
          <p:cNvSpPr/>
          <p:nvPr/>
        </p:nvSpPr>
        <p:spPr>
          <a:xfrm>
            <a:off x="2489578" y="1431282"/>
            <a:ext cx="3433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– 1     Б – 4      В - 3</a:t>
            </a:r>
          </a:p>
        </p:txBody>
      </p:sp>
    </p:spTree>
    <p:extLst>
      <p:ext uri="{BB962C8B-B14F-4D97-AF65-F5344CB8AC3E}">
        <p14:creationId xmlns:p14="http://schemas.microsoft.com/office/powerpoint/2010/main" val="16732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3.7037E-6 L -0.03489 0.245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122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4.44444E-6 L -0.31389 0.248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124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-4.44444E-6 L 0.34531 0.248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1243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3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1" grpId="1"/>
      <p:bldP spid="203" grpId="0"/>
      <p:bldP spid="203" grpId="1"/>
      <p:bldP spid="204" grpId="0"/>
      <p:bldP spid="204" grpId="1"/>
      <p:bldP spid="219" grpId="0"/>
      <p:bldP spid="219" grpId="1"/>
      <p:bldP spid="220" grpId="0"/>
      <p:bldP spid="220" grpId="1"/>
      <p:bldP spid="221" grpId="0"/>
      <p:bldP spid="221" grpId="1"/>
      <p:bldP spid="222" grpId="0"/>
      <p:bldP spid="222" grpId="1"/>
      <p:bldP spid="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31925"/>
            <a:ext cx="975360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439"/>
          <p:cNvGrpSpPr>
            <a:grpSpLocks/>
          </p:cNvGrpSpPr>
          <p:nvPr/>
        </p:nvGrpSpPr>
        <p:grpSpPr bwMode="auto">
          <a:xfrm>
            <a:off x="4968438" y="1844824"/>
            <a:ext cx="3945036" cy="4716257"/>
            <a:chOff x="2496" y="144"/>
            <a:chExt cx="3072" cy="4032"/>
          </a:xfrm>
        </p:grpSpPr>
        <p:sp>
          <p:nvSpPr>
            <p:cNvPr id="4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7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8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9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79512" y="332656"/>
                <a:ext cx="8188283" cy="1152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i="1" dirty="0">
                    <a:latin typeface="Times New Roman" pitchFamily="18" charset="0"/>
                    <a:cs typeface="Times New Roman" pitchFamily="18" charset="0"/>
                  </a:rPr>
                  <a:t>Найдите значение </a:t>
                </a:r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по графику </a:t>
                </a:r>
                <a:r>
                  <a:rPr lang="ru-RU" sz="2800" b="1" i="1" dirty="0">
                    <a:latin typeface="Times New Roman" pitchFamily="18" charset="0"/>
                    <a:cs typeface="Times New Roman" pitchFamily="18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   у=</m:t>
                    </m:r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2800" b="1" i="1" dirty="0">
                    <a:latin typeface="Times New Roman" pitchFamily="18" charset="0"/>
                    <a:cs typeface="Times New Roman" pitchFamily="18" charset="0"/>
                  </a:rPr>
                  <a:t>  , изображенному на рисунке.</a:t>
                </a: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188283" cy="1152047"/>
              </a:xfrm>
              <a:prstGeom prst="rect">
                <a:avLst/>
              </a:prstGeom>
              <a:blipFill rotWithShape="1">
                <a:blip r:embed="rId3"/>
                <a:stretch>
                  <a:fillRect l="-893" r="-1935" b="-137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 стрелкой 38"/>
          <p:cNvCxnSpPr/>
          <p:nvPr/>
        </p:nvCxnSpPr>
        <p:spPr>
          <a:xfrm flipV="1">
            <a:off x="6932218" y="1844824"/>
            <a:ext cx="8738" cy="47057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901205" y="4641398"/>
            <a:ext cx="3936298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50300" y="19376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84721" y="404178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7" name="Полилиния 46"/>
          <p:cNvSpPr/>
          <p:nvPr/>
        </p:nvSpPr>
        <p:spPr>
          <a:xfrm rot="7475023">
            <a:off x="4556569" y="2938798"/>
            <a:ext cx="3083933" cy="619128"/>
          </a:xfrm>
          <a:custGeom>
            <a:avLst/>
            <a:gdLst>
              <a:gd name="connsiteX0" fmla="*/ 0 w 1143000"/>
              <a:gd name="connsiteY0" fmla="*/ 457382 h 503102"/>
              <a:gd name="connsiteX1" fmla="*/ 640080 w 1143000"/>
              <a:gd name="connsiteY1" fmla="*/ 182 h 503102"/>
              <a:gd name="connsiteX2" fmla="*/ 1143000 w 1143000"/>
              <a:gd name="connsiteY2" fmla="*/ 503102 h 503102"/>
              <a:gd name="connsiteX3" fmla="*/ 1143000 w 1143000"/>
              <a:gd name="connsiteY3" fmla="*/ 503102 h 50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503102">
                <a:moveTo>
                  <a:pt x="0" y="457382"/>
                </a:moveTo>
                <a:cubicBezTo>
                  <a:pt x="224790" y="224972"/>
                  <a:pt x="449580" y="-7438"/>
                  <a:pt x="640080" y="182"/>
                </a:cubicBezTo>
                <a:cubicBezTo>
                  <a:pt x="830580" y="7802"/>
                  <a:pt x="1143000" y="503102"/>
                  <a:pt x="1143000" y="503102"/>
                </a:cubicBezTo>
                <a:lnTo>
                  <a:pt x="1143000" y="503102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B05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283450" y="3509316"/>
            <a:ext cx="0" cy="113208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>
          <a:xfrm rot="18956555">
            <a:off x="6333922" y="5447672"/>
            <a:ext cx="3213580" cy="658944"/>
          </a:xfrm>
          <a:custGeom>
            <a:avLst/>
            <a:gdLst>
              <a:gd name="connsiteX0" fmla="*/ 0 w 1143000"/>
              <a:gd name="connsiteY0" fmla="*/ 457382 h 503102"/>
              <a:gd name="connsiteX1" fmla="*/ 640080 w 1143000"/>
              <a:gd name="connsiteY1" fmla="*/ 182 h 503102"/>
              <a:gd name="connsiteX2" fmla="*/ 1143000 w 1143000"/>
              <a:gd name="connsiteY2" fmla="*/ 503102 h 503102"/>
              <a:gd name="connsiteX3" fmla="*/ 1143000 w 1143000"/>
              <a:gd name="connsiteY3" fmla="*/ 503102 h 50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503102">
                <a:moveTo>
                  <a:pt x="0" y="457382"/>
                </a:moveTo>
                <a:cubicBezTo>
                  <a:pt x="224790" y="224972"/>
                  <a:pt x="449580" y="-7438"/>
                  <a:pt x="640080" y="182"/>
                </a:cubicBezTo>
                <a:cubicBezTo>
                  <a:pt x="830580" y="7802"/>
                  <a:pt x="1143000" y="503102"/>
                  <a:pt x="1143000" y="503102"/>
                </a:cubicBezTo>
                <a:lnTo>
                  <a:pt x="1143000" y="503102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3537" y="43421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10050" y="432424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211442" y="3439688"/>
            <a:ext cx="144016" cy="139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363610" y="3528671"/>
            <a:ext cx="57734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15649" y="4641398"/>
            <a:ext cx="5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-2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75525" y="32730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4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1583657"/>
            <a:ext cx="5089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Найдем координаты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точки, принадлежащей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графику функции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5239" y="271369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908701" y="3040195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endParaRPr lang="ru-RU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264619" y="2650451"/>
                <a:ext cx="1488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b="0" i="0" smtClean="0">
                              <a:latin typeface="Cambria Math"/>
                            </a:rPr>
                            <m:t>−2 ;4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619" y="2650451"/>
                <a:ext cx="148829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Прямоугольник 54"/>
          <p:cNvSpPr/>
          <p:nvPr/>
        </p:nvSpPr>
        <p:spPr>
          <a:xfrm>
            <a:off x="179512" y="3321160"/>
            <a:ext cx="4075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Подставим координаты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функцию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24997" y="4518144"/>
                <a:ext cx="1170898" cy="811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1" i="1">
                        <a:latin typeface="Cambria Math"/>
                      </a:rPr>
                      <m:t>у=</m:t>
                    </m:r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ru-RU" sz="32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1600" b="1" i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7" y="4518144"/>
                <a:ext cx="1170898" cy="8111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Стрелка вправо 57"/>
          <p:cNvSpPr/>
          <p:nvPr/>
        </p:nvSpPr>
        <p:spPr>
          <a:xfrm>
            <a:off x="1646608" y="4859892"/>
            <a:ext cx="546477" cy="127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201573" y="5699086"/>
                <a:ext cx="16141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  <m:r>
                        <a:rPr lang="ru-RU" sz="3200" b="0" i="1" smtClean="0"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73" y="5699086"/>
                <a:ext cx="161416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2339752" y="4581954"/>
                <a:ext cx="1170898" cy="811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1" i="1">
                        <a:latin typeface="Cambria Math"/>
                      </a:rPr>
                      <m:t>у=</m:t>
                    </m:r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ru-RU" sz="32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1600" b="1" i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581954"/>
                <a:ext cx="1170898" cy="8111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 стрелкой 61"/>
          <p:cNvCxnSpPr/>
          <p:nvPr/>
        </p:nvCxnSpPr>
        <p:spPr>
          <a:xfrm>
            <a:off x="1646608" y="3040195"/>
            <a:ext cx="1557240" cy="21336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ая прямоугольная выноска 63"/>
          <p:cNvSpPr/>
          <p:nvPr/>
        </p:nvSpPr>
        <p:spPr>
          <a:xfrm>
            <a:off x="2979975" y="5132264"/>
            <a:ext cx="530675" cy="393997"/>
          </a:xfrm>
          <a:prstGeom prst="wedgeRoundRectCallout">
            <a:avLst>
              <a:gd name="adj1" fmla="val -24929"/>
              <a:gd name="adj2" fmla="val 4702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65" name="Скругленная прямоугольная выноска 64"/>
          <p:cNvSpPr/>
          <p:nvPr/>
        </p:nvSpPr>
        <p:spPr>
          <a:xfrm>
            <a:off x="2339752" y="4787767"/>
            <a:ext cx="432048" cy="541496"/>
          </a:xfrm>
          <a:prstGeom prst="wedgeRoundRectCallout">
            <a:avLst>
              <a:gd name="adj1" fmla="val -24360"/>
              <a:gd name="adj2" fmla="val 3579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425228" y="3040195"/>
            <a:ext cx="130548" cy="1856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8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/>
      <p:bldP spid="42" grpId="0"/>
      <p:bldP spid="43" grpId="0"/>
      <p:bldP spid="54" grpId="0"/>
      <p:bldP spid="52" grpId="0"/>
      <p:bldP spid="55" grpId="0"/>
      <p:bldP spid="56" grpId="0"/>
      <p:bldP spid="58" grpId="0" animBg="1"/>
      <p:bldP spid="59" grpId="0"/>
      <p:bldP spid="60" grpId="0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49" y="-219075"/>
            <a:ext cx="9571785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TextBox 150"/>
          <p:cNvSpPr txBox="1"/>
          <p:nvPr/>
        </p:nvSpPr>
        <p:spPr>
          <a:xfrm>
            <a:off x="1468304" y="1694989"/>
            <a:ext cx="49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777612" y="1728503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835652" y="9712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899030" y="135159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156" name="Group 2439"/>
          <p:cNvGrpSpPr>
            <a:grpSpLocks/>
          </p:cNvGrpSpPr>
          <p:nvPr/>
        </p:nvGrpSpPr>
        <p:grpSpPr bwMode="auto">
          <a:xfrm>
            <a:off x="158121" y="88947"/>
            <a:ext cx="3113127" cy="3212084"/>
            <a:chOff x="2496" y="144"/>
            <a:chExt cx="3072" cy="4032"/>
          </a:xfrm>
        </p:grpSpPr>
        <p:sp>
          <p:nvSpPr>
            <p:cNvPr id="157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8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9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0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1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2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3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5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6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7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8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9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70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71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2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3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4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5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6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7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8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9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0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1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2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3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4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5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6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7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8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193" name="Прямая со стрелкой 192"/>
          <p:cNvCxnSpPr/>
          <p:nvPr/>
        </p:nvCxnSpPr>
        <p:spPr>
          <a:xfrm flipH="1" flipV="1">
            <a:off x="1714684" y="71189"/>
            <a:ext cx="1" cy="32476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>
            <a:stCxn id="181" idx="0"/>
          </p:cNvCxnSpPr>
          <p:nvPr/>
        </p:nvCxnSpPr>
        <p:spPr>
          <a:xfrm flipV="1">
            <a:off x="158121" y="1759735"/>
            <a:ext cx="3182258" cy="300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Полилиния 202"/>
          <p:cNvSpPr/>
          <p:nvPr/>
        </p:nvSpPr>
        <p:spPr>
          <a:xfrm>
            <a:off x="1784794" y="354711"/>
            <a:ext cx="1486454" cy="1245477"/>
          </a:xfrm>
          <a:custGeom>
            <a:avLst/>
            <a:gdLst>
              <a:gd name="connsiteX0" fmla="*/ 0 w 1406288"/>
              <a:gd name="connsiteY0" fmla="*/ 0 h 1405012"/>
              <a:gd name="connsiteX1" fmla="*/ 60960 w 1406288"/>
              <a:gd name="connsiteY1" fmla="*/ 731520 h 1405012"/>
              <a:gd name="connsiteX2" fmla="*/ 182880 w 1406288"/>
              <a:gd name="connsiteY2" fmla="*/ 1158240 h 1405012"/>
              <a:gd name="connsiteX3" fmla="*/ 426720 w 1406288"/>
              <a:gd name="connsiteY3" fmla="*/ 1371600 h 1405012"/>
              <a:gd name="connsiteX4" fmla="*/ 1310640 w 1406288"/>
              <a:gd name="connsiteY4" fmla="*/ 1402080 h 1405012"/>
              <a:gd name="connsiteX5" fmla="*/ 1341120 w 1406288"/>
              <a:gd name="connsiteY5" fmla="*/ 1402080 h 14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288" h="1405012">
                <a:moveTo>
                  <a:pt x="0" y="0"/>
                </a:moveTo>
                <a:cubicBezTo>
                  <a:pt x="15240" y="269240"/>
                  <a:pt x="30480" y="538480"/>
                  <a:pt x="60960" y="731520"/>
                </a:cubicBezTo>
                <a:cubicBezTo>
                  <a:pt x="91440" y="924560"/>
                  <a:pt x="121920" y="1051560"/>
                  <a:pt x="182880" y="1158240"/>
                </a:cubicBezTo>
                <a:cubicBezTo>
                  <a:pt x="243840" y="1264920"/>
                  <a:pt x="238760" y="1330960"/>
                  <a:pt x="426720" y="1371600"/>
                </a:cubicBezTo>
                <a:cubicBezTo>
                  <a:pt x="614680" y="1412240"/>
                  <a:pt x="1158240" y="1397000"/>
                  <a:pt x="1310640" y="1402080"/>
                </a:cubicBezTo>
                <a:cubicBezTo>
                  <a:pt x="1463040" y="1407160"/>
                  <a:pt x="1402080" y="1404620"/>
                  <a:pt x="1341120" y="14020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" name="Полилиния 203"/>
          <p:cNvSpPr/>
          <p:nvPr/>
        </p:nvSpPr>
        <p:spPr>
          <a:xfrm rot="10952491">
            <a:off x="137831" y="1929150"/>
            <a:ext cx="1486454" cy="1277243"/>
          </a:xfrm>
          <a:custGeom>
            <a:avLst/>
            <a:gdLst>
              <a:gd name="connsiteX0" fmla="*/ 0 w 1406288"/>
              <a:gd name="connsiteY0" fmla="*/ 0 h 1405012"/>
              <a:gd name="connsiteX1" fmla="*/ 60960 w 1406288"/>
              <a:gd name="connsiteY1" fmla="*/ 731520 h 1405012"/>
              <a:gd name="connsiteX2" fmla="*/ 182880 w 1406288"/>
              <a:gd name="connsiteY2" fmla="*/ 1158240 h 1405012"/>
              <a:gd name="connsiteX3" fmla="*/ 426720 w 1406288"/>
              <a:gd name="connsiteY3" fmla="*/ 1371600 h 1405012"/>
              <a:gd name="connsiteX4" fmla="*/ 1310640 w 1406288"/>
              <a:gd name="connsiteY4" fmla="*/ 1402080 h 1405012"/>
              <a:gd name="connsiteX5" fmla="*/ 1341120 w 1406288"/>
              <a:gd name="connsiteY5" fmla="*/ 1402080 h 14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288" h="1405012">
                <a:moveTo>
                  <a:pt x="0" y="0"/>
                </a:moveTo>
                <a:cubicBezTo>
                  <a:pt x="15240" y="269240"/>
                  <a:pt x="30480" y="538480"/>
                  <a:pt x="60960" y="731520"/>
                </a:cubicBezTo>
                <a:cubicBezTo>
                  <a:pt x="91440" y="924560"/>
                  <a:pt x="121920" y="1051560"/>
                  <a:pt x="182880" y="1158240"/>
                </a:cubicBezTo>
                <a:cubicBezTo>
                  <a:pt x="243840" y="1264920"/>
                  <a:pt x="238760" y="1330960"/>
                  <a:pt x="426720" y="1371600"/>
                </a:cubicBezTo>
                <a:cubicBezTo>
                  <a:pt x="614680" y="1412240"/>
                  <a:pt x="1158240" y="1397000"/>
                  <a:pt x="1310640" y="1402080"/>
                </a:cubicBezTo>
                <a:cubicBezTo>
                  <a:pt x="1463040" y="1407160"/>
                  <a:pt x="1402080" y="1404620"/>
                  <a:pt x="1341120" y="14020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3658466" y="2923420"/>
                <a:ext cx="164416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3</m:t>
                      </m:r>
                      <m:r>
                        <a:rPr lang="ru-RU" sz="2800" b="0" i="1" smtClean="0">
                          <a:latin typeface="Cambria Math"/>
                        </a:rPr>
                        <m:t>)  у=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х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466" y="2923420"/>
                <a:ext cx="1644168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3563888" y="1717919"/>
                <a:ext cx="173874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1</m:t>
                      </m:r>
                      <m:r>
                        <a:rPr lang="ru-RU" sz="2800" b="0" i="1" smtClean="0">
                          <a:latin typeface="Cambria Math"/>
                        </a:rPr>
                        <m:t>) у=</m:t>
                      </m:r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2х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717919"/>
                <a:ext cx="1738746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/>
              <p:cNvSpPr txBox="1"/>
              <p:nvPr/>
            </p:nvSpPr>
            <p:spPr>
              <a:xfrm>
                <a:off x="6526311" y="1774762"/>
                <a:ext cx="197169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2</m:t>
                      </m:r>
                      <m:r>
                        <a:rPr lang="ru-RU" sz="2800" b="0" i="1" smtClean="0">
                          <a:latin typeface="Cambria Math"/>
                        </a:rPr>
                        <m:t>)  у=−</m:t>
                      </m:r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х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0" name="TextBox 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311" y="1774762"/>
                <a:ext cx="1971694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6431734" y="2851549"/>
                <a:ext cx="206627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/>
                        </a:rPr>
                        <m:t>4) у=−</m:t>
                      </m:r>
                      <m:f>
                        <m:f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2х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734" y="2851549"/>
                <a:ext cx="2066271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3271248" y="179106"/>
            <a:ext cx="5765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График какой из приведенных ниже функций изображен на рисунке?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417548" y="4077072"/>
                <a:ext cx="86189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Так как график функции расположен в 1 и 3 четвертях, то</a:t>
                </a: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48" y="4077072"/>
                <a:ext cx="8618948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061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>
            <a:stCxn id="203" idx="2"/>
          </p:cNvCxnSpPr>
          <p:nvPr/>
        </p:nvCxnSpPr>
        <p:spPr>
          <a:xfrm flipH="1">
            <a:off x="1974112" y="1381436"/>
            <a:ext cx="3987" cy="393326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>
            <a:off x="1749250" y="1411382"/>
            <a:ext cx="255439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69608" y="4569961"/>
            <a:ext cx="8566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Найдем координаты точки, принадлежащей графику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10696" y="1180549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8098" y="864155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8024" y="4994642"/>
            <a:ext cx="7927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Очевидно, что точка А(1;2) принадлежит функции №3.</a:t>
            </a:r>
          </a:p>
        </p:txBody>
      </p:sp>
      <p:sp>
        <p:nvSpPr>
          <p:cNvPr id="45" name="Овал 44"/>
          <p:cNvSpPr/>
          <p:nvPr/>
        </p:nvSpPr>
        <p:spPr>
          <a:xfrm>
            <a:off x="1925976" y="1299510"/>
            <a:ext cx="100257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1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28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28F4"/>
                                      </p:to>
                                    </p:animClr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28F4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5" dur="20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build="allAtOnce"/>
      <p:bldP spid="37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49" y="-219075"/>
            <a:ext cx="9571785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439"/>
          <p:cNvGrpSpPr>
            <a:grpSpLocks/>
          </p:cNvGrpSpPr>
          <p:nvPr/>
        </p:nvGrpSpPr>
        <p:grpSpPr bwMode="auto">
          <a:xfrm>
            <a:off x="125822" y="3456905"/>
            <a:ext cx="3165073" cy="3197331"/>
            <a:chOff x="2496" y="144"/>
            <a:chExt cx="3072" cy="4032"/>
          </a:xfrm>
        </p:grpSpPr>
        <p:sp>
          <p:nvSpPr>
            <p:cNvPr id="4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7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8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9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104" name="Прямая со стрелкой 103"/>
          <p:cNvCxnSpPr>
            <a:endCxn id="11" idx="0"/>
          </p:cNvCxnSpPr>
          <p:nvPr/>
        </p:nvCxnSpPr>
        <p:spPr>
          <a:xfrm flipH="1" flipV="1">
            <a:off x="1708358" y="3456905"/>
            <a:ext cx="1" cy="31770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endCxn id="28" idx="1"/>
          </p:cNvCxnSpPr>
          <p:nvPr/>
        </p:nvCxnSpPr>
        <p:spPr>
          <a:xfrm flipV="1">
            <a:off x="125822" y="5149937"/>
            <a:ext cx="3165073" cy="138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764756" y="3371117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498339" y="510704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424956" y="5079769"/>
            <a:ext cx="49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799646" y="477490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114" name="Group 2439"/>
          <p:cNvGrpSpPr>
            <a:grpSpLocks/>
          </p:cNvGrpSpPr>
          <p:nvPr/>
        </p:nvGrpSpPr>
        <p:grpSpPr bwMode="auto">
          <a:xfrm>
            <a:off x="3614200" y="3429000"/>
            <a:ext cx="3256358" cy="3204948"/>
            <a:chOff x="2496" y="144"/>
            <a:chExt cx="3072" cy="4032"/>
          </a:xfrm>
        </p:grpSpPr>
        <p:sp>
          <p:nvSpPr>
            <p:cNvPr id="115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6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7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8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9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0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1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2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3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4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5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6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7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28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29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0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1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2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3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4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5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6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7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8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9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0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1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2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3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4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5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6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147" name="Прямая со стрелкой 146"/>
          <p:cNvCxnSpPr/>
          <p:nvPr/>
        </p:nvCxnSpPr>
        <p:spPr>
          <a:xfrm flipV="1">
            <a:off x="5253909" y="3371118"/>
            <a:ext cx="0" cy="32831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V="1">
            <a:off x="3566327" y="5101303"/>
            <a:ext cx="3340379" cy="257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4987359" y="5068404"/>
            <a:ext cx="49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468304" y="1694989"/>
            <a:ext cx="49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369550" y="504406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777612" y="1728503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835652" y="9712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899030" y="135159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156" name="Group 2439"/>
          <p:cNvGrpSpPr>
            <a:grpSpLocks/>
          </p:cNvGrpSpPr>
          <p:nvPr/>
        </p:nvGrpSpPr>
        <p:grpSpPr bwMode="auto">
          <a:xfrm>
            <a:off x="158121" y="88947"/>
            <a:ext cx="3113127" cy="3212084"/>
            <a:chOff x="2496" y="144"/>
            <a:chExt cx="3072" cy="4032"/>
          </a:xfrm>
        </p:grpSpPr>
        <p:sp>
          <p:nvSpPr>
            <p:cNvPr id="157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8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9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0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1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2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3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5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6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7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8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9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70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71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2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3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4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5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6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7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8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9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0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1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2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3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4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5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6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7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8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193" name="Прямая со стрелкой 192"/>
          <p:cNvCxnSpPr/>
          <p:nvPr/>
        </p:nvCxnSpPr>
        <p:spPr>
          <a:xfrm flipH="1" flipV="1">
            <a:off x="1714684" y="71189"/>
            <a:ext cx="1" cy="32476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>
            <a:stCxn id="181" idx="0"/>
          </p:cNvCxnSpPr>
          <p:nvPr/>
        </p:nvCxnSpPr>
        <p:spPr>
          <a:xfrm flipV="1">
            <a:off x="158121" y="1759735"/>
            <a:ext cx="3182258" cy="300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5292408" y="332633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</a:t>
            </a:r>
          </a:p>
        </p:txBody>
      </p:sp>
      <p:sp>
        <p:nvSpPr>
          <p:cNvPr id="198" name="Полилиния 197"/>
          <p:cNvSpPr/>
          <p:nvPr/>
        </p:nvSpPr>
        <p:spPr>
          <a:xfrm rot="21400460">
            <a:off x="116703" y="3787997"/>
            <a:ext cx="1527303" cy="1286791"/>
          </a:xfrm>
          <a:custGeom>
            <a:avLst/>
            <a:gdLst>
              <a:gd name="connsiteX0" fmla="*/ 0 w 1478280"/>
              <a:gd name="connsiteY0" fmla="*/ 1326330 h 1326330"/>
              <a:gd name="connsiteX1" fmla="*/ 853440 w 1478280"/>
              <a:gd name="connsiteY1" fmla="*/ 1219650 h 1326330"/>
              <a:gd name="connsiteX2" fmla="*/ 1264920 w 1478280"/>
              <a:gd name="connsiteY2" fmla="*/ 960570 h 1326330"/>
              <a:gd name="connsiteX3" fmla="*/ 1463040 w 1478280"/>
              <a:gd name="connsiteY3" fmla="*/ 76650 h 1326330"/>
              <a:gd name="connsiteX4" fmla="*/ 1463040 w 1478280"/>
              <a:gd name="connsiteY4" fmla="*/ 46170 h 1326330"/>
              <a:gd name="connsiteX5" fmla="*/ 1463040 w 1478280"/>
              <a:gd name="connsiteY5" fmla="*/ 30930 h 1326330"/>
              <a:gd name="connsiteX6" fmla="*/ 1478280 w 1478280"/>
              <a:gd name="connsiteY6" fmla="*/ 450 h 132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8280" h="1326330">
                <a:moveTo>
                  <a:pt x="0" y="1326330"/>
                </a:moveTo>
                <a:cubicBezTo>
                  <a:pt x="321310" y="1303470"/>
                  <a:pt x="642620" y="1280610"/>
                  <a:pt x="853440" y="1219650"/>
                </a:cubicBezTo>
                <a:cubicBezTo>
                  <a:pt x="1064260" y="1158690"/>
                  <a:pt x="1163320" y="1151070"/>
                  <a:pt x="1264920" y="960570"/>
                </a:cubicBezTo>
                <a:cubicBezTo>
                  <a:pt x="1366520" y="770070"/>
                  <a:pt x="1430020" y="229050"/>
                  <a:pt x="1463040" y="76650"/>
                </a:cubicBezTo>
                <a:cubicBezTo>
                  <a:pt x="1496060" y="-75750"/>
                  <a:pt x="1463040" y="46170"/>
                  <a:pt x="1463040" y="46170"/>
                </a:cubicBezTo>
                <a:cubicBezTo>
                  <a:pt x="1463040" y="38550"/>
                  <a:pt x="1460500" y="38550"/>
                  <a:pt x="1463040" y="30930"/>
                </a:cubicBezTo>
                <a:cubicBezTo>
                  <a:pt x="1465580" y="23310"/>
                  <a:pt x="1471930" y="11880"/>
                  <a:pt x="1478280" y="4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2" name="Полилиния 201"/>
          <p:cNvSpPr/>
          <p:nvPr/>
        </p:nvSpPr>
        <p:spPr>
          <a:xfrm rot="10800000">
            <a:off x="1770283" y="5240809"/>
            <a:ext cx="1437281" cy="1225489"/>
          </a:xfrm>
          <a:custGeom>
            <a:avLst/>
            <a:gdLst>
              <a:gd name="connsiteX0" fmla="*/ 0 w 1478280"/>
              <a:gd name="connsiteY0" fmla="*/ 1326330 h 1326330"/>
              <a:gd name="connsiteX1" fmla="*/ 853440 w 1478280"/>
              <a:gd name="connsiteY1" fmla="*/ 1219650 h 1326330"/>
              <a:gd name="connsiteX2" fmla="*/ 1264920 w 1478280"/>
              <a:gd name="connsiteY2" fmla="*/ 960570 h 1326330"/>
              <a:gd name="connsiteX3" fmla="*/ 1463040 w 1478280"/>
              <a:gd name="connsiteY3" fmla="*/ 76650 h 1326330"/>
              <a:gd name="connsiteX4" fmla="*/ 1463040 w 1478280"/>
              <a:gd name="connsiteY4" fmla="*/ 46170 h 1326330"/>
              <a:gd name="connsiteX5" fmla="*/ 1463040 w 1478280"/>
              <a:gd name="connsiteY5" fmla="*/ 30930 h 1326330"/>
              <a:gd name="connsiteX6" fmla="*/ 1478280 w 1478280"/>
              <a:gd name="connsiteY6" fmla="*/ 450 h 132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8280" h="1326330">
                <a:moveTo>
                  <a:pt x="0" y="1326330"/>
                </a:moveTo>
                <a:cubicBezTo>
                  <a:pt x="321310" y="1303470"/>
                  <a:pt x="642620" y="1280610"/>
                  <a:pt x="853440" y="1219650"/>
                </a:cubicBezTo>
                <a:cubicBezTo>
                  <a:pt x="1064260" y="1158690"/>
                  <a:pt x="1163320" y="1151070"/>
                  <a:pt x="1264920" y="960570"/>
                </a:cubicBezTo>
                <a:cubicBezTo>
                  <a:pt x="1366520" y="770070"/>
                  <a:pt x="1430020" y="229050"/>
                  <a:pt x="1463040" y="76650"/>
                </a:cubicBezTo>
                <a:cubicBezTo>
                  <a:pt x="1496060" y="-75750"/>
                  <a:pt x="1463040" y="46170"/>
                  <a:pt x="1463040" y="46170"/>
                </a:cubicBezTo>
                <a:cubicBezTo>
                  <a:pt x="1463040" y="38550"/>
                  <a:pt x="1460500" y="38550"/>
                  <a:pt x="1463040" y="30930"/>
                </a:cubicBezTo>
                <a:cubicBezTo>
                  <a:pt x="1465580" y="23310"/>
                  <a:pt x="1471930" y="11880"/>
                  <a:pt x="1478280" y="4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3" name="Полилиния 202"/>
          <p:cNvSpPr/>
          <p:nvPr/>
        </p:nvSpPr>
        <p:spPr>
          <a:xfrm>
            <a:off x="1784794" y="354711"/>
            <a:ext cx="1486454" cy="1245477"/>
          </a:xfrm>
          <a:custGeom>
            <a:avLst/>
            <a:gdLst>
              <a:gd name="connsiteX0" fmla="*/ 0 w 1406288"/>
              <a:gd name="connsiteY0" fmla="*/ 0 h 1405012"/>
              <a:gd name="connsiteX1" fmla="*/ 60960 w 1406288"/>
              <a:gd name="connsiteY1" fmla="*/ 731520 h 1405012"/>
              <a:gd name="connsiteX2" fmla="*/ 182880 w 1406288"/>
              <a:gd name="connsiteY2" fmla="*/ 1158240 h 1405012"/>
              <a:gd name="connsiteX3" fmla="*/ 426720 w 1406288"/>
              <a:gd name="connsiteY3" fmla="*/ 1371600 h 1405012"/>
              <a:gd name="connsiteX4" fmla="*/ 1310640 w 1406288"/>
              <a:gd name="connsiteY4" fmla="*/ 1402080 h 1405012"/>
              <a:gd name="connsiteX5" fmla="*/ 1341120 w 1406288"/>
              <a:gd name="connsiteY5" fmla="*/ 1402080 h 14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288" h="1405012">
                <a:moveTo>
                  <a:pt x="0" y="0"/>
                </a:moveTo>
                <a:cubicBezTo>
                  <a:pt x="15240" y="269240"/>
                  <a:pt x="30480" y="538480"/>
                  <a:pt x="60960" y="731520"/>
                </a:cubicBezTo>
                <a:cubicBezTo>
                  <a:pt x="91440" y="924560"/>
                  <a:pt x="121920" y="1051560"/>
                  <a:pt x="182880" y="1158240"/>
                </a:cubicBezTo>
                <a:cubicBezTo>
                  <a:pt x="243840" y="1264920"/>
                  <a:pt x="238760" y="1330960"/>
                  <a:pt x="426720" y="1371600"/>
                </a:cubicBezTo>
                <a:cubicBezTo>
                  <a:pt x="614680" y="1412240"/>
                  <a:pt x="1158240" y="1397000"/>
                  <a:pt x="1310640" y="1402080"/>
                </a:cubicBezTo>
                <a:cubicBezTo>
                  <a:pt x="1463040" y="1407160"/>
                  <a:pt x="1402080" y="1404620"/>
                  <a:pt x="1341120" y="14020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" name="Полилиния 203"/>
          <p:cNvSpPr/>
          <p:nvPr/>
        </p:nvSpPr>
        <p:spPr>
          <a:xfrm rot="10952491">
            <a:off x="137831" y="1929150"/>
            <a:ext cx="1486454" cy="1277243"/>
          </a:xfrm>
          <a:custGeom>
            <a:avLst/>
            <a:gdLst>
              <a:gd name="connsiteX0" fmla="*/ 0 w 1406288"/>
              <a:gd name="connsiteY0" fmla="*/ 0 h 1405012"/>
              <a:gd name="connsiteX1" fmla="*/ 60960 w 1406288"/>
              <a:gd name="connsiteY1" fmla="*/ 731520 h 1405012"/>
              <a:gd name="connsiteX2" fmla="*/ 182880 w 1406288"/>
              <a:gd name="connsiteY2" fmla="*/ 1158240 h 1405012"/>
              <a:gd name="connsiteX3" fmla="*/ 426720 w 1406288"/>
              <a:gd name="connsiteY3" fmla="*/ 1371600 h 1405012"/>
              <a:gd name="connsiteX4" fmla="*/ 1310640 w 1406288"/>
              <a:gd name="connsiteY4" fmla="*/ 1402080 h 1405012"/>
              <a:gd name="connsiteX5" fmla="*/ 1341120 w 1406288"/>
              <a:gd name="connsiteY5" fmla="*/ 1402080 h 14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288" h="1405012">
                <a:moveTo>
                  <a:pt x="0" y="0"/>
                </a:moveTo>
                <a:cubicBezTo>
                  <a:pt x="15240" y="269240"/>
                  <a:pt x="30480" y="538480"/>
                  <a:pt x="60960" y="731520"/>
                </a:cubicBezTo>
                <a:cubicBezTo>
                  <a:pt x="91440" y="924560"/>
                  <a:pt x="121920" y="1051560"/>
                  <a:pt x="182880" y="1158240"/>
                </a:cubicBezTo>
                <a:cubicBezTo>
                  <a:pt x="243840" y="1264920"/>
                  <a:pt x="238760" y="1330960"/>
                  <a:pt x="426720" y="1371600"/>
                </a:cubicBezTo>
                <a:cubicBezTo>
                  <a:pt x="614680" y="1412240"/>
                  <a:pt x="1158240" y="1397000"/>
                  <a:pt x="1310640" y="1402080"/>
                </a:cubicBezTo>
                <a:cubicBezTo>
                  <a:pt x="1463040" y="1407160"/>
                  <a:pt x="1402080" y="1404620"/>
                  <a:pt x="1341120" y="14020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0" name="Полилиния 209"/>
          <p:cNvSpPr/>
          <p:nvPr/>
        </p:nvSpPr>
        <p:spPr>
          <a:xfrm>
            <a:off x="5292408" y="3694502"/>
            <a:ext cx="1388732" cy="1385268"/>
          </a:xfrm>
          <a:custGeom>
            <a:avLst/>
            <a:gdLst>
              <a:gd name="connsiteX0" fmla="*/ 0 w 1478280"/>
              <a:gd name="connsiteY0" fmla="*/ 0 h 1478280"/>
              <a:gd name="connsiteX1" fmla="*/ 45720 w 1478280"/>
              <a:gd name="connsiteY1" fmla="*/ 777240 h 1478280"/>
              <a:gd name="connsiteX2" fmla="*/ 60960 w 1478280"/>
              <a:gd name="connsiteY2" fmla="*/ 1127760 h 1478280"/>
              <a:gd name="connsiteX3" fmla="*/ 182880 w 1478280"/>
              <a:gd name="connsiteY3" fmla="*/ 1371600 h 1478280"/>
              <a:gd name="connsiteX4" fmla="*/ 381000 w 1478280"/>
              <a:gd name="connsiteY4" fmla="*/ 1432560 h 1478280"/>
              <a:gd name="connsiteX5" fmla="*/ 685800 w 1478280"/>
              <a:gd name="connsiteY5" fmla="*/ 1447800 h 1478280"/>
              <a:gd name="connsiteX6" fmla="*/ 1478280 w 1478280"/>
              <a:gd name="connsiteY6" fmla="*/ 1478280 h 1478280"/>
              <a:gd name="connsiteX7" fmla="*/ 1478280 w 1478280"/>
              <a:gd name="connsiteY7" fmla="*/ 147828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280" h="1478280">
                <a:moveTo>
                  <a:pt x="0" y="0"/>
                </a:moveTo>
                <a:cubicBezTo>
                  <a:pt x="17780" y="294640"/>
                  <a:pt x="35560" y="589280"/>
                  <a:pt x="45720" y="777240"/>
                </a:cubicBezTo>
                <a:cubicBezTo>
                  <a:pt x="55880" y="965200"/>
                  <a:pt x="38100" y="1028700"/>
                  <a:pt x="60960" y="1127760"/>
                </a:cubicBezTo>
                <a:cubicBezTo>
                  <a:pt x="83820" y="1226820"/>
                  <a:pt x="129540" y="1320800"/>
                  <a:pt x="182880" y="1371600"/>
                </a:cubicBezTo>
                <a:cubicBezTo>
                  <a:pt x="236220" y="1422400"/>
                  <a:pt x="297180" y="1419860"/>
                  <a:pt x="381000" y="1432560"/>
                </a:cubicBezTo>
                <a:cubicBezTo>
                  <a:pt x="464820" y="1445260"/>
                  <a:pt x="685800" y="1447800"/>
                  <a:pt x="685800" y="1447800"/>
                </a:cubicBezTo>
                <a:lnTo>
                  <a:pt x="1478280" y="1478280"/>
                </a:lnTo>
                <a:lnTo>
                  <a:pt x="1478280" y="147828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1" name="Полилиния 210"/>
          <p:cNvSpPr/>
          <p:nvPr/>
        </p:nvSpPr>
        <p:spPr>
          <a:xfrm rot="10800000">
            <a:off x="3755459" y="5175956"/>
            <a:ext cx="1478280" cy="1478280"/>
          </a:xfrm>
          <a:custGeom>
            <a:avLst/>
            <a:gdLst>
              <a:gd name="connsiteX0" fmla="*/ 0 w 1478280"/>
              <a:gd name="connsiteY0" fmla="*/ 0 h 1478280"/>
              <a:gd name="connsiteX1" fmla="*/ 45720 w 1478280"/>
              <a:gd name="connsiteY1" fmla="*/ 777240 h 1478280"/>
              <a:gd name="connsiteX2" fmla="*/ 60960 w 1478280"/>
              <a:gd name="connsiteY2" fmla="*/ 1127760 h 1478280"/>
              <a:gd name="connsiteX3" fmla="*/ 182880 w 1478280"/>
              <a:gd name="connsiteY3" fmla="*/ 1371600 h 1478280"/>
              <a:gd name="connsiteX4" fmla="*/ 381000 w 1478280"/>
              <a:gd name="connsiteY4" fmla="*/ 1432560 h 1478280"/>
              <a:gd name="connsiteX5" fmla="*/ 685800 w 1478280"/>
              <a:gd name="connsiteY5" fmla="*/ 1447800 h 1478280"/>
              <a:gd name="connsiteX6" fmla="*/ 1478280 w 1478280"/>
              <a:gd name="connsiteY6" fmla="*/ 1478280 h 1478280"/>
              <a:gd name="connsiteX7" fmla="*/ 1478280 w 1478280"/>
              <a:gd name="connsiteY7" fmla="*/ 147828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280" h="1478280">
                <a:moveTo>
                  <a:pt x="0" y="0"/>
                </a:moveTo>
                <a:cubicBezTo>
                  <a:pt x="17780" y="294640"/>
                  <a:pt x="35560" y="589280"/>
                  <a:pt x="45720" y="777240"/>
                </a:cubicBezTo>
                <a:cubicBezTo>
                  <a:pt x="55880" y="965200"/>
                  <a:pt x="38100" y="1028700"/>
                  <a:pt x="60960" y="1127760"/>
                </a:cubicBezTo>
                <a:cubicBezTo>
                  <a:pt x="83820" y="1226820"/>
                  <a:pt x="129540" y="1320800"/>
                  <a:pt x="182880" y="1371600"/>
                </a:cubicBezTo>
                <a:cubicBezTo>
                  <a:pt x="236220" y="1422400"/>
                  <a:pt x="297180" y="1419860"/>
                  <a:pt x="381000" y="1432560"/>
                </a:cubicBezTo>
                <a:cubicBezTo>
                  <a:pt x="464820" y="1445260"/>
                  <a:pt x="685800" y="1447800"/>
                  <a:pt x="685800" y="1447800"/>
                </a:cubicBezTo>
                <a:lnTo>
                  <a:pt x="1478280" y="1478280"/>
                </a:lnTo>
                <a:lnTo>
                  <a:pt x="1478280" y="147828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3" name="Прямоугольник 212"/>
          <p:cNvSpPr/>
          <p:nvPr/>
        </p:nvSpPr>
        <p:spPr>
          <a:xfrm>
            <a:off x="3312506" y="97122"/>
            <a:ext cx="5746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Установите соответствие между графиками и формулами, которые их задают.</a:t>
            </a:r>
          </a:p>
        </p:txBody>
      </p:sp>
      <p:sp>
        <p:nvSpPr>
          <p:cNvPr id="214" name="Скругленная прямоугольная выноска 213"/>
          <p:cNvSpPr/>
          <p:nvPr/>
        </p:nvSpPr>
        <p:spPr>
          <a:xfrm>
            <a:off x="214534" y="149322"/>
            <a:ext cx="694366" cy="542945"/>
          </a:xfrm>
          <a:prstGeom prst="wedgeRoundRectCallout">
            <a:avLst>
              <a:gd name="adj1" fmla="val -13935"/>
              <a:gd name="adj2" fmla="val 4285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15" name="Скругленная прямоугольная выноска 214"/>
          <p:cNvSpPr/>
          <p:nvPr/>
        </p:nvSpPr>
        <p:spPr>
          <a:xfrm>
            <a:off x="214534" y="3452008"/>
            <a:ext cx="575987" cy="542945"/>
          </a:xfrm>
          <a:prstGeom prst="wedgeRoundRectCallout">
            <a:avLst>
              <a:gd name="adj1" fmla="val -13935"/>
              <a:gd name="adj2" fmla="val 4285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Б</a:t>
            </a:r>
          </a:p>
        </p:txBody>
      </p:sp>
      <p:sp>
        <p:nvSpPr>
          <p:cNvPr id="216" name="Скругленная прямоугольная выноска 215"/>
          <p:cNvSpPr/>
          <p:nvPr/>
        </p:nvSpPr>
        <p:spPr>
          <a:xfrm>
            <a:off x="3566327" y="3411185"/>
            <a:ext cx="680828" cy="542945"/>
          </a:xfrm>
          <a:prstGeom prst="wedgeRoundRectCallout">
            <a:avLst>
              <a:gd name="adj1" fmla="val -13935"/>
              <a:gd name="adj2" fmla="val 4285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7326948" y="3353113"/>
                <a:ext cx="143603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1)  у=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х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948" y="3353113"/>
                <a:ext cx="1436034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7275715" y="4183339"/>
                <a:ext cx="151778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2) у=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2х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715" y="4183339"/>
                <a:ext cx="1517787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/>
              <p:cNvSpPr txBox="1"/>
              <p:nvPr/>
            </p:nvSpPr>
            <p:spPr>
              <a:xfrm>
                <a:off x="7248884" y="5076612"/>
                <a:ext cx="171656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3)  у=−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х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0" name="TextBox 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884" y="5076612"/>
                <a:ext cx="1716560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7109856" y="5757455"/>
                <a:ext cx="179831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4) у=−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2х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856" y="5757455"/>
                <a:ext cx="1798313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Прямоугольник 223"/>
              <p:cNvSpPr/>
              <p:nvPr/>
            </p:nvSpPr>
            <p:spPr>
              <a:xfrm>
                <a:off x="3507374" y="1187158"/>
                <a:ext cx="55049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ru-RU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ru-RU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,то график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функции расположен во второй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четвертой четверти.</a:t>
                </a:r>
              </a:p>
            </p:txBody>
          </p:sp>
        </mc:Choice>
        <mc:Fallback xmlns="">
          <p:sp>
            <p:nvSpPr>
              <p:cNvPr id="224" name="Прямоугольник 2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374" y="1187158"/>
                <a:ext cx="5504992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1107"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3472424" y="1895044"/>
            <a:ext cx="54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Далее поступаем как в предыдущей задаче.</a:t>
            </a:r>
          </a:p>
        </p:txBody>
      </p:sp>
      <p:cxnSp>
        <p:nvCxnSpPr>
          <p:cNvPr id="38" name="Прямая соединительная линия 37"/>
          <p:cNvCxnSpPr>
            <a:endCxn id="202" idx="2"/>
          </p:cNvCxnSpPr>
          <p:nvPr/>
        </p:nvCxnSpPr>
        <p:spPr>
          <a:xfrm>
            <a:off x="1952468" y="5126064"/>
            <a:ext cx="25258" cy="452696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1650806" y="5520786"/>
            <a:ext cx="297681" cy="1005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36466" y="531773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1977726" y="1443411"/>
            <a:ext cx="373" cy="31355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749251" y="1411382"/>
            <a:ext cx="203217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71442" y="11871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11100" y="238310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– 1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 – 3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- 2</a:t>
            </a:r>
          </a:p>
        </p:txBody>
      </p:sp>
    </p:spTree>
    <p:extLst>
      <p:ext uri="{BB962C8B-B14F-4D97-AF65-F5344CB8AC3E}">
        <p14:creationId xmlns:p14="http://schemas.microsoft.com/office/powerpoint/2010/main" val="26965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-3.7037E-6 L -0.78819 0.112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61597 -0.1300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3.7037E-7 L -0.2132 -0.030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19" grpId="0"/>
      <p:bldP spid="220" grpId="0"/>
      <p:bldP spid="220" grpId="1"/>
      <p:bldP spid="221" grpId="0"/>
      <p:bldP spid="224" grpId="0"/>
      <p:bldP spid="36" grpId="0"/>
      <p:bldP spid="41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695" y="-276957"/>
            <a:ext cx="9571785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439"/>
          <p:cNvGrpSpPr>
            <a:grpSpLocks/>
          </p:cNvGrpSpPr>
          <p:nvPr/>
        </p:nvGrpSpPr>
        <p:grpSpPr bwMode="auto">
          <a:xfrm>
            <a:off x="125823" y="3832782"/>
            <a:ext cx="2626572" cy="2821454"/>
            <a:chOff x="2496" y="144"/>
            <a:chExt cx="3072" cy="4032"/>
          </a:xfrm>
        </p:grpSpPr>
        <p:sp>
          <p:nvSpPr>
            <p:cNvPr id="4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7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8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9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104" name="Прямая со стрелкой 103"/>
          <p:cNvCxnSpPr>
            <a:endCxn id="11" idx="0"/>
          </p:cNvCxnSpPr>
          <p:nvPr/>
        </p:nvCxnSpPr>
        <p:spPr>
          <a:xfrm flipV="1">
            <a:off x="1424956" y="3832782"/>
            <a:ext cx="14153" cy="28011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125822" y="5163753"/>
            <a:ext cx="2626573" cy="12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569862" y="369450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383296" y="52581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125061" y="5092515"/>
            <a:ext cx="49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00304" y="483325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114" name="Group 2439"/>
          <p:cNvGrpSpPr>
            <a:grpSpLocks/>
          </p:cNvGrpSpPr>
          <p:nvPr/>
        </p:nvGrpSpPr>
        <p:grpSpPr bwMode="auto">
          <a:xfrm>
            <a:off x="3001779" y="3767103"/>
            <a:ext cx="2753735" cy="2913304"/>
            <a:chOff x="2496" y="144"/>
            <a:chExt cx="3072" cy="4032"/>
          </a:xfrm>
        </p:grpSpPr>
        <p:sp>
          <p:nvSpPr>
            <p:cNvPr id="115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6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7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8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9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0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1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2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3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4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5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6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7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28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29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0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1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2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3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4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5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6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7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8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9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0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1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2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3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4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5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6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147" name="Прямая со стрелкой 146"/>
          <p:cNvCxnSpPr/>
          <p:nvPr/>
        </p:nvCxnSpPr>
        <p:spPr>
          <a:xfrm flipV="1">
            <a:off x="4344275" y="3747087"/>
            <a:ext cx="0" cy="2888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>
            <a:stCxn id="138" idx="0"/>
          </p:cNvCxnSpPr>
          <p:nvPr/>
        </p:nvCxnSpPr>
        <p:spPr>
          <a:xfrm>
            <a:off x="3001779" y="5137772"/>
            <a:ext cx="2753735" cy="259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4040549" y="4813774"/>
            <a:ext cx="49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136663" y="5109683"/>
            <a:ext cx="49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422695" y="5139011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432350" y="520097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056926" y="373352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309230" y="529875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156" name="Group 2439"/>
          <p:cNvGrpSpPr>
            <a:grpSpLocks/>
          </p:cNvGrpSpPr>
          <p:nvPr/>
        </p:nvGrpSpPr>
        <p:grpSpPr bwMode="auto">
          <a:xfrm>
            <a:off x="6156176" y="3733525"/>
            <a:ext cx="2453737" cy="2834473"/>
            <a:chOff x="2496" y="144"/>
            <a:chExt cx="3072" cy="4032"/>
          </a:xfrm>
        </p:grpSpPr>
        <p:sp>
          <p:nvSpPr>
            <p:cNvPr id="157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8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9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0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1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2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3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5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6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7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8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9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70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71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2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3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4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5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6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7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8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79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0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1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2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3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4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5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6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7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8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193" name="Прямая со стрелкой 192"/>
          <p:cNvCxnSpPr/>
          <p:nvPr/>
        </p:nvCxnSpPr>
        <p:spPr>
          <a:xfrm flipV="1">
            <a:off x="7383045" y="3733525"/>
            <a:ext cx="0" cy="28498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>
            <a:stCxn id="181" idx="0"/>
          </p:cNvCxnSpPr>
          <p:nvPr/>
        </p:nvCxnSpPr>
        <p:spPr>
          <a:xfrm flipV="1">
            <a:off x="6156176" y="5223755"/>
            <a:ext cx="2453737" cy="106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4462178" y="36945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</a:t>
            </a:r>
          </a:p>
        </p:txBody>
      </p:sp>
      <p:sp>
        <p:nvSpPr>
          <p:cNvPr id="198" name="Полилиния 197"/>
          <p:cNvSpPr/>
          <p:nvPr/>
        </p:nvSpPr>
        <p:spPr>
          <a:xfrm rot="21400460">
            <a:off x="-80745" y="3785247"/>
            <a:ext cx="1416847" cy="1259442"/>
          </a:xfrm>
          <a:custGeom>
            <a:avLst/>
            <a:gdLst>
              <a:gd name="connsiteX0" fmla="*/ 0 w 1478280"/>
              <a:gd name="connsiteY0" fmla="*/ 1326330 h 1326330"/>
              <a:gd name="connsiteX1" fmla="*/ 853440 w 1478280"/>
              <a:gd name="connsiteY1" fmla="*/ 1219650 h 1326330"/>
              <a:gd name="connsiteX2" fmla="*/ 1264920 w 1478280"/>
              <a:gd name="connsiteY2" fmla="*/ 960570 h 1326330"/>
              <a:gd name="connsiteX3" fmla="*/ 1463040 w 1478280"/>
              <a:gd name="connsiteY3" fmla="*/ 76650 h 1326330"/>
              <a:gd name="connsiteX4" fmla="*/ 1463040 w 1478280"/>
              <a:gd name="connsiteY4" fmla="*/ 46170 h 1326330"/>
              <a:gd name="connsiteX5" fmla="*/ 1463040 w 1478280"/>
              <a:gd name="connsiteY5" fmla="*/ 30930 h 1326330"/>
              <a:gd name="connsiteX6" fmla="*/ 1478280 w 1478280"/>
              <a:gd name="connsiteY6" fmla="*/ 450 h 132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8280" h="1326330">
                <a:moveTo>
                  <a:pt x="0" y="1326330"/>
                </a:moveTo>
                <a:cubicBezTo>
                  <a:pt x="321310" y="1303470"/>
                  <a:pt x="642620" y="1280610"/>
                  <a:pt x="853440" y="1219650"/>
                </a:cubicBezTo>
                <a:cubicBezTo>
                  <a:pt x="1064260" y="1158690"/>
                  <a:pt x="1163320" y="1151070"/>
                  <a:pt x="1264920" y="960570"/>
                </a:cubicBezTo>
                <a:cubicBezTo>
                  <a:pt x="1366520" y="770070"/>
                  <a:pt x="1430020" y="229050"/>
                  <a:pt x="1463040" y="76650"/>
                </a:cubicBezTo>
                <a:cubicBezTo>
                  <a:pt x="1496060" y="-75750"/>
                  <a:pt x="1463040" y="46170"/>
                  <a:pt x="1463040" y="46170"/>
                </a:cubicBezTo>
                <a:cubicBezTo>
                  <a:pt x="1463040" y="38550"/>
                  <a:pt x="1460500" y="38550"/>
                  <a:pt x="1463040" y="30930"/>
                </a:cubicBezTo>
                <a:cubicBezTo>
                  <a:pt x="1465580" y="23310"/>
                  <a:pt x="1471930" y="11880"/>
                  <a:pt x="1478280" y="4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2" name="Полилиния 201"/>
          <p:cNvSpPr/>
          <p:nvPr/>
        </p:nvSpPr>
        <p:spPr>
          <a:xfrm rot="10800000">
            <a:off x="1569862" y="5309737"/>
            <a:ext cx="1431917" cy="1234954"/>
          </a:xfrm>
          <a:custGeom>
            <a:avLst/>
            <a:gdLst>
              <a:gd name="connsiteX0" fmla="*/ 0 w 1478280"/>
              <a:gd name="connsiteY0" fmla="*/ 1326330 h 1326330"/>
              <a:gd name="connsiteX1" fmla="*/ 853440 w 1478280"/>
              <a:gd name="connsiteY1" fmla="*/ 1219650 h 1326330"/>
              <a:gd name="connsiteX2" fmla="*/ 1264920 w 1478280"/>
              <a:gd name="connsiteY2" fmla="*/ 960570 h 1326330"/>
              <a:gd name="connsiteX3" fmla="*/ 1463040 w 1478280"/>
              <a:gd name="connsiteY3" fmla="*/ 76650 h 1326330"/>
              <a:gd name="connsiteX4" fmla="*/ 1463040 w 1478280"/>
              <a:gd name="connsiteY4" fmla="*/ 46170 h 1326330"/>
              <a:gd name="connsiteX5" fmla="*/ 1463040 w 1478280"/>
              <a:gd name="connsiteY5" fmla="*/ 30930 h 1326330"/>
              <a:gd name="connsiteX6" fmla="*/ 1478280 w 1478280"/>
              <a:gd name="connsiteY6" fmla="*/ 450 h 132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8280" h="1326330">
                <a:moveTo>
                  <a:pt x="0" y="1326330"/>
                </a:moveTo>
                <a:cubicBezTo>
                  <a:pt x="321310" y="1303470"/>
                  <a:pt x="642620" y="1280610"/>
                  <a:pt x="853440" y="1219650"/>
                </a:cubicBezTo>
                <a:cubicBezTo>
                  <a:pt x="1064260" y="1158690"/>
                  <a:pt x="1163320" y="1151070"/>
                  <a:pt x="1264920" y="960570"/>
                </a:cubicBezTo>
                <a:cubicBezTo>
                  <a:pt x="1366520" y="770070"/>
                  <a:pt x="1430020" y="229050"/>
                  <a:pt x="1463040" y="76650"/>
                </a:cubicBezTo>
                <a:cubicBezTo>
                  <a:pt x="1496060" y="-75750"/>
                  <a:pt x="1463040" y="46170"/>
                  <a:pt x="1463040" y="46170"/>
                </a:cubicBezTo>
                <a:cubicBezTo>
                  <a:pt x="1463040" y="38550"/>
                  <a:pt x="1460500" y="38550"/>
                  <a:pt x="1463040" y="30930"/>
                </a:cubicBezTo>
                <a:cubicBezTo>
                  <a:pt x="1465580" y="23310"/>
                  <a:pt x="1471930" y="11880"/>
                  <a:pt x="1478280" y="4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3" name="Полилиния 202"/>
          <p:cNvSpPr/>
          <p:nvPr/>
        </p:nvSpPr>
        <p:spPr>
          <a:xfrm>
            <a:off x="7529410" y="3801109"/>
            <a:ext cx="1318780" cy="1227718"/>
          </a:xfrm>
          <a:custGeom>
            <a:avLst/>
            <a:gdLst>
              <a:gd name="connsiteX0" fmla="*/ 0 w 1406288"/>
              <a:gd name="connsiteY0" fmla="*/ 0 h 1405012"/>
              <a:gd name="connsiteX1" fmla="*/ 60960 w 1406288"/>
              <a:gd name="connsiteY1" fmla="*/ 731520 h 1405012"/>
              <a:gd name="connsiteX2" fmla="*/ 182880 w 1406288"/>
              <a:gd name="connsiteY2" fmla="*/ 1158240 h 1405012"/>
              <a:gd name="connsiteX3" fmla="*/ 426720 w 1406288"/>
              <a:gd name="connsiteY3" fmla="*/ 1371600 h 1405012"/>
              <a:gd name="connsiteX4" fmla="*/ 1310640 w 1406288"/>
              <a:gd name="connsiteY4" fmla="*/ 1402080 h 1405012"/>
              <a:gd name="connsiteX5" fmla="*/ 1341120 w 1406288"/>
              <a:gd name="connsiteY5" fmla="*/ 1402080 h 14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288" h="1405012">
                <a:moveTo>
                  <a:pt x="0" y="0"/>
                </a:moveTo>
                <a:cubicBezTo>
                  <a:pt x="15240" y="269240"/>
                  <a:pt x="30480" y="538480"/>
                  <a:pt x="60960" y="731520"/>
                </a:cubicBezTo>
                <a:cubicBezTo>
                  <a:pt x="91440" y="924560"/>
                  <a:pt x="121920" y="1051560"/>
                  <a:pt x="182880" y="1158240"/>
                </a:cubicBezTo>
                <a:cubicBezTo>
                  <a:pt x="243840" y="1264920"/>
                  <a:pt x="238760" y="1330960"/>
                  <a:pt x="426720" y="1371600"/>
                </a:cubicBezTo>
                <a:cubicBezTo>
                  <a:pt x="614680" y="1412240"/>
                  <a:pt x="1158240" y="1397000"/>
                  <a:pt x="1310640" y="1402080"/>
                </a:cubicBezTo>
                <a:cubicBezTo>
                  <a:pt x="1463040" y="1407160"/>
                  <a:pt x="1402080" y="1404620"/>
                  <a:pt x="1341120" y="14020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" name="Полилиния 203"/>
          <p:cNvSpPr/>
          <p:nvPr/>
        </p:nvSpPr>
        <p:spPr>
          <a:xfrm rot="10952491">
            <a:off x="5857026" y="5408471"/>
            <a:ext cx="1361767" cy="1195874"/>
          </a:xfrm>
          <a:custGeom>
            <a:avLst/>
            <a:gdLst>
              <a:gd name="connsiteX0" fmla="*/ 0 w 1406288"/>
              <a:gd name="connsiteY0" fmla="*/ 0 h 1405012"/>
              <a:gd name="connsiteX1" fmla="*/ 60960 w 1406288"/>
              <a:gd name="connsiteY1" fmla="*/ 731520 h 1405012"/>
              <a:gd name="connsiteX2" fmla="*/ 182880 w 1406288"/>
              <a:gd name="connsiteY2" fmla="*/ 1158240 h 1405012"/>
              <a:gd name="connsiteX3" fmla="*/ 426720 w 1406288"/>
              <a:gd name="connsiteY3" fmla="*/ 1371600 h 1405012"/>
              <a:gd name="connsiteX4" fmla="*/ 1310640 w 1406288"/>
              <a:gd name="connsiteY4" fmla="*/ 1402080 h 1405012"/>
              <a:gd name="connsiteX5" fmla="*/ 1341120 w 1406288"/>
              <a:gd name="connsiteY5" fmla="*/ 1402080 h 14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288" h="1405012">
                <a:moveTo>
                  <a:pt x="0" y="0"/>
                </a:moveTo>
                <a:cubicBezTo>
                  <a:pt x="15240" y="269240"/>
                  <a:pt x="30480" y="538480"/>
                  <a:pt x="60960" y="731520"/>
                </a:cubicBezTo>
                <a:cubicBezTo>
                  <a:pt x="91440" y="924560"/>
                  <a:pt x="121920" y="1051560"/>
                  <a:pt x="182880" y="1158240"/>
                </a:cubicBezTo>
                <a:cubicBezTo>
                  <a:pt x="243840" y="1264920"/>
                  <a:pt x="238760" y="1330960"/>
                  <a:pt x="426720" y="1371600"/>
                </a:cubicBezTo>
                <a:cubicBezTo>
                  <a:pt x="614680" y="1412240"/>
                  <a:pt x="1158240" y="1397000"/>
                  <a:pt x="1310640" y="1402080"/>
                </a:cubicBezTo>
                <a:cubicBezTo>
                  <a:pt x="1463040" y="1407160"/>
                  <a:pt x="1402080" y="1404620"/>
                  <a:pt x="1341120" y="14020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0" name="Полилиния 209"/>
          <p:cNvSpPr/>
          <p:nvPr/>
        </p:nvSpPr>
        <p:spPr>
          <a:xfrm>
            <a:off x="4399245" y="3832782"/>
            <a:ext cx="1244138" cy="1268433"/>
          </a:xfrm>
          <a:custGeom>
            <a:avLst/>
            <a:gdLst>
              <a:gd name="connsiteX0" fmla="*/ 0 w 1478280"/>
              <a:gd name="connsiteY0" fmla="*/ 0 h 1478280"/>
              <a:gd name="connsiteX1" fmla="*/ 45720 w 1478280"/>
              <a:gd name="connsiteY1" fmla="*/ 777240 h 1478280"/>
              <a:gd name="connsiteX2" fmla="*/ 60960 w 1478280"/>
              <a:gd name="connsiteY2" fmla="*/ 1127760 h 1478280"/>
              <a:gd name="connsiteX3" fmla="*/ 182880 w 1478280"/>
              <a:gd name="connsiteY3" fmla="*/ 1371600 h 1478280"/>
              <a:gd name="connsiteX4" fmla="*/ 381000 w 1478280"/>
              <a:gd name="connsiteY4" fmla="*/ 1432560 h 1478280"/>
              <a:gd name="connsiteX5" fmla="*/ 685800 w 1478280"/>
              <a:gd name="connsiteY5" fmla="*/ 1447800 h 1478280"/>
              <a:gd name="connsiteX6" fmla="*/ 1478280 w 1478280"/>
              <a:gd name="connsiteY6" fmla="*/ 1478280 h 1478280"/>
              <a:gd name="connsiteX7" fmla="*/ 1478280 w 1478280"/>
              <a:gd name="connsiteY7" fmla="*/ 147828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280" h="1478280">
                <a:moveTo>
                  <a:pt x="0" y="0"/>
                </a:moveTo>
                <a:cubicBezTo>
                  <a:pt x="17780" y="294640"/>
                  <a:pt x="35560" y="589280"/>
                  <a:pt x="45720" y="777240"/>
                </a:cubicBezTo>
                <a:cubicBezTo>
                  <a:pt x="55880" y="965200"/>
                  <a:pt x="38100" y="1028700"/>
                  <a:pt x="60960" y="1127760"/>
                </a:cubicBezTo>
                <a:cubicBezTo>
                  <a:pt x="83820" y="1226820"/>
                  <a:pt x="129540" y="1320800"/>
                  <a:pt x="182880" y="1371600"/>
                </a:cubicBezTo>
                <a:cubicBezTo>
                  <a:pt x="236220" y="1422400"/>
                  <a:pt x="297180" y="1419860"/>
                  <a:pt x="381000" y="1432560"/>
                </a:cubicBezTo>
                <a:cubicBezTo>
                  <a:pt x="464820" y="1445260"/>
                  <a:pt x="685800" y="1447800"/>
                  <a:pt x="685800" y="1447800"/>
                </a:cubicBezTo>
                <a:lnTo>
                  <a:pt x="1478280" y="1478280"/>
                </a:lnTo>
                <a:lnTo>
                  <a:pt x="1478280" y="147828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1" name="Полилиния 210"/>
          <p:cNvSpPr/>
          <p:nvPr/>
        </p:nvSpPr>
        <p:spPr>
          <a:xfrm rot="10800000">
            <a:off x="3301936" y="5161446"/>
            <a:ext cx="984993" cy="1176473"/>
          </a:xfrm>
          <a:custGeom>
            <a:avLst/>
            <a:gdLst>
              <a:gd name="connsiteX0" fmla="*/ 0 w 1478280"/>
              <a:gd name="connsiteY0" fmla="*/ 0 h 1478280"/>
              <a:gd name="connsiteX1" fmla="*/ 45720 w 1478280"/>
              <a:gd name="connsiteY1" fmla="*/ 777240 h 1478280"/>
              <a:gd name="connsiteX2" fmla="*/ 60960 w 1478280"/>
              <a:gd name="connsiteY2" fmla="*/ 1127760 h 1478280"/>
              <a:gd name="connsiteX3" fmla="*/ 182880 w 1478280"/>
              <a:gd name="connsiteY3" fmla="*/ 1371600 h 1478280"/>
              <a:gd name="connsiteX4" fmla="*/ 381000 w 1478280"/>
              <a:gd name="connsiteY4" fmla="*/ 1432560 h 1478280"/>
              <a:gd name="connsiteX5" fmla="*/ 685800 w 1478280"/>
              <a:gd name="connsiteY5" fmla="*/ 1447800 h 1478280"/>
              <a:gd name="connsiteX6" fmla="*/ 1478280 w 1478280"/>
              <a:gd name="connsiteY6" fmla="*/ 1478280 h 1478280"/>
              <a:gd name="connsiteX7" fmla="*/ 1478280 w 1478280"/>
              <a:gd name="connsiteY7" fmla="*/ 147828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280" h="1478280">
                <a:moveTo>
                  <a:pt x="0" y="0"/>
                </a:moveTo>
                <a:cubicBezTo>
                  <a:pt x="17780" y="294640"/>
                  <a:pt x="35560" y="589280"/>
                  <a:pt x="45720" y="777240"/>
                </a:cubicBezTo>
                <a:cubicBezTo>
                  <a:pt x="55880" y="965200"/>
                  <a:pt x="38100" y="1028700"/>
                  <a:pt x="60960" y="1127760"/>
                </a:cubicBezTo>
                <a:cubicBezTo>
                  <a:pt x="83820" y="1226820"/>
                  <a:pt x="129540" y="1320800"/>
                  <a:pt x="182880" y="1371600"/>
                </a:cubicBezTo>
                <a:cubicBezTo>
                  <a:pt x="236220" y="1422400"/>
                  <a:pt x="297180" y="1419860"/>
                  <a:pt x="381000" y="1432560"/>
                </a:cubicBezTo>
                <a:cubicBezTo>
                  <a:pt x="464820" y="1445260"/>
                  <a:pt x="685800" y="1447800"/>
                  <a:pt x="685800" y="1447800"/>
                </a:cubicBezTo>
                <a:lnTo>
                  <a:pt x="1478280" y="1478280"/>
                </a:lnTo>
                <a:lnTo>
                  <a:pt x="1478280" y="147828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4" name="Скругленная прямоугольная выноска 213"/>
          <p:cNvSpPr/>
          <p:nvPr/>
        </p:nvSpPr>
        <p:spPr>
          <a:xfrm>
            <a:off x="332937" y="393273"/>
            <a:ext cx="276051" cy="384548"/>
          </a:xfrm>
          <a:prstGeom prst="wedgeRoundRectCallout">
            <a:avLst>
              <a:gd name="adj1" fmla="val -13935"/>
              <a:gd name="adj2" fmla="val 4285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5" name="Скругленная прямоугольная выноска 214"/>
          <p:cNvSpPr/>
          <p:nvPr/>
        </p:nvSpPr>
        <p:spPr>
          <a:xfrm>
            <a:off x="209540" y="3832782"/>
            <a:ext cx="249062" cy="401275"/>
          </a:xfrm>
          <a:prstGeom prst="wedgeRoundRectCallout">
            <a:avLst>
              <a:gd name="adj1" fmla="val -13935"/>
              <a:gd name="adj2" fmla="val 4285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16" name="Скругленная прямоугольная выноска 215"/>
          <p:cNvSpPr/>
          <p:nvPr/>
        </p:nvSpPr>
        <p:spPr>
          <a:xfrm>
            <a:off x="2988114" y="3747088"/>
            <a:ext cx="243144" cy="486970"/>
          </a:xfrm>
          <a:prstGeom prst="wedgeRoundRectCallout">
            <a:avLst>
              <a:gd name="adj1" fmla="val -13935"/>
              <a:gd name="adj2" fmla="val 4285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3112188" y="2366592"/>
                <a:ext cx="1436034" cy="782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1)  у=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х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188" y="2366592"/>
                <a:ext cx="1436034" cy="7824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/>
              <p:cNvSpPr txBox="1"/>
              <p:nvPr/>
            </p:nvSpPr>
            <p:spPr>
              <a:xfrm>
                <a:off x="4972901" y="2336157"/>
                <a:ext cx="1716560" cy="782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2</m:t>
                      </m:r>
                      <m:r>
                        <a:rPr lang="ru-RU" sz="2400" b="0" i="1" smtClean="0">
                          <a:latin typeface="Cambria Math"/>
                        </a:rPr>
                        <m:t>)  у=−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х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0" name="TextBox 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901" y="2336157"/>
                <a:ext cx="1716560" cy="7824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7112254" y="2363139"/>
                <a:ext cx="179831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3</m:t>
                      </m:r>
                      <m:r>
                        <a:rPr lang="ru-RU" sz="2400" b="0" i="1" smtClean="0">
                          <a:latin typeface="Cambria Math"/>
                        </a:rPr>
                        <m:t>) у=−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4х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54" y="2363139"/>
                <a:ext cx="1798313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Box 148"/>
          <p:cNvSpPr txBox="1"/>
          <p:nvPr/>
        </p:nvSpPr>
        <p:spPr>
          <a:xfrm>
            <a:off x="2566286" y="477170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9" name="Скругленная прямоугольная выноска 188"/>
          <p:cNvSpPr/>
          <p:nvPr/>
        </p:nvSpPr>
        <p:spPr>
          <a:xfrm>
            <a:off x="6170150" y="3729838"/>
            <a:ext cx="197491" cy="504219"/>
          </a:xfrm>
          <a:prstGeom prst="wedgeRoundRectCallout">
            <a:avLst>
              <a:gd name="adj1" fmla="val -13935"/>
              <a:gd name="adj2" fmla="val 4285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190" name="Group 2439"/>
          <p:cNvGrpSpPr>
            <a:grpSpLocks/>
          </p:cNvGrpSpPr>
          <p:nvPr/>
        </p:nvGrpSpPr>
        <p:grpSpPr bwMode="auto">
          <a:xfrm>
            <a:off x="291111" y="378661"/>
            <a:ext cx="2647394" cy="2913304"/>
            <a:chOff x="2496" y="144"/>
            <a:chExt cx="3072" cy="4032"/>
          </a:xfrm>
        </p:grpSpPr>
        <p:sp>
          <p:nvSpPr>
            <p:cNvPr id="191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2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4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6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9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00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01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05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06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07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08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09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12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217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222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3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5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6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7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8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9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0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1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2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3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4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5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6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7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8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9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0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241" name="Прямая со стрелкой 240"/>
          <p:cNvCxnSpPr/>
          <p:nvPr/>
        </p:nvCxnSpPr>
        <p:spPr>
          <a:xfrm flipV="1">
            <a:off x="1617822" y="365936"/>
            <a:ext cx="0" cy="2888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 стрелкой 241"/>
          <p:cNvCxnSpPr/>
          <p:nvPr/>
        </p:nvCxnSpPr>
        <p:spPr>
          <a:xfrm flipV="1">
            <a:off x="291110" y="1749330"/>
            <a:ext cx="2710669" cy="301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1183728" y="239254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589781" y="188025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Х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1342891" y="1721241"/>
            <a:ext cx="49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1667978" y="1749959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7" name="Полилиния 246"/>
          <p:cNvSpPr/>
          <p:nvPr/>
        </p:nvSpPr>
        <p:spPr>
          <a:xfrm rot="16200000">
            <a:off x="339516" y="501602"/>
            <a:ext cx="1200964" cy="1238315"/>
          </a:xfrm>
          <a:custGeom>
            <a:avLst/>
            <a:gdLst>
              <a:gd name="connsiteX0" fmla="*/ 0 w 1478280"/>
              <a:gd name="connsiteY0" fmla="*/ 0 h 1478280"/>
              <a:gd name="connsiteX1" fmla="*/ 45720 w 1478280"/>
              <a:gd name="connsiteY1" fmla="*/ 777240 h 1478280"/>
              <a:gd name="connsiteX2" fmla="*/ 60960 w 1478280"/>
              <a:gd name="connsiteY2" fmla="*/ 1127760 h 1478280"/>
              <a:gd name="connsiteX3" fmla="*/ 182880 w 1478280"/>
              <a:gd name="connsiteY3" fmla="*/ 1371600 h 1478280"/>
              <a:gd name="connsiteX4" fmla="*/ 381000 w 1478280"/>
              <a:gd name="connsiteY4" fmla="*/ 1432560 h 1478280"/>
              <a:gd name="connsiteX5" fmla="*/ 685800 w 1478280"/>
              <a:gd name="connsiteY5" fmla="*/ 1447800 h 1478280"/>
              <a:gd name="connsiteX6" fmla="*/ 1478280 w 1478280"/>
              <a:gd name="connsiteY6" fmla="*/ 1478280 h 1478280"/>
              <a:gd name="connsiteX7" fmla="*/ 1478280 w 1478280"/>
              <a:gd name="connsiteY7" fmla="*/ 147828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280" h="1478280">
                <a:moveTo>
                  <a:pt x="0" y="0"/>
                </a:moveTo>
                <a:cubicBezTo>
                  <a:pt x="17780" y="294640"/>
                  <a:pt x="35560" y="589280"/>
                  <a:pt x="45720" y="777240"/>
                </a:cubicBezTo>
                <a:cubicBezTo>
                  <a:pt x="55880" y="965200"/>
                  <a:pt x="38100" y="1028700"/>
                  <a:pt x="60960" y="1127760"/>
                </a:cubicBezTo>
                <a:cubicBezTo>
                  <a:pt x="83820" y="1226820"/>
                  <a:pt x="129540" y="1320800"/>
                  <a:pt x="182880" y="1371600"/>
                </a:cubicBezTo>
                <a:cubicBezTo>
                  <a:pt x="236220" y="1422400"/>
                  <a:pt x="297180" y="1419860"/>
                  <a:pt x="381000" y="1432560"/>
                </a:cubicBezTo>
                <a:cubicBezTo>
                  <a:pt x="464820" y="1445260"/>
                  <a:pt x="685800" y="1447800"/>
                  <a:pt x="685800" y="1447800"/>
                </a:cubicBezTo>
                <a:lnTo>
                  <a:pt x="1478280" y="1478280"/>
                </a:lnTo>
                <a:lnTo>
                  <a:pt x="1478280" y="147828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8" name="Полилиния 247"/>
          <p:cNvSpPr/>
          <p:nvPr/>
        </p:nvSpPr>
        <p:spPr>
          <a:xfrm rot="5400000">
            <a:off x="1707636" y="1733970"/>
            <a:ext cx="1159078" cy="1270526"/>
          </a:xfrm>
          <a:custGeom>
            <a:avLst/>
            <a:gdLst>
              <a:gd name="connsiteX0" fmla="*/ 0 w 1478280"/>
              <a:gd name="connsiteY0" fmla="*/ 0 h 1478280"/>
              <a:gd name="connsiteX1" fmla="*/ 45720 w 1478280"/>
              <a:gd name="connsiteY1" fmla="*/ 777240 h 1478280"/>
              <a:gd name="connsiteX2" fmla="*/ 60960 w 1478280"/>
              <a:gd name="connsiteY2" fmla="*/ 1127760 h 1478280"/>
              <a:gd name="connsiteX3" fmla="*/ 182880 w 1478280"/>
              <a:gd name="connsiteY3" fmla="*/ 1371600 h 1478280"/>
              <a:gd name="connsiteX4" fmla="*/ 381000 w 1478280"/>
              <a:gd name="connsiteY4" fmla="*/ 1432560 h 1478280"/>
              <a:gd name="connsiteX5" fmla="*/ 685800 w 1478280"/>
              <a:gd name="connsiteY5" fmla="*/ 1447800 h 1478280"/>
              <a:gd name="connsiteX6" fmla="*/ 1478280 w 1478280"/>
              <a:gd name="connsiteY6" fmla="*/ 1478280 h 1478280"/>
              <a:gd name="connsiteX7" fmla="*/ 1478280 w 1478280"/>
              <a:gd name="connsiteY7" fmla="*/ 147828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280" h="1478280">
                <a:moveTo>
                  <a:pt x="0" y="0"/>
                </a:moveTo>
                <a:cubicBezTo>
                  <a:pt x="17780" y="294640"/>
                  <a:pt x="35560" y="589280"/>
                  <a:pt x="45720" y="777240"/>
                </a:cubicBezTo>
                <a:cubicBezTo>
                  <a:pt x="55880" y="965200"/>
                  <a:pt x="38100" y="1028700"/>
                  <a:pt x="60960" y="1127760"/>
                </a:cubicBezTo>
                <a:cubicBezTo>
                  <a:pt x="83820" y="1226820"/>
                  <a:pt x="129540" y="1320800"/>
                  <a:pt x="182880" y="1371600"/>
                </a:cubicBezTo>
                <a:cubicBezTo>
                  <a:pt x="236220" y="1422400"/>
                  <a:pt x="297180" y="1419860"/>
                  <a:pt x="381000" y="1432560"/>
                </a:cubicBezTo>
                <a:cubicBezTo>
                  <a:pt x="464820" y="1445260"/>
                  <a:pt x="685800" y="1447800"/>
                  <a:pt x="685800" y="1447800"/>
                </a:cubicBezTo>
                <a:lnTo>
                  <a:pt x="1478280" y="1478280"/>
                </a:lnTo>
                <a:lnTo>
                  <a:pt x="1478280" y="147828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3" name="Прямоугольник 212"/>
          <p:cNvSpPr/>
          <p:nvPr/>
        </p:nvSpPr>
        <p:spPr>
          <a:xfrm>
            <a:off x="3741815" y="163129"/>
            <a:ext cx="4358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Решите самостоятельно.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2717889" y="686349"/>
            <a:ext cx="6314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Установите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соответствие между графиками и формулами, которые их задают.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7056926" y="1880251"/>
            <a:ext cx="1791264" cy="55477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Проверь себя</a:t>
            </a:r>
          </a:p>
        </p:txBody>
      </p:sp>
    </p:spTree>
    <p:extLst>
      <p:ext uri="{BB962C8B-B14F-4D97-AF65-F5344CB8AC3E}">
        <p14:creationId xmlns:p14="http://schemas.microsoft.com/office/powerpoint/2010/main" val="36443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39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8594 0.23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117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42899 0.196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98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64375 -0.2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8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18" grpId="0"/>
      <p:bldP spid="220" grpId="0"/>
      <p:bldP spid="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53" y="-199889"/>
            <a:ext cx="975360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2439"/>
          <p:cNvGrpSpPr>
            <a:grpSpLocks/>
          </p:cNvGrpSpPr>
          <p:nvPr/>
        </p:nvGrpSpPr>
        <p:grpSpPr bwMode="auto">
          <a:xfrm>
            <a:off x="5292080" y="2485730"/>
            <a:ext cx="3803131" cy="4200819"/>
            <a:chOff x="2496" y="144"/>
            <a:chExt cx="3072" cy="4032"/>
          </a:xfrm>
        </p:grpSpPr>
        <p:sp>
          <p:nvSpPr>
            <p:cNvPr id="7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20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21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7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8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sp>
        <p:nvSpPr>
          <p:cNvPr id="40" name="Полилиния 39"/>
          <p:cNvSpPr/>
          <p:nvPr/>
        </p:nvSpPr>
        <p:spPr>
          <a:xfrm>
            <a:off x="5925935" y="3149828"/>
            <a:ext cx="1272593" cy="2072613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 flipV="1">
            <a:off x="6559789" y="2485730"/>
            <a:ext cx="1" cy="42008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35" idx="1"/>
          </p:cNvCxnSpPr>
          <p:nvPr/>
        </p:nvCxnSpPr>
        <p:spPr>
          <a:xfrm>
            <a:off x="5320087" y="5671479"/>
            <a:ext cx="3775124" cy="26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31215" y="133024"/>
                <a:ext cx="9145016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  Найдите значения коэффициентов </a:t>
                </a: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по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графику квадратичной  </a:t>
                </a: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функции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1" i="1">
                            <a:latin typeface="Cambria Math"/>
                          </a:rPr>
                          <m:t>𝒚</m:t>
                        </m:r>
                        <m:r>
                          <a:rPr lang="ru-RU" sz="2400" b="1" i="1">
                            <a:latin typeface="Cambria Math"/>
                          </a:rPr>
                          <m:t>=</m:t>
                        </m:r>
                        <m:r>
                          <a:rPr lang="ru-RU" sz="2400" b="1" i="1">
                            <a:latin typeface="Cambria Math"/>
                          </a:rPr>
                          <m:t>𝒂𝒙</m:t>
                        </m:r>
                      </m:e>
                      <m:sup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𝒃𝒙</m:t>
                    </m:r>
                    <m:r>
                      <a:rPr lang="ru-RU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𝒄</m:t>
                    </m:r>
                  </m:oMath>
                </a14:m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 изображенному на рисунке.</a:t>
                </a: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" y="133024"/>
                <a:ext cx="9145016" cy="839332"/>
              </a:xfrm>
              <a:prstGeom prst="rect">
                <a:avLst/>
              </a:prstGeom>
              <a:blipFill rotWithShape="1">
                <a:blip r:embed="rId3"/>
                <a:stretch>
                  <a:fillRect t="-5797" r="-933" b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олилиния 47"/>
          <p:cNvSpPr/>
          <p:nvPr/>
        </p:nvSpPr>
        <p:spPr>
          <a:xfrm flipH="1">
            <a:off x="7193644" y="2908871"/>
            <a:ext cx="1267711" cy="2313570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560792" y="2485730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87727" y="571390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03061" y="56453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66327" y="49509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42863" y="56453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504881" y="4710122"/>
            <a:ext cx="108012" cy="107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6527130" y="420054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20333" y="456327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2368" y="845184"/>
            <a:ext cx="965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А(0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; 4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815032" y="707742"/>
            <a:ext cx="2228057" cy="3357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801728" y="707742"/>
            <a:ext cx="3129425" cy="3374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трелка вправо 62"/>
          <p:cNvSpPr/>
          <p:nvPr/>
        </p:nvSpPr>
        <p:spPr>
          <a:xfrm>
            <a:off x="1297697" y="1027363"/>
            <a:ext cx="173721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Прямоугольник 1023"/>
              <p:cNvSpPr/>
              <p:nvPr/>
            </p:nvSpPr>
            <p:spPr>
              <a:xfrm>
                <a:off x="1585940" y="838195"/>
                <a:ext cx="2581156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4</m:t>
                        </m:r>
                        <m:r>
                          <a:rPr lang="ru-RU" sz="2000" b="0" i="1">
                            <a:latin typeface="Cambria Math"/>
                          </a:rPr>
                          <m:t>=</m:t>
                        </m:r>
                        <m:r>
                          <a:rPr lang="ru-RU" sz="2000" b="0" i="1">
                            <a:latin typeface="Cambria Math"/>
                          </a:rPr>
                          <m:t>𝑎</m:t>
                        </m:r>
                        <m:r>
                          <a:rPr lang="ru-RU" sz="20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sz="20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ru-RU" sz="20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b="0" i="1">
                        <a:latin typeface="Cambria Math"/>
                      </a:rPr>
                      <m:t>+</m:t>
                    </m:r>
                    <m:r>
                      <a:rPr lang="en-US" sz="2000" b="0" i="1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000" b="0" i="1" smtClean="0">
                        <a:latin typeface="Cambria Math"/>
                      </a:rPr>
                      <m:t>0</m:t>
                    </m:r>
                    <m:r>
                      <a:rPr lang="ru-RU" sz="2000" b="0" i="1">
                        <a:latin typeface="Cambria Math"/>
                      </a:rPr>
                      <m:t>+</m:t>
                    </m:r>
                    <m:r>
                      <a:rPr lang="en-US" sz="2000" b="0" i="1">
                        <a:latin typeface="Cambria Math"/>
                      </a:rPr>
                      <m:t>𝑐</m:t>
                    </m:r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024" name="Прямоугольник 10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940" y="838195"/>
                <a:ext cx="2581156" cy="4070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Стрелка вправо 65"/>
          <p:cNvSpPr/>
          <p:nvPr/>
        </p:nvSpPr>
        <p:spPr>
          <a:xfrm>
            <a:off x="4080235" y="997814"/>
            <a:ext cx="173721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/>
              <p:cNvSpPr txBox="1"/>
              <p:nvPr/>
            </p:nvSpPr>
            <p:spPr>
              <a:xfrm>
                <a:off x="4323127" y="813672"/>
                <a:ext cx="865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28" name="Text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127" y="813672"/>
                <a:ext cx="86587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Стрелка вправо 69"/>
          <p:cNvSpPr/>
          <p:nvPr/>
        </p:nvSpPr>
        <p:spPr>
          <a:xfrm>
            <a:off x="2716023" y="4248387"/>
            <a:ext cx="173721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Стрелка вправо 70"/>
          <p:cNvSpPr/>
          <p:nvPr/>
        </p:nvSpPr>
        <p:spPr>
          <a:xfrm>
            <a:off x="5376212" y="981644"/>
            <a:ext cx="173721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9" name="Прямоугольник 1028"/>
          <p:cNvSpPr/>
          <p:nvPr/>
        </p:nvSpPr>
        <p:spPr>
          <a:xfrm>
            <a:off x="332368" y="1213782"/>
            <a:ext cx="7642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того, чтобы найти коэффициент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надо найти ординату точки пересечения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осью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5634" y="1784001"/>
            <a:ext cx="8435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Найдем коэффициент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Для этого  определяем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координаты вершины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m; 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1615" y="56388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777" y="2184111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2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25712" y="2184111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n=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6779" y="24857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пределяем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координаты любой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(0;4)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7459" y="3059668"/>
            <a:ext cx="4931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одставляем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эти значения в формулу квадратичной функции, заданной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ином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виде: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44893" y="3699902"/>
                <a:ext cx="22661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" y="3699902"/>
                <a:ext cx="2266156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Стрелка вправо 66"/>
          <p:cNvSpPr/>
          <p:nvPr/>
        </p:nvSpPr>
        <p:spPr>
          <a:xfrm>
            <a:off x="4583301" y="4254372"/>
            <a:ext cx="173721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14933" y="4062047"/>
                <a:ext cx="22600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4=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(0−2)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ru-RU" sz="20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33" y="4062047"/>
                <a:ext cx="226004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 стрелкой 59"/>
          <p:cNvCxnSpPr/>
          <p:nvPr/>
        </p:nvCxnSpPr>
        <p:spPr>
          <a:xfrm>
            <a:off x="956747" y="3036309"/>
            <a:ext cx="1114307" cy="8636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173403" y="2996416"/>
            <a:ext cx="124294" cy="9035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1154482" y="2366584"/>
            <a:ext cx="1415743" cy="15333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1936603" y="2404721"/>
            <a:ext cx="1267245" cy="14952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973229" y="4035155"/>
                <a:ext cx="1661930" cy="426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4=4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+2</m:t>
                          </m:r>
                        </m:e>
                        <m:sup/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229" y="4035155"/>
                <a:ext cx="1661930" cy="4264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Стрелка вправо 77"/>
          <p:cNvSpPr/>
          <p:nvPr/>
        </p:nvSpPr>
        <p:spPr>
          <a:xfrm>
            <a:off x="3630473" y="5616020"/>
            <a:ext cx="173721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трелка вправо 78"/>
          <p:cNvSpPr/>
          <p:nvPr/>
        </p:nvSpPr>
        <p:spPr>
          <a:xfrm>
            <a:off x="2115189" y="4461618"/>
            <a:ext cx="173721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89955" y="4300091"/>
                <a:ext cx="1661930" cy="426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4−</m:t>
                          </m:r>
                          <m:r>
                            <a:rPr lang="ru-RU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=4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p/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55" y="4300091"/>
                <a:ext cx="1661930" cy="42646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327419" y="4285804"/>
                <a:ext cx="1083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=0,5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419" y="4285804"/>
                <a:ext cx="108363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95693" y="4698242"/>
            <a:ext cx="4759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нахождения коэффициента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воспользуемся формулой для нахождения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абсциссы параболы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7193644" y="5398692"/>
            <a:ext cx="0" cy="315213"/>
          </a:xfrm>
          <a:prstGeom prst="line">
            <a:avLst/>
          </a:prstGeom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6641168" y="5225313"/>
            <a:ext cx="594756" cy="4336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527953" y="5308017"/>
                <a:ext cx="1056123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953" y="5308017"/>
                <a:ext cx="1056123" cy="61645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934500" y="5327972"/>
                <a:ext cx="920445" cy="65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∙0,5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500" y="5327972"/>
                <a:ext cx="920445" cy="652551"/>
              </a:xfrm>
              <a:prstGeom prst="rect">
                <a:avLst/>
              </a:prstGeom>
              <a:blipFill rotWithShape="1">
                <a:blip r:embed="rId12"/>
                <a:stretch>
                  <a:fillRect l="-5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46779" y="5762450"/>
                <a:ext cx="1151469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=−2</m:t>
                          </m:r>
                        </m:e>
                        <m:sup/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79" y="5762450"/>
                <a:ext cx="1151469" cy="39299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5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5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096D"/>
                                      </p:to>
                                    </p:animClr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096D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4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096D"/>
                                      </p:to>
                                    </p:animClr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096D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9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096D"/>
                                      </p:to>
                                    </p:animClr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096D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/>
      <p:bldP spid="55" grpId="0"/>
      <p:bldP spid="56" grpId="0"/>
      <p:bldP spid="63" grpId="0" animBg="1"/>
      <p:bldP spid="1024" grpId="0"/>
      <p:bldP spid="66" grpId="0" animBg="1"/>
      <p:bldP spid="1028" grpId="0"/>
      <p:bldP spid="1028" grpId="1"/>
      <p:bldP spid="70" grpId="0" animBg="1"/>
      <p:bldP spid="71" grpId="0" animBg="1"/>
      <p:bldP spid="1029" grpId="0"/>
      <p:bldP spid="3" grpId="0"/>
      <p:bldP spid="4" grpId="0"/>
      <p:bldP spid="5" grpId="0"/>
      <p:bldP spid="39" grpId="0"/>
      <p:bldP spid="43" grpId="0"/>
      <p:bldP spid="45" grpId="0"/>
      <p:bldP spid="67" grpId="0" animBg="1"/>
      <p:bldP spid="57" grpId="0"/>
      <p:bldP spid="68" grpId="0"/>
      <p:bldP spid="78" grpId="0" animBg="1"/>
      <p:bldP spid="79" grpId="0" animBg="1"/>
      <p:bldP spid="69" grpId="0"/>
      <p:bldP spid="77" grpId="0"/>
      <p:bldP spid="77" grpId="1"/>
      <p:bldP spid="106" grpId="0"/>
      <p:bldP spid="107" grpId="0"/>
      <p:bldP spid="108" grpId="0"/>
      <p:bldP spid="10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51471"/>
            <a:ext cx="975360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-182820" y="753050"/>
                <a:ext cx="9145016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  1. Найдите значения коэффициентов </a:t>
                </a: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по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графику квадратичной  </a:t>
                </a: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функции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1" i="1">
                            <a:latin typeface="Cambria Math"/>
                          </a:rPr>
                          <m:t>𝒚</m:t>
                        </m:r>
                        <m:r>
                          <a:rPr lang="ru-RU" sz="2400" b="1" i="1">
                            <a:latin typeface="Cambria Math"/>
                          </a:rPr>
                          <m:t>=</m:t>
                        </m:r>
                        <m:r>
                          <a:rPr lang="ru-RU" sz="2400" b="1" i="1">
                            <a:latin typeface="Cambria Math"/>
                          </a:rPr>
                          <m:t>𝒂𝒙</m:t>
                        </m:r>
                      </m:e>
                      <m:sup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𝒃𝒙</m:t>
                    </m:r>
                    <m:r>
                      <a:rPr lang="ru-RU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𝒄</m:t>
                    </m:r>
                  </m:oMath>
                </a14:m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 изображенному на рисунке.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820" y="753050"/>
                <a:ext cx="9145016" cy="839332"/>
              </a:xfrm>
              <a:prstGeom prst="rect">
                <a:avLst/>
              </a:prstGeom>
              <a:blipFill rotWithShape="1">
                <a:blip r:embed="rId3"/>
                <a:stretch>
                  <a:fillRect t="-5839" r="-2600" b="-167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2439"/>
          <p:cNvGrpSpPr>
            <a:grpSpLocks/>
          </p:cNvGrpSpPr>
          <p:nvPr/>
        </p:nvGrpSpPr>
        <p:grpSpPr bwMode="auto">
          <a:xfrm>
            <a:off x="1" y="1631763"/>
            <a:ext cx="4427984" cy="5057750"/>
            <a:chOff x="2496" y="144"/>
            <a:chExt cx="3072" cy="4032"/>
          </a:xfrm>
        </p:grpSpPr>
        <p:sp>
          <p:nvSpPr>
            <p:cNvPr id="6" name="Line 722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Line 751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Line 754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Line 757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Line 760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Line 763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Line 766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Line 769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Line 772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Line 775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Line 778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Line 781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" name="Line 784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grpSp>
          <p:nvGrpSpPr>
            <p:cNvPr id="19" name="Group 2433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20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4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7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cxnSp>
        <p:nvCxnSpPr>
          <p:cNvPr id="38" name="Прямая со стрелкой 37"/>
          <p:cNvCxnSpPr/>
          <p:nvPr/>
        </p:nvCxnSpPr>
        <p:spPr>
          <a:xfrm flipV="1">
            <a:off x="1480189" y="1631764"/>
            <a:ext cx="0" cy="50577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-16661" y="3429000"/>
            <a:ext cx="4444646" cy="160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олилиния 43"/>
          <p:cNvSpPr/>
          <p:nvPr/>
        </p:nvSpPr>
        <p:spPr>
          <a:xfrm rot="10800000">
            <a:off x="1856394" y="2822189"/>
            <a:ext cx="915406" cy="3272734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 rot="10800000" flipH="1">
            <a:off x="971600" y="2822187"/>
            <a:ext cx="873394" cy="3272737"/>
          </a:xfrm>
          <a:custGeom>
            <a:avLst/>
            <a:gdLst>
              <a:gd name="connsiteX0" fmla="*/ 0 w 946852"/>
              <a:gd name="connsiteY0" fmla="*/ 0 h 2275387"/>
              <a:gd name="connsiteX1" fmla="*/ 157655 w 946852"/>
              <a:gd name="connsiteY1" fmla="*/ 788275 h 2275387"/>
              <a:gd name="connsiteX2" fmla="*/ 283779 w 946852"/>
              <a:gd name="connsiteY2" fmla="*/ 1198179 h 2275387"/>
              <a:gd name="connsiteX3" fmla="*/ 504496 w 946852"/>
              <a:gd name="connsiteY3" fmla="*/ 1765737 h 2275387"/>
              <a:gd name="connsiteX4" fmla="*/ 756744 w 946852"/>
              <a:gd name="connsiteY4" fmla="*/ 2175641 h 2275387"/>
              <a:gd name="connsiteX5" fmla="*/ 930165 w 946852"/>
              <a:gd name="connsiteY5" fmla="*/ 2270234 h 2275387"/>
              <a:gd name="connsiteX6" fmla="*/ 930165 w 946852"/>
              <a:gd name="connsiteY6" fmla="*/ 2254468 h 227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852" h="2275387">
                <a:moveTo>
                  <a:pt x="0" y="0"/>
                </a:moveTo>
                <a:cubicBezTo>
                  <a:pt x="55179" y="294289"/>
                  <a:pt x="110359" y="588579"/>
                  <a:pt x="157655" y="788275"/>
                </a:cubicBezTo>
                <a:cubicBezTo>
                  <a:pt x="204951" y="987971"/>
                  <a:pt x="225972" y="1035269"/>
                  <a:pt x="283779" y="1198179"/>
                </a:cubicBezTo>
                <a:cubicBezTo>
                  <a:pt x="341586" y="1361089"/>
                  <a:pt x="425669" y="1602827"/>
                  <a:pt x="504496" y="1765737"/>
                </a:cubicBezTo>
                <a:cubicBezTo>
                  <a:pt x="583323" y="1928647"/>
                  <a:pt x="685799" y="2091558"/>
                  <a:pt x="756744" y="2175641"/>
                </a:cubicBezTo>
                <a:cubicBezTo>
                  <a:pt x="827689" y="2259724"/>
                  <a:pt x="901262" y="2257096"/>
                  <a:pt x="930165" y="2270234"/>
                </a:cubicBezTo>
                <a:cubicBezTo>
                  <a:pt x="959068" y="2283372"/>
                  <a:pt x="944616" y="2268920"/>
                  <a:pt x="930165" y="22544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047928" y="309644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Х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94724" y="1592382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77320" y="343704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02202" y="2955112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19548" y="339660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4" name="Пятиугольник 53"/>
          <p:cNvSpPr/>
          <p:nvPr/>
        </p:nvSpPr>
        <p:spPr>
          <a:xfrm>
            <a:off x="5796136" y="5499085"/>
            <a:ext cx="2952328" cy="89313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Проверь себя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56956" y="1662450"/>
            <a:ext cx="12939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= о</a:t>
            </a: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 = -2</a:t>
            </a:r>
          </a:p>
          <a:p>
            <a:pPr>
              <a:lnSpc>
                <a:spcPct val="150000"/>
              </a:lnSpc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b = 4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95771" y="188123"/>
            <a:ext cx="4358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Решите самостоятельно.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DC5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build="p" bldLvl="3"/>
    </p:bldLst>
  </p:timing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2460</TotalTime>
  <Words>2657</Words>
  <Application>Microsoft Office PowerPoint</Application>
  <PresentationFormat>Экран (4:3)</PresentationFormat>
  <Paragraphs>424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Times New Roman</vt:lpstr>
      <vt:lpstr>Cambria Math</vt:lpstr>
      <vt:lpstr>Wingdings</vt:lpstr>
      <vt:lpstr>Arial Black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Windows User</cp:lastModifiedBy>
  <cp:revision>175</cp:revision>
  <dcterms:created xsi:type="dcterms:W3CDTF">2014-06-03T00:03:44Z</dcterms:created>
  <dcterms:modified xsi:type="dcterms:W3CDTF">2015-01-03T03:30:38Z</dcterms:modified>
</cp:coreProperties>
</file>