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81" r:id="rId3"/>
    <p:sldId id="267" r:id="rId4"/>
    <p:sldId id="289" r:id="rId5"/>
    <p:sldId id="290" r:id="rId6"/>
    <p:sldId id="294" r:id="rId7"/>
    <p:sldId id="295" r:id="rId8"/>
    <p:sldId id="291" r:id="rId9"/>
    <p:sldId id="296" r:id="rId10"/>
    <p:sldId id="270" r:id="rId11"/>
    <p:sldId id="279" r:id="rId12"/>
    <p:sldId id="282" r:id="rId13"/>
    <p:sldId id="283" r:id="rId14"/>
    <p:sldId id="293" r:id="rId15"/>
    <p:sldId id="271" r:id="rId16"/>
    <p:sldId id="274" r:id="rId17"/>
    <p:sldId id="275" r:id="rId18"/>
    <p:sldId id="276" r:id="rId19"/>
    <p:sldId id="277" r:id="rId20"/>
    <p:sldId id="278" r:id="rId21"/>
    <p:sldId id="288" r:id="rId22"/>
    <p:sldId id="280" r:id="rId23"/>
    <p:sldId id="284" r:id="rId24"/>
    <p:sldId id="273" r:id="rId25"/>
    <p:sldId id="272" r:id="rId26"/>
    <p:sldId id="292" r:id="rId27"/>
    <p:sldId id="264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F5A"/>
    <a:srgbClr val="FF66FF"/>
    <a:srgbClr val="EAEAEA"/>
    <a:srgbClr val="E922EE"/>
    <a:srgbClr val="FFFA0E"/>
    <a:srgbClr val="C9EA26"/>
    <a:srgbClr val="FC1414"/>
    <a:srgbClr val="FFFF99"/>
    <a:srgbClr val="8FC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3200"/>
            </a:lvl1pPr>
          </a:lstStyle>
          <a:p>
            <a:fld id="{B2896357-D7F9-4988-9FFB-1F6B82BBA3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259E-91F0-403F-A040-9A65C8D05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B8D13-0206-4699-87DC-85094FA8CD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567D0A6F-A0E2-4627-A600-A19EB9F1A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F93A8-34FE-4FB1-9E53-4DFB4E57C3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820FD-8FE5-4F06-8D0E-EB2A7DB911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13D65-5B95-44B2-A4C9-320C967923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2CF83-DF0F-41EC-AC48-1D0C583D78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86AF2-9F8D-4E8F-A856-E7BB068DE4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1A468-B3B4-4E92-BC34-F7D9D6026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105F9-1982-4C31-B4D6-7FDD4B4513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B84AB-60DF-43B3-B80C-7FB2FEEAEF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2800" b="1">
                <a:solidFill>
                  <a:schemeClr val="bg1"/>
                </a:solidFill>
                <a:latin typeface="+mn-lt"/>
              </a:defRPr>
            </a:lvl1pPr>
          </a:lstStyle>
          <a:p>
            <a:fld id="{196965CE-2F30-451E-975A-65F3CB093EB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image" Target="../media/image31.emf"/><Relationship Id="rId1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5" Type="http://schemas.openxmlformats.org/officeDocument/2006/relationships/image" Target="../media/image4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Relationship Id="rId1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jpeg"/><Relationship Id="rId7" Type="http://schemas.openxmlformats.org/officeDocument/2006/relationships/image" Target="../media/image74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39200" cy="3581400"/>
          </a:xfrm>
        </p:spPr>
        <p:txBody>
          <a:bodyPr/>
          <a:lstStyle/>
          <a:p>
            <a:pPr algn="r"/>
            <a:r>
              <a:rPr lang="ru-RU" sz="3600" dirty="0"/>
              <a:t>Народный орнамент. </a:t>
            </a:r>
            <a:br>
              <a:rPr lang="ru-RU" sz="3600" dirty="0"/>
            </a:br>
            <a:r>
              <a:rPr lang="ru-RU" sz="2800" dirty="0"/>
              <a:t>СПО «ДПИ и народные </a:t>
            </a:r>
            <a:r>
              <a:rPr lang="ru-RU" sz="2800" dirty="0" smtClean="0"/>
              <a:t>промыслы»</a:t>
            </a:r>
            <a:br>
              <a:rPr lang="ru-RU" sz="2800" dirty="0" smtClean="0"/>
            </a:br>
            <a:r>
              <a:rPr lang="ru-RU" sz="11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Композиция </a:t>
            </a:r>
            <a:r>
              <a:rPr lang="ru-RU" dirty="0"/>
              <a:t>орнамента.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Способы составления орнамента. </a:t>
            </a:r>
            <a:br>
              <a:rPr lang="ru-RU" sz="28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5791200" cy="17526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</a:rPr>
              <a:t>Бобровский филиал УКСАП</a:t>
            </a:r>
          </a:p>
          <a:p>
            <a:pPr algn="r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</a:rPr>
              <a:t>Сост.: преп. Дёгтева Т.А.</a:t>
            </a:r>
          </a:p>
          <a:p>
            <a:pPr algn="r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</a:rPr>
              <a:t>п. Бобровский</a:t>
            </a:r>
          </a:p>
          <a:p>
            <a:pPr algn="r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2012г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2" name="Picture 4" descr="SDC11414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29400" y="3711575"/>
            <a:ext cx="1919288" cy="25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птица син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971800"/>
            <a:ext cx="2797457" cy="2979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76400"/>
            <a:ext cx="7086600" cy="1447800"/>
          </a:xfrm>
        </p:spPr>
        <p:txBody>
          <a:bodyPr/>
          <a:lstStyle/>
          <a:p>
            <a:pPr algn="ctr"/>
            <a:r>
              <a:rPr lang="ru-RU" sz="4400"/>
              <a:t>Способы составления орнамента.</a:t>
            </a:r>
          </a:p>
        </p:txBody>
      </p:sp>
      <p:pic>
        <p:nvPicPr>
          <p:cNvPr id="23557" name="Picture 5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7600" y="3276600"/>
            <a:ext cx="190500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19200"/>
            <a:ext cx="3048000" cy="1447800"/>
          </a:xfrm>
        </p:spPr>
        <p:txBody>
          <a:bodyPr/>
          <a:lstStyle/>
          <a:p>
            <a:r>
              <a:rPr lang="ru-RU"/>
              <a:t>Ленточный орнамент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41910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Способы составления орнамента при использовании стандартного модуля; </a:t>
            </a:r>
          </a:p>
          <a:p>
            <a:pPr>
              <a:lnSpc>
                <a:spcPct val="90000"/>
              </a:lnSpc>
            </a:pPr>
            <a:r>
              <a:rPr lang="ru-RU"/>
              <a:t>однонаправленные, разнонаправленные, встречнонаправленные модули.</a:t>
            </a:r>
          </a:p>
        </p:txBody>
      </p:sp>
      <p:sp>
        <p:nvSpPr>
          <p:cNvPr id="55300" name="Text Box 4" descr="SWScan00643"/>
          <p:cNvSpPr txBox="1">
            <a:spLocks noChangeArrowheads="1"/>
          </p:cNvSpPr>
          <p:nvPr/>
        </p:nvSpPr>
        <p:spPr bwMode="auto">
          <a:xfrm>
            <a:off x="4267200" y="685800"/>
            <a:ext cx="4648200" cy="5943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648200" y="1524000"/>
            <a:ext cx="838200" cy="609600"/>
          </a:xfrm>
          <a:prstGeom prst="rect">
            <a:avLst/>
          </a:prstGeom>
          <a:solidFill>
            <a:srgbClr val="E922EE">
              <a:alpha val="48000"/>
            </a:srgbClr>
          </a:solidFill>
          <a:ln w="9525">
            <a:solidFill>
              <a:srgbClr val="FC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343400" y="2133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модуль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838200"/>
            <a:ext cx="6781800" cy="838200"/>
          </a:xfrm>
        </p:spPr>
        <p:txBody>
          <a:bodyPr/>
          <a:lstStyle/>
          <a:p>
            <a:r>
              <a:rPr lang="ru-RU" sz="3600"/>
              <a:t>Способы составления розетки: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198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Однонапрвленные модули создают динамичную композицию розетки, встречнонаправленные – статичную.</a:t>
            </a:r>
          </a:p>
        </p:txBody>
      </p:sp>
      <p:pic>
        <p:nvPicPr>
          <p:cNvPr id="60427" name="Picture 11" descr="Рисунок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1395413" cy="792163"/>
          </a:xfrm>
          <a:prstGeom prst="rect">
            <a:avLst/>
          </a:prstGeom>
          <a:noFill/>
        </p:spPr>
      </p:pic>
      <p:pic>
        <p:nvPicPr>
          <p:cNvPr id="60428" name="Picture 12" descr="Рисунок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636516">
            <a:off x="1524000" y="2514600"/>
            <a:ext cx="1395413" cy="792163"/>
          </a:xfrm>
          <a:prstGeom prst="rect">
            <a:avLst/>
          </a:prstGeom>
          <a:noFill/>
        </p:spPr>
      </p:pic>
      <p:pic>
        <p:nvPicPr>
          <p:cNvPr id="60429" name="Picture 13" descr="Рисунок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0" y="3505200"/>
            <a:ext cx="1395413" cy="792163"/>
          </a:xfrm>
          <a:prstGeom prst="rect">
            <a:avLst/>
          </a:prstGeom>
          <a:noFill/>
        </p:spPr>
      </p:pic>
      <p:pic>
        <p:nvPicPr>
          <p:cNvPr id="60430" name="Picture 14" descr="Рисунок3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254222" flipH="1" flipV="1">
            <a:off x="460375" y="4416425"/>
            <a:ext cx="1395413" cy="792163"/>
          </a:xfrm>
          <a:prstGeom prst="rect">
            <a:avLst/>
          </a:prstGeom>
          <a:noFill/>
        </p:spPr>
      </p:pic>
      <p:pic>
        <p:nvPicPr>
          <p:cNvPr id="60431" name="Picture 15" descr="Рисунок3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854066">
            <a:off x="536575" y="2587625"/>
            <a:ext cx="1395413" cy="792163"/>
          </a:xfrm>
          <a:prstGeom prst="rect">
            <a:avLst/>
          </a:prstGeom>
          <a:noFill/>
        </p:spPr>
      </p:pic>
      <p:sp>
        <p:nvSpPr>
          <p:cNvPr id="60432" name="AutoShape 16"/>
          <p:cNvSpPr>
            <a:spLocks noChangeArrowheads="1"/>
          </p:cNvSpPr>
          <p:nvPr/>
        </p:nvSpPr>
        <p:spPr bwMode="auto">
          <a:xfrm rot="-6110995">
            <a:off x="3116262" y="3589338"/>
            <a:ext cx="1463675" cy="533400"/>
          </a:xfrm>
          <a:prstGeom prst="curvedUpArrow">
            <a:avLst>
              <a:gd name="adj1" fmla="val 27059"/>
              <a:gd name="adj2" fmla="val 819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3" name="Picture 17" descr="Рисунок3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88" y="3352800"/>
            <a:ext cx="1395412" cy="792163"/>
          </a:xfrm>
          <a:prstGeom prst="rect">
            <a:avLst/>
          </a:prstGeom>
          <a:noFill/>
        </p:spPr>
      </p:pic>
      <p:pic>
        <p:nvPicPr>
          <p:cNvPr id="60434" name="Picture 18" descr="Рисунок3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7748588" y="2590800"/>
            <a:ext cx="1395412" cy="792163"/>
          </a:xfrm>
          <a:prstGeom prst="rect">
            <a:avLst/>
          </a:prstGeom>
          <a:noFill/>
        </p:spPr>
      </p:pic>
      <p:pic>
        <p:nvPicPr>
          <p:cNvPr id="60435" name="Picture 19" descr="Рисунок3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620594">
            <a:off x="6327775" y="4264025"/>
            <a:ext cx="1395413" cy="792163"/>
          </a:xfrm>
          <a:prstGeom prst="rect">
            <a:avLst/>
          </a:prstGeom>
          <a:noFill/>
        </p:spPr>
      </p:pic>
      <p:pic>
        <p:nvPicPr>
          <p:cNvPr id="60436" name="Picture 20" descr="Рисунок3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979406" flipH="1">
            <a:off x="7089775" y="4264025"/>
            <a:ext cx="1395413" cy="792163"/>
          </a:xfrm>
          <a:prstGeom prst="rect">
            <a:avLst/>
          </a:prstGeom>
          <a:noFill/>
        </p:spPr>
      </p:pic>
      <p:pic>
        <p:nvPicPr>
          <p:cNvPr id="60437" name="Picture 21" descr="Рисунок3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562600" y="3429000"/>
            <a:ext cx="1395413" cy="792163"/>
          </a:xfrm>
          <a:prstGeom prst="rect">
            <a:avLst/>
          </a:prstGeom>
          <a:noFill/>
        </p:spPr>
      </p:pic>
      <p:pic>
        <p:nvPicPr>
          <p:cNvPr id="60438" name="Picture 22" descr="Рисунок3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 flipV="1">
            <a:off x="5486400" y="2667000"/>
            <a:ext cx="1395413" cy="792163"/>
          </a:xfrm>
          <a:prstGeom prst="rect">
            <a:avLst/>
          </a:prstGeom>
          <a:noFill/>
        </p:spPr>
      </p:pic>
      <p:pic>
        <p:nvPicPr>
          <p:cNvPr id="60439" name="Picture 23" descr="Рисунок3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5979406" flipV="1">
            <a:off x="6251575" y="1901825"/>
            <a:ext cx="1395413" cy="792163"/>
          </a:xfrm>
          <a:prstGeom prst="rect">
            <a:avLst/>
          </a:prstGeom>
          <a:noFill/>
        </p:spPr>
      </p:pic>
      <p:pic>
        <p:nvPicPr>
          <p:cNvPr id="60440" name="Picture 24" descr="Рисунок3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620594" flipH="1" flipV="1">
            <a:off x="7013575" y="1901825"/>
            <a:ext cx="1395413" cy="792163"/>
          </a:xfrm>
          <a:prstGeom prst="rect">
            <a:avLst/>
          </a:prstGeom>
          <a:noFill/>
        </p:spPr>
      </p:pic>
      <p:pic>
        <p:nvPicPr>
          <p:cNvPr id="60441" name="Picture 25" descr="Рисунок3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290138" flipH="1" flipV="1">
            <a:off x="1603375" y="4340225"/>
            <a:ext cx="1395413" cy="792163"/>
          </a:xfrm>
          <a:prstGeom prst="rect">
            <a:avLst/>
          </a:prstGeom>
          <a:noFill/>
        </p:spPr>
      </p:pic>
      <p:pic>
        <p:nvPicPr>
          <p:cNvPr id="60442" name="Picture 26" descr="Рисунок3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1828888" flipH="1" flipV="1">
            <a:off x="1981200" y="3429000"/>
            <a:ext cx="1395413" cy="792163"/>
          </a:xfrm>
          <a:prstGeom prst="rect">
            <a:avLst/>
          </a:prstGeom>
          <a:noFill/>
        </p:spPr>
      </p:pic>
      <p:sp>
        <p:nvSpPr>
          <p:cNvPr id="60443" name="AutoShape 27"/>
          <p:cNvSpPr>
            <a:spLocks noChangeArrowheads="1"/>
          </p:cNvSpPr>
          <p:nvPr/>
        </p:nvSpPr>
        <p:spPr bwMode="auto">
          <a:xfrm rot="-12635768">
            <a:off x="4648200" y="2362200"/>
            <a:ext cx="1463675" cy="533400"/>
          </a:xfrm>
          <a:prstGeom prst="curvedUpArrow">
            <a:avLst>
              <a:gd name="adj1" fmla="val 27059"/>
              <a:gd name="adj2" fmla="val 819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 rot="12635768" flipV="1">
            <a:off x="4876800" y="4191000"/>
            <a:ext cx="1463675" cy="533400"/>
          </a:xfrm>
          <a:prstGeom prst="curvedUpArrow">
            <a:avLst>
              <a:gd name="adj1" fmla="val 27059"/>
              <a:gd name="adj2" fmla="val 819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5" name="Oval 29"/>
          <p:cNvSpPr>
            <a:spLocks noChangeArrowheads="1"/>
          </p:cNvSpPr>
          <p:nvPr/>
        </p:nvSpPr>
        <p:spPr bwMode="auto">
          <a:xfrm>
            <a:off x="7239000" y="3352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6" name="Oval 30"/>
          <p:cNvSpPr>
            <a:spLocks noChangeArrowheads="1"/>
          </p:cNvSpPr>
          <p:nvPr/>
        </p:nvSpPr>
        <p:spPr bwMode="auto">
          <a:xfrm>
            <a:off x="16002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7315200" y="1524000"/>
            <a:ext cx="152400" cy="419100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4876800" y="3429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7086600" cy="1447800"/>
          </a:xfrm>
        </p:spPr>
        <p:txBody>
          <a:bodyPr/>
          <a:lstStyle/>
          <a:p>
            <a:r>
              <a:rPr lang="ru-RU"/>
              <a:t>Способы состаления сетчатого орнамента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3200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Сетчатый орнамент составляется при помощи многократного ритмичного повторения орнаментальных полос или розеток.</a:t>
            </a:r>
          </a:p>
        </p:txBody>
      </p:sp>
      <p:pic>
        <p:nvPicPr>
          <p:cNvPr id="61444" name="Picture 4" descr="Рисунок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791200"/>
            <a:ext cx="1395413" cy="792163"/>
          </a:xfrm>
          <a:prstGeom prst="rect">
            <a:avLst/>
          </a:prstGeom>
          <a:noFill/>
        </p:spPr>
      </p:pic>
      <p:pic>
        <p:nvPicPr>
          <p:cNvPr id="61445" name="Picture 5" descr="Рисунок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791200"/>
            <a:ext cx="1395413" cy="792163"/>
          </a:xfrm>
          <a:prstGeom prst="rect">
            <a:avLst/>
          </a:prstGeom>
          <a:noFill/>
        </p:spPr>
      </p:pic>
      <p:pic>
        <p:nvPicPr>
          <p:cNvPr id="61446" name="Picture 6" descr="Рисунок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791200"/>
            <a:ext cx="1395413" cy="792163"/>
          </a:xfrm>
          <a:prstGeom prst="rect">
            <a:avLst/>
          </a:prstGeom>
          <a:noFill/>
        </p:spPr>
      </p:pic>
      <p:pic>
        <p:nvPicPr>
          <p:cNvPr id="61447" name="Picture 7" descr="Рисунок3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632575" y="4721225"/>
            <a:ext cx="1395413" cy="792163"/>
          </a:xfrm>
          <a:prstGeom prst="rect">
            <a:avLst/>
          </a:prstGeom>
          <a:noFill/>
        </p:spPr>
      </p:pic>
      <p:pic>
        <p:nvPicPr>
          <p:cNvPr id="61448" name="Picture 8" descr="Рисунок3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050212" y="4797426"/>
            <a:ext cx="1395413" cy="792162"/>
          </a:xfrm>
          <a:prstGeom prst="rect">
            <a:avLst/>
          </a:prstGeom>
          <a:noFill/>
        </p:spPr>
      </p:pic>
      <p:pic>
        <p:nvPicPr>
          <p:cNvPr id="61449" name="Picture 9" descr="Рисунок3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108575" y="4797425"/>
            <a:ext cx="1395413" cy="792163"/>
          </a:xfrm>
          <a:prstGeom prst="rect">
            <a:avLst/>
          </a:prstGeom>
          <a:noFill/>
        </p:spPr>
      </p:pic>
      <p:pic>
        <p:nvPicPr>
          <p:cNvPr id="61451" name="Picture 11" descr="Рисунок3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810000"/>
            <a:ext cx="1395413" cy="792163"/>
          </a:xfrm>
          <a:prstGeom prst="rect">
            <a:avLst/>
          </a:prstGeom>
          <a:noFill/>
        </p:spPr>
      </p:pic>
      <p:pic>
        <p:nvPicPr>
          <p:cNvPr id="61452" name="Picture 12" descr="Рисунок3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886200"/>
            <a:ext cx="1395413" cy="792163"/>
          </a:xfrm>
          <a:prstGeom prst="rect">
            <a:avLst/>
          </a:prstGeom>
          <a:noFill/>
        </p:spPr>
      </p:pic>
      <p:pic>
        <p:nvPicPr>
          <p:cNvPr id="61453" name="Picture 13" descr="Рисунок3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3810000"/>
            <a:ext cx="1395413" cy="792163"/>
          </a:xfrm>
          <a:prstGeom prst="rect">
            <a:avLst/>
          </a:prstGeom>
          <a:noFill/>
        </p:spPr>
      </p:pic>
      <p:pic>
        <p:nvPicPr>
          <p:cNvPr id="61454" name="Picture 14" descr="Рисунок3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5032375" y="2663825"/>
            <a:ext cx="1395413" cy="792163"/>
          </a:xfrm>
          <a:prstGeom prst="rect">
            <a:avLst/>
          </a:prstGeom>
          <a:noFill/>
        </p:spPr>
      </p:pic>
      <p:pic>
        <p:nvPicPr>
          <p:cNvPr id="61455" name="Picture 15" descr="Рисунок3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6632575" y="2663825"/>
            <a:ext cx="1395413" cy="792163"/>
          </a:xfrm>
          <a:prstGeom prst="rect">
            <a:avLst/>
          </a:prstGeom>
          <a:noFill/>
        </p:spPr>
      </p:pic>
      <p:pic>
        <p:nvPicPr>
          <p:cNvPr id="61456" name="Picture 16" descr="Рисунок3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8050212" y="2740026"/>
            <a:ext cx="1395413" cy="792162"/>
          </a:xfrm>
          <a:prstGeom prst="rect">
            <a:avLst/>
          </a:prstGeom>
          <a:noFill/>
        </p:spPr>
      </p:pic>
      <p:pic>
        <p:nvPicPr>
          <p:cNvPr id="61457" name="Picture 17" descr="Рисунок3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3584575" y="2740025"/>
            <a:ext cx="1395413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7086600" cy="838200"/>
          </a:xfrm>
        </p:spPr>
        <p:txBody>
          <a:bodyPr/>
          <a:lstStyle/>
          <a:p>
            <a:r>
              <a:rPr lang="ru-RU" sz="3600"/>
              <a:t>Последовательность вычерчивания орнамента: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924800" cy="4953000"/>
          </a:xfrm>
        </p:spPr>
        <p:txBody>
          <a:bodyPr/>
          <a:lstStyle/>
          <a:p>
            <a:r>
              <a:rPr lang="ru-RU" sz="2400"/>
              <a:t>Выполнить предварительный эскиз от руки (с учётом конструкции и художественного образа;</a:t>
            </a:r>
          </a:p>
          <a:p>
            <a:r>
              <a:rPr lang="ru-RU" sz="2400"/>
              <a:t>Определить границы (габаритные размеры) орнамента на рабочем поле листа;</a:t>
            </a:r>
          </a:p>
          <a:p>
            <a:r>
              <a:rPr lang="ru-RU" sz="2400"/>
              <a:t>Разметить оси симметрии, раппорты (если есть), дополнительные (вспомогательные) линии построения;</a:t>
            </a:r>
          </a:p>
          <a:p>
            <a:r>
              <a:rPr lang="ru-RU" sz="2400"/>
              <a:t>Построить элементы орнамента при помощи чертёжных инструментов;</a:t>
            </a:r>
          </a:p>
          <a:p>
            <a:r>
              <a:rPr lang="ru-RU" sz="2400"/>
              <a:t>Завершить криволинейные контуры от руки или использовать лекала или шаблоны.</a:t>
            </a:r>
          </a:p>
          <a:p>
            <a:r>
              <a:rPr lang="ru-RU" sz="2400"/>
              <a:t>Выполнить проработку цветом, тоном и т.п.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8229600" y="533400"/>
            <a:ext cx="38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52600"/>
            <a:ext cx="7848600" cy="1447800"/>
          </a:xfrm>
        </p:spPr>
        <p:txBody>
          <a:bodyPr/>
          <a:lstStyle/>
          <a:p>
            <a:pPr algn="ctr"/>
            <a:r>
              <a:rPr lang="ru-RU" sz="4400"/>
              <a:t>Средства выразительности орнамента.</a:t>
            </a:r>
            <a:br>
              <a:rPr lang="ru-RU" sz="4400"/>
            </a:br>
            <a:endParaRPr lang="ru-RU" sz="4400"/>
          </a:p>
        </p:txBody>
      </p:sp>
      <p:pic>
        <p:nvPicPr>
          <p:cNvPr id="24580" name="Picture 4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7600" y="3276600"/>
            <a:ext cx="190500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447800"/>
          </a:xfrm>
        </p:spPr>
        <p:txBody>
          <a:bodyPr/>
          <a:lstStyle/>
          <a:p>
            <a:pPr algn="r"/>
            <a:r>
              <a:rPr lang="ru-RU"/>
              <a:t>Линия.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371600"/>
            <a:ext cx="5181600" cy="5486400"/>
          </a:xfrm>
        </p:spPr>
        <p:txBody>
          <a:bodyPr/>
          <a:lstStyle/>
          <a:p>
            <a:r>
              <a:rPr lang="ru-RU"/>
              <a:t>Линия – средство выразительности в изобразительном искусстве, в т.ч. и в росписи; способствует передаче и восприятию пластики формы и движения.</a:t>
            </a:r>
          </a:p>
          <a:p>
            <a:r>
              <a:rPr lang="ru-RU"/>
              <a:t>Может быть: тонкой, широкой, ломаной, спиральной, штриховой, зигзагообразной, «живой» и т.п.</a:t>
            </a:r>
          </a:p>
        </p:txBody>
      </p:sp>
      <p:pic>
        <p:nvPicPr>
          <p:cNvPr id="50180" name="Picture 4" descr="28_03Настенные узоры Хи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3352800" cy="246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0189" name="Picture 13" descr="орнаммент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2743200"/>
            <a:ext cx="2740025" cy="1143000"/>
          </a:xfrm>
          <a:prstGeom prst="rect">
            <a:avLst/>
          </a:prstGeom>
          <a:noFill/>
        </p:spPr>
      </p:pic>
      <p:pic>
        <p:nvPicPr>
          <p:cNvPr id="50191" name="Picture 15" descr="Рисунок34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0" y="1143000"/>
            <a:ext cx="23241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3352800" cy="898785"/>
          </a:xfrm>
        </p:spPr>
        <p:txBody>
          <a:bodyPr/>
          <a:lstStyle/>
          <a:p>
            <a:pPr algn="r"/>
            <a:r>
              <a:rPr lang="ru-RU" dirty="0"/>
              <a:t>Силуэт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0"/>
            <a:ext cx="57912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Силуэт – средство художественной выразительности ИЗО, плоское изображение, передающее особенности формы изображаемого объекта.</a:t>
            </a:r>
          </a:p>
          <a:p>
            <a:pPr>
              <a:lnSpc>
                <a:spcPct val="90000"/>
              </a:lnSpc>
            </a:pPr>
            <a:r>
              <a:rPr lang="ru-RU"/>
              <a:t>Получил своё название в 18 веке благодаря министру финансов Франции Этьену Силуэту, который занимался вырезыванием из чёрной бумаги портретных силуэтов друзей и знакомых.</a:t>
            </a:r>
          </a:p>
        </p:txBody>
      </p:sp>
      <p:pic>
        <p:nvPicPr>
          <p:cNvPr id="51204" name="Picture 4" descr="J010381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0400" y="316173"/>
            <a:ext cx="1838325" cy="1165225"/>
          </a:xfrm>
          <a:prstGeom prst="rect">
            <a:avLst/>
          </a:prstGeom>
          <a:noFill/>
        </p:spPr>
      </p:pic>
      <p:pic>
        <p:nvPicPr>
          <p:cNvPr id="51210" name="Picture 10" descr="орн корз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33875"/>
            <a:ext cx="3048000" cy="2149475"/>
          </a:xfrm>
          <a:prstGeom prst="rect">
            <a:avLst/>
          </a:prstGeom>
          <a:noFill/>
        </p:spPr>
      </p:pic>
      <p:pic>
        <p:nvPicPr>
          <p:cNvPr id="51212" name="Picture 12" descr="Рисунок31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295400"/>
            <a:ext cx="2760006" cy="269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447800"/>
          </a:xfrm>
        </p:spPr>
        <p:txBody>
          <a:bodyPr/>
          <a:lstStyle/>
          <a:p>
            <a:pPr algn="r"/>
            <a:r>
              <a:rPr lang="ru-RU" sz="3600"/>
              <a:t>Симметрия. </a:t>
            </a:r>
            <a:br>
              <a:rPr lang="ru-RU" sz="3600"/>
            </a:br>
            <a:r>
              <a:rPr lang="ru-RU" sz="3600"/>
              <a:t>Асимметрия.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162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Симметрия и асимметрия, - характеризуется местоположением элементов относительно оси или центра вращения. </a:t>
            </a:r>
          </a:p>
          <a:p>
            <a:pPr>
              <a:lnSpc>
                <a:spcPct val="80000"/>
              </a:lnSpc>
            </a:pPr>
            <a:r>
              <a:rPr lang="ru-RU" sz="2400"/>
              <a:t>Благодаря симметрии фиксируются правая и левая части изобразительного целого, акцентируется центр и воображаемая ось. </a:t>
            </a:r>
          </a:p>
          <a:p>
            <a:pPr>
              <a:lnSpc>
                <a:spcPct val="80000"/>
              </a:lnSpc>
            </a:pPr>
            <a:r>
              <a:rPr lang="ru-RU" sz="2400"/>
              <a:t>Симметрия подразумевает равноценность, равновеликость. </a:t>
            </a:r>
          </a:p>
          <a:p>
            <a:pPr>
              <a:lnSpc>
                <a:spcPct val="80000"/>
              </a:lnSpc>
            </a:pPr>
            <a:r>
              <a:rPr lang="ru-RU" sz="2400"/>
              <a:t>Благодаря симметрии композиция приобретает устойчивость, равновесие. </a:t>
            </a:r>
          </a:p>
          <a:p>
            <a:pPr>
              <a:lnSpc>
                <a:spcPct val="80000"/>
              </a:lnSpc>
            </a:pPr>
            <a:r>
              <a:rPr lang="ru-RU" sz="2400"/>
              <a:t>Симметрия придает изображению статичность. </a:t>
            </a:r>
          </a:p>
          <a:p>
            <a:pPr>
              <a:lnSpc>
                <a:spcPct val="80000"/>
              </a:lnSpc>
            </a:pPr>
            <a:r>
              <a:rPr lang="ru-RU" sz="2400"/>
              <a:t>Асимметрия ее нарушает, сохраняя, однако ориентацию относительно оси, хотя при этом и отклоняется от нее. Асимметрия несет динамическое начало.</a:t>
            </a:r>
          </a:p>
        </p:txBody>
      </p:sp>
      <p:pic>
        <p:nvPicPr>
          <p:cNvPr id="52232" name="Picture 8" descr="акантт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465388"/>
            <a:ext cx="1905000" cy="1570037"/>
          </a:xfrm>
          <a:prstGeom prst="rect">
            <a:avLst/>
          </a:prstGeom>
          <a:noFill/>
        </p:spPr>
      </p:pic>
      <p:pic>
        <p:nvPicPr>
          <p:cNvPr id="52234" name="Picture 10" descr="Рисунок33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80169" y="4880769"/>
            <a:ext cx="2132013" cy="1209675"/>
          </a:xfrm>
          <a:prstGeom prst="rect">
            <a:avLst/>
          </a:prstGeom>
          <a:noFill/>
        </p:spPr>
      </p:pic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990600" y="1524000"/>
            <a:ext cx="0" cy="2895600"/>
          </a:xfrm>
          <a:prstGeom prst="line">
            <a:avLst/>
          </a:prstGeom>
          <a:noFill/>
          <a:ln w="38100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04800" y="3733800"/>
            <a:ext cx="3276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066800"/>
          </a:xfrm>
        </p:spPr>
        <p:txBody>
          <a:bodyPr/>
          <a:lstStyle/>
          <a:p>
            <a:pPr algn="r"/>
            <a:r>
              <a:rPr lang="ru-RU"/>
              <a:t>Контраст. Нюанс.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990600"/>
            <a:ext cx="5562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Нюанс и контраст - указывает на степень различия и на характер различия между частями и элементами произведения. </a:t>
            </a:r>
          </a:p>
          <a:p>
            <a:pPr>
              <a:lnSpc>
                <a:spcPct val="80000"/>
              </a:lnSpc>
            </a:pPr>
            <a:r>
              <a:rPr lang="ru-RU" sz="2400"/>
              <a:t>Нюансные отношения, сближенные по форме, по тону, по цвету, по фактуре, объему, размеру и пр., - обогащают форму игрой оттенков, деталей. </a:t>
            </a:r>
          </a:p>
          <a:p>
            <a:pPr>
              <a:lnSpc>
                <a:spcPct val="80000"/>
              </a:lnSpc>
            </a:pPr>
            <a:r>
              <a:rPr lang="ru-RU" sz="2400"/>
              <a:t>Контрастные же отношения, противопоставляя основные элементы, характеризующие форму, являются движущим стимулом развития формы. </a:t>
            </a:r>
          </a:p>
          <a:p>
            <a:pPr>
              <a:lnSpc>
                <a:spcPct val="80000"/>
              </a:lnSpc>
            </a:pPr>
            <a:r>
              <a:rPr lang="ru-RU" sz="2400"/>
              <a:t>Нюанс и контраст дополняют и обогащают друг друга, контраст подчеркивает нюанс, выявляет его игру, нюанс смягчает, дополняет контраст. </a:t>
            </a:r>
          </a:p>
        </p:txBody>
      </p:sp>
      <p:pic>
        <p:nvPicPr>
          <p:cNvPr id="53256" name="Picture 8" descr="Рисунок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02506" y="750094"/>
            <a:ext cx="1933575" cy="3176588"/>
          </a:xfrm>
          <a:prstGeom prst="rect">
            <a:avLst/>
          </a:prstGeom>
          <a:noFill/>
        </p:spPr>
      </p:pic>
      <p:pic>
        <p:nvPicPr>
          <p:cNvPr id="53257" name="Picture 9" descr="Рисунок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41387" y="3478213"/>
            <a:ext cx="1979613" cy="32527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7086600" cy="1447800"/>
          </a:xfrm>
        </p:spPr>
        <p:txBody>
          <a:bodyPr/>
          <a:lstStyle/>
          <a:p>
            <a:r>
              <a:rPr lang="ru-RU"/>
              <a:t>Содержание лекции: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72390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1. Актуализация базовых понятий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2. Способы составления орнамента: </a:t>
            </a:r>
          </a:p>
          <a:p>
            <a:r>
              <a:rPr lang="ru-RU" sz="2400"/>
              <a:t>Составление орнамента в полосе;</a:t>
            </a:r>
          </a:p>
          <a:p>
            <a:r>
              <a:rPr lang="ru-RU" sz="2400"/>
              <a:t>Составление розетки;</a:t>
            </a:r>
          </a:p>
          <a:p>
            <a:r>
              <a:rPr lang="ru-RU" sz="2400"/>
              <a:t>Составление сетчатого орнамента;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3. Средства выразительности орнамента:</a:t>
            </a:r>
          </a:p>
          <a:p>
            <a:r>
              <a:rPr lang="ru-RU" sz="2400"/>
              <a:t>Линия;</a:t>
            </a:r>
          </a:p>
          <a:p>
            <a:r>
              <a:rPr lang="ru-RU" sz="2400"/>
              <a:t>Силуэт;</a:t>
            </a:r>
          </a:p>
          <a:p>
            <a:r>
              <a:rPr lang="ru-RU" sz="2400"/>
              <a:t>Контраст и нюанс;</a:t>
            </a:r>
          </a:p>
          <a:p>
            <a:r>
              <a:rPr lang="ru-RU" sz="2400"/>
              <a:t>Ритм и метричность.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4. Практическая работа.</a:t>
            </a:r>
          </a:p>
        </p:txBody>
      </p:sp>
      <p:pic>
        <p:nvPicPr>
          <p:cNvPr id="59396" name="Picture 4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69163" y="304800"/>
            <a:ext cx="164623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066800"/>
          </a:xfrm>
        </p:spPr>
        <p:txBody>
          <a:bodyPr/>
          <a:lstStyle/>
          <a:p>
            <a:pPr algn="r"/>
            <a:r>
              <a:rPr lang="ru-RU"/>
              <a:t>Ритм. Метричность.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066800"/>
            <a:ext cx="5334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Метр и ритм - характеризует движение. </a:t>
            </a:r>
          </a:p>
          <a:p>
            <a:pPr>
              <a:lnSpc>
                <a:spcPct val="80000"/>
              </a:lnSpc>
            </a:pPr>
            <a:r>
              <a:rPr lang="ru-RU" sz="1800"/>
              <a:t>Метричность - простейшее повторение одного и того же элемента (кирпичная кладка). </a:t>
            </a:r>
          </a:p>
          <a:p>
            <a:pPr>
              <a:lnSpc>
                <a:spcPct val="80000"/>
              </a:lnSpc>
            </a:pPr>
            <a:r>
              <a:rPr lang="ru-RU" sz="1800"/>
              <a:t>Ритм - цикличное повторение подобных или контрастных элементов.</a:t>
            </a:r>
          </a:p>
          <a:p>
            <a:pPr>
              <a:lnSpc>
                <a:spcPct val="80000"/>
              </a:lnSpc>
            </a:pPr>
            <a:r>
              <a:rPr lang="ru-RU" sz="1800"/>
              <a:t>Метр и ритм в основе своей имеют симметрию. Но ритм, в отличие от метра, строится на чередовании разных, но повторяющихся элементов. Усложняясь, он порывает с симметрией, сопровождая своевольный рисунок движения, меняя его характер, темп, направление. </a:t>
            </a:r>
          </a:p>
          <a:p>
            <a:pPr>
              <a:lnSpc>
                <a:spcPct val="80000"/>
              </a:lnSpc>
            </a:pPr>
            <a:r>
              <a:rPr lang="ru-RU" sz="1800"/>
              <a:t>Ритм может иметь и регулярный характер (например, в орнаменте). Но всегда он вносит организующее начало в хаотическое движение и без него немыслима гармония</a:t>
            </a:r>
          </a:p>
        </p:txBody>
      </p:sp>
      <p:pic>
        <p:nvPicPr>
          <p:cNvPr id="5427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505200" cy="167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4277" name="Picture 5" descr="image002мечеть Гохаршад (1418 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2362200" cy="2362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4280" name="Picture 8" descr="Рисунок2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450181" y="3955256"/>
            <a:ext cx="4127500" cy="1068388"/>
          </a:xfrm>
          <a:prstGeom prst="rect">
            <a:avLst/>
          </a:prstGeom>
          <a:noFill/>
        </p:spPr>
      </p:pic>
      <p:pic>
        <p:nvPicPr>
          <p:cNvPr id="54283" name="Picture 11" descr="Рисунок3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410200"/>
            <a:ext cx="1219200" cy="1219200"/>
          </a:xfrm>
          <a:prstGeom prst="rect">
            <a:avLst/>
          </a:prstGeom>
          <a:noFill/>
        </p:spPr>
      </p:pic>
      <p:pic>
        <p:nvPicPr>
          <p:cNvPr id="54284" name="Picture 12" descr="Рисунок3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410200"/>
            <a:ext cx="1219200" cy="1219200"/>
          </a:xfrm>
          <a:prstGeom prst="rect">
            <a:avLst/>
          </a:prstGeom>
          <a:noFill/>
        </p:spPr>
      </p:pic>
      <p:pic>
        <p:nvPicPr>
          <p:cNvPr id="54285" name="Picture 13" descr="Рисунок3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5410200"/>
            <a:ext cx="1219200" cy="1219200"/>
          </a:xfrm>
          <a:prstGeom prst="rect">
            <a:avLst/>
          </a:prstGeom>
          <a:noFill/>
        </p:spPr>
      </p:pic>
      <p:pic>
        <p:nvPicPr>
          <p:cNvPr id="54286" name="Picture 14" descr="Рисунок3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5410200"/>
            <a:ext cx="1219200" cy="1219200"/>
          </a:xfrm>
          <a:prstGeom prst="rect">
            <a:avLst/>
          </a:prstGeom>
          <a:noFill/>
        </p:spPr>
      </p:pic>
      <p:pic>
        <p:nvPicPr>
          <p:cNvPr id="54287" name="Picture 15" descr="Рисунок3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5410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905000"/>
            <a:ext cx="7086600" cy="990600"/>
          </a:xfrm>
        </p:spPr>
        <p:txBody>
          <a:bodyPr/>
          <a:lstStyle/>
          <a:p>
            <a:pPr algn="ctr"/>
            <a:r>
              <a:rPr lang="ru-RU"/>
              <a:t>Практическая работа:</a:t>
            </a:r>
          </a:p>
        </p:txBody>
      </p:sp>
      <p:pic>
        <p:nvPicPr>
          <p:cNvPr id="67588" name="Picture 4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33800" y="3200400"/>
            <a:ext cx="214788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3657600" cy="1295400"/>
          </a:xfrm>
        </p:spPr>
        <p:txBody>
          <a:bodyPr/>
          <a:lstStyle/>
          <a:p>
            <a:r>
              <a:rPr lang="ru-RU" sz="3600" b="1" dirty="0" smtClean="0"/>
              <a:t>Задание</a:t>
            </a:r>
            <a:endParaRPr lang="ru-RU" sz="36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886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Подготовьте шаблон модуля.</a:t>
            </a:r>
          </a:p>
          <a:p>
            <a:pPr>
              <a:lnSpc>
                <a:spcPct val="90000"/>
              </a:lnSpc>
            </a:pPr>
            <a:r>
              <a:rPr lang="ru-RU" dirty="0"/>
              <a:t>Разработайте все возможные варианты симметричных построений орнамента с использованием растительного мотива по схеме (см.рис. к </a:t>
            </a:r>
            <a:r>
              <a:rPr lang="ru-RU" dirty="0" smtClean="0"/>
              <a:t>заданию):</a:t>
            </a:r>
            <a:endParaRPr lang="ru-RU" dirty="0"/>
          </a:p>
        </p:txBody>
      </p:sp>
      <p:sp>
        <p:nvSpPr>
          <p:cNvPr id="56324" name="Text Box 4" descr="SWScan00643"/>
          <p:cNvSpPr txBox="1">
            <a:spLocks noChangeArrowheads="1"/>
          </p:cNvSpPr>
          <p:nvPr/>
        </p:nvSpPr>
        <p:spPr bwMode="auto">
          <a:xfrm>
            <a:off x="4572000" y="914400"/>
            <a:ext cx="4114800" cy="5410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b="1" dirty="0"/>
              <a:t>Рис.к </a:t>
            </a:r>
            <a:r>
              <a:rPr kumimoji="0" lang="ru-RU" b="1" dirty="0" smtClean="0"/>
              <a:t>зад.</a:t>
            </a:r>
            <a:endParaRPr kumimoji="0"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85800"/>
            <a:ext cx="6858000" cy="2286000"/>
          </a:xfrm>
        </p:spPr>
        <p:txBody>
          <a:bodyPr/>
          <a:lstStyle/>
          <a:p>
            <a:r>
              <a:rPr lang="ru-RU" b="1" dirty="0" smtClean="0"/>
              <a:t>Требования </a:t>
            </a:r>
            <a:r>
              <a:rPr lang="ru-RU" b="1" dirty="0"/>
              <a:t>к выполнению.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276600"/>
            <a:ext cx="6858000" cy="3276600"/>
          </a:xfrm>
        </p:spPr>
        <p:txBody>
          <a:bodyPr/>
          <a:lstStyle/>
          <a:p>
            <a:r>
              <a:rPr lang="ru-RU"/>
              <a:t>лист А3, расположен по вертикали; </a:t>
            </a:r>
          </a:p>
          <a:p>
            <a:r>
              <a:rPr lang="ru-RU"/>
              <a:t>орнаменты расположить композиционно обоснованно; </a:t>
            </a:r>
          </a:p>
          <a:p>
            <a:r>
              <a:rPr lang="ru-RU"/>
              <a:t>выполнять зарисовку графитным карандашом и акварелью  в хроматическом исполнении.</a:t>
            </a:r>
          </a:p>
          <a:p>
            <a:endParaRPr lang="ru-RU"/>
          </a:p>
        </p:txBody>
      </p:sp>
      <p:pic>
        <p:nvPicPr>
          <p:cNvPr id="62468" name="Picture 4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69163" y="304800"/>
            <a:ext cx="1646237" cy="1752600"/>
          </a:xfrm>
          <a:prstGeom prst="rect">
            <a:avLst/>
          </a:prstGeom>
          <a:noFill/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38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922EE"/>
                    </a:gs>
                    <a:gs pos="100000">
                      <a:srgbClr val="8FC2FB"/>
                    </a:gs>
                  </a:gsLst>
                  <a:lin ang="18900000" scaled="1"/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914400"/>
          </a:xfrm>
        </p:spPr>
        <p:txBody>
          <a:bodyPr/>
          <a:lstStyle/>
          <a:p>
            <a:pPr algn="r"/>
            <a:r>
              <a:rPr lang="ru-RU"/>
              <a:t>Рейтинговая оценка</a:t>
            </a:r>
          </a:p>
        </p:txBody>
      </p:sp>
      <p:graphicFrame>
        <p:nvGraphicFramePr>
          <p:cNvPr id="49181" name="Group 29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382000" cy="5410202"/>
        </p:xfrm>
        <a:graphic>
          <a:graphicData uri="http://schemas.openxmlformats.org/drawingml/2006/table">
            <a:tbl>
              <a:tblPr/>
              <a:tblGrid>
                <a:gridCol w="3005138"/>
                <a:gridCol w="1344612"/>
                <a:gridCol w="1344613"/>
                <a:gridCol w="1344612"/>
                <a:gridCol w="1343025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Уровни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Грамотность композиционного решения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уровень – параметр не проявляется – «0» баллов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уровень – параметр проявляется не всегда- «2» 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уровень – параметр проявляется часто – «3» балла.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уровень – параметр проявляется всег да + твор ческий подход – «4» +1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Владение терминологией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Аккуратность исполнения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Гармония формы и декора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Креативность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82" name="Picture 30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7000" y="77337"/>
            <a:ext cx="1144588" cy="1219200"/>
          </a:xfrm>
          <a:prstGeom prst="rect">
            <a:avLst/>
          </a:prstGeom>
          <a:noFill/>
        </p:spPr>
      </p:pic>
      <p:sp>
        <p:nvSpPr>
          <p:cNvPr id="49183" name="WordArt 31"/>
          <p:cNvSpPr>
            <a:spLocks noChangeArrowheads="1" noChangeShapeType="1" noTextEdit="1"/>
          </p:cNvSpPr>
          <p:nvPr/>
        </p:nvSpPr>
        <p:spPr bwMode="auto">
          <a:xfrm>
            <a:off x="8229600" y="5562600"/>
            <a:ext cx="38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922EE"/>
                    </a:gs>
                    <a:gs pos="100000">
                      <a:srgbClr val="8FC2FB"/>
                    </a:gs>
                  </a:gsLst>
                  <a:lin ang="18900000" scaled="1"/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291263" cy="1447800"/>
          </a:xfrm>
        </p:spPr>
        <p:txBody>
          <a:bodyPr/>
          <a:lstStyle/>
          <a:p>
            <a:pPr algn="r"/>
            <a:r>
              <a:rPr lang="ru-RU"/>
              <a:t>Рейтинговая оценка.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0010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Оценка результата:</a:t>
            </a:r>
          </a:p>
          <a:p>
            <a:r>
              <a:rPr lang="ru-RU"/>
              <a:t>20-25 баллов – «отлично».</a:t>
            </a:r>
          </a:p>
          <a:p>
            <a:r>
              <a:rPr lang="ru-RU"/>
              <a:t>15-19 баллов – «хорошо».</a:t>
            </a:r>
          </a:p>
          <a:p>
            <a:r>
              <a:rPr lang="ru-RU"/>
              <a:t>10-14 баллов – «удовлетворительно» - необходимо вернуться к изучению модуля.</a:t>
            </a:r>
          </a:p>
          <a:p>
            <a:r>
              <a:rPr lang="ru-RU"/>
              <a:t>Менее 9 баллов – «неудовлетворительно» необходимо вернуться к изучению модуля.</a:t>
            </a:r>
          </a:p>
          <a:p>
            <a:endParaRPr lang="ru-RU"/>
          </a:p>
        </p:txBody>
      </p:sp>
      <p:pic>
        <p:nvPicPr>
          <p:cNvPr id="48133" name="Picture 5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9400" y="1137"/>
            <a:ext cx="1144588" cy="1219200"/>
          </a:xfrm>
          <a:prstGeom prst="rect">
            <a:avLst/>
          </a:prstGeom>
          <a:noFill/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8229600" y="533400"/>
            <a:ext cx="38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922EE"/>
                    </a:gs>
                    <a:gs pos="100000">
                      <a:srgbClr val="8FC2FB"/>
                    </a:gs>
                  </a:gsLst>
                  <a:lin ang="18900000" scaled="1"/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248400" cy="1447800"/>
          </a:xfrm>
        </p:spPr>
        <p:txBody>
          <a:bodyPr/>
          <a:lstStyle/>
          <a:p>
            <a:pPr algn="ctr"/>
            <a:r>
              <a:rPr lang="ru-RU"/>
              <a:t>Базовые          Новые </a:t>
            </a:r>
            <a:br>
              <a:rPr lang="ru-RU"/>
            </a:br>
            <a:r>
              <a:rPr lang="ru-RU"/>
              <a:t>понятия:         понятия: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3581400" cy="4876800"/>
          </a:xfrm>
        </p:spPr>
        <p:txBody>
          <a:bodyPr/>
          <a:lstStyle/>
          <a:p>
            <a:r>
              <a:rPr lang="ru-RU"/>
              <a:t>Орнамент</a:t>
            </a:r>
          </a:p>
          <a:p>
            <a:r>
              <a:rPr lang="ru-RU"/>
              <a:t>Композиция</a:t>
            </a:r>
          </a:p>
          <a:p>
            <a:r>
              <a:rPr lang="ru-RU"/>
              <a:t>Мотив </a:t>
            </a:r>
          </a:p>
          <a:p>
            <a:r>
              <a:rPr lang="ru-RU"/>
              <a:t>Вид орнамента</a:t>
            </a:r>
          </a:p>
          <a:p>
            <a:r>
              <a:rPr lang="ru-RU"/>
              <a:t>Тип орнамента</a:t>
            </a:r>
          </a:p>
          <a:p>
            <a:r>
              <a:rPr lang="ru-RU"/>
              <a:t>Раппорт </a:t>
            </a:r>
          </a:p>
          <a:p>
            <a:r>
              <a:rPr lang="ru-RU"/>
              <a:t>Конструкция орнамента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953000" y="19812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kumimoji="0" lang="ru-RU" sz="2800">
                <a:latin typeface="Tahoma" pitchFamily="34" charset="0"/>
              </a:rPr>
              <a:t>Модуль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kumimoji="0" lang="ru-RU" sz="2800">
                <a:latin typeface="Tahoma" pitchFamily="34" charset="0"/>
              </a:rPr>
              <a:t>Шаблон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kumimoji="0" lang="ru-RU" sz="2800">
                <a:latin typeface="Tahoma" pitchFamily="34" charset="0"/>
              </a:rPr>
              <a:t>Ось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kumimoji="0" lang="ru-RU" sz="2800">
                <a:latin typeface="Tahoma" pitchFamily="34" charset="0"/>
              </a:rPr>
              <a:t>Способы составления орнамента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kumimoji="0" lang="ru-RU" sz="2800">
                <a:latin typeface="Tahoma" pitchFamily="34" charset="0"/>
              </a:rPr>
              <a:t>Приёмы составления орнамента</a:t>
            </a: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8229600" y="533400"/>
            <a:ext cx="38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922EE"/>
                    </a:gs>
                    <a:gs pos="100000">
                      <a:srgbClr val="8FC2FB"/>
                    </a:gs>
                  </a:gsLst>
                  <a:lin ang="18900000" scaled="1"/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7086600" cy="1219200"/>
          </a:xfrm>
        </p:spPr>
        <p:txBody>
          <a:bodyPr/>
          <a:lstStyle/>
          <a:p>
            <a:r>
              <a:rPr lang="ru-RU" sz="3600" b="1"/>
              <a:t>Рекомендуемая литература:</a:t>
            </a:r>
            <a:endParaRPr lang="ru-RU" sz="36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5105400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sz="2000"/>
              <a:t>Афонькин С.Ю., Афонькина А.С. Орнамент народов мира. С-П.: Кристалл.1998.  </a:t>
            </a:r>
          </a:p>
          <a:p>
            <a:pPr marL="381000" indent="-381000">
              <a:lnSpc>
                <a:spcPct val="80000"/>
              </a:lnSpc>
            </a:pPr>
            <a:r>
              <a:rPr lang="ru-RU" sz="2000"/>
              <a:t>Сокольникова Н.М. Основы композиции. Обнинск. Издательство «Титул». 1996.</a:t>
            </a:r>
          </a:p>
          <a:p>
            <a:pPr marL="381000" indent="-381000">
              <a:lnSpc>
                <a:spcPct val="80000"/>
              </a:lnSpc>
            </a:pPr>
            <a:r>
              <a:rPr lang="ru-RU" sz="2000"/>
              <a:t>Полянский В.И. Композиция в художественных ремёслах. Екатеринбург. Издательство «СОКРАТ». 1999.</a:t>
            </a:r>
            <a:endParaRPr lang="ru-RU" sz="2000" b="1"/>
          </a:p>
          <a:p>
            <a:pPr marL="381000" indent="-381000">
              <a:lnSpc>
                <a:spcPct val="80000"/>
              </a:lnSpc>
            </a:pPr>
            <a:r>
              <a:rPr lang="ru-RU" sz="2000"/>
              <a:t>Семёнова М. Мы – славяне. С-П.: «Азбука», Книжный клуб «ТЕРРА». 1997.</a:t>
            </a:r>
          </a:p>
          <a:p>
            <a:pPr marL="381000" indent="-381000">
              <a:lnSpc>
                <a:spcPct val="80000"/>
              </a:lnSpc>
            </a:pPr>
            <a:r>
              <a:rPr lang="ru-RU" sz="2000"/>
              <a:t>Соколова М.С. Художественная роспись по дереву. Технология народных художественных промыслов. М.: Гуманитарный издательский центр ВЛАДОС. 2005.</a:t>
            </a:r>
          </a:p>
          <a:p>
            <a:pPr marL="381000" indent="-381000">
              <a:lnSpc>
                <a:spcPct val="80000"/>
              </a:lnSpc>
            </a:pPr>
            <a:r>
              <a:rPr lang="ru-RU" sz="2000"/>
              <a:t>Рыженко В.И. Художественные работы по дереву. М.: Оникс 21 век. Центр общечеловеческих ценностей. 2005.</a:t>
            </a:r>
          </a:p>
          <a:p>
            <a:pPr marL="381000" indent="-381000">
              <a:lnSpc>
                <a:spcPct val="80000"/>
              </a:lnSpc>
            </a:pPr>
            <a:r>
              <a:rPr lang="ru-RU" sz="2000"/>
              <a:t>Барадулин В.А. Уральская народная живопись по дереву, бересте и металлу. Свердловск. Средне-Уральское книжное издательство. 1982.</a:t>
            </a:r>
          </a:p>
          <a:p>
            <a:pPr marL="381000" indent="-381000">
              <a:lnSpc>
                <a:spcPct val="80000"/>
              </a:lnSpc>
            </a:pPr>
            <a:r>
              <a:rPr lang="ru-RU" sz="2000"/>
              <a:t>Жегалова С.К. Русская народная живопись. М.: «Просвещение». 1975.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133600"/>
            <a:ext cx="6400800" cy="1447800"/>
          </a:xfrm>
        </p:spPr>
        <p:txBody>
          <a:bodyPr/>
          <a:lstStyle/>
          <a:p>
            <a:pPr algn="ctr"/>
            <a:r>
              <a:rPr lang="ru-RU" b="1">
                <a:solidFill>
                  <a:srgbClr val="EAEAEA"/>
                </a:solidFill>
              </a:rPr>
              <a:t>Спасибо за внимание</a:t>
            </a:r>
          </a:p>
        </p:txBody>
      </p:sp>
      <p:pic>
        <p:nvPicPr>
          <p:cNvPr id="64516" name="Picture 4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7400" y="3429000"/>
            <a:ext cx="2647950" cy="2819400"/>
          </a:xfrm>
          <a:prstGeom prst="rect">
            <a:avLst/>
          </a:prstGeom>
          <a:noFill/>
        </p:spPr>
      </p:pic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8001000" y="1905000"/>
            <a:ext cx="38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922EE"/>
                    </a:gs>
                    <a:gs pos="100000">
                      <a:srgbClr val="8FC2FB"/>
                    </a:gs>
                  </a:gsLst>
                  <a:lin ang="18900000" scaled="1"/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64518" name="Picture 6" descr="птица син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4400" y="3429000"/>
            <a:ext cx="2647950" cy="2819400"/>
          </a:xfrm>
          <a:prstGeom prst="rect">
            <a:avLst/>
          </a:prstGeom>
          <a:noFill/>
        </p:spPr>
      </p:pic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914400" y="6324600"/>
            <a:ext cx="7315200" cy="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4520" name="Picture 8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2800" y="4572000"/>
            <a:ext cx="1503363" cy="1600200"/>
          </a:xfrm>
          <a:prstGeom prst="rect">
            <a:avLst/>
          </a:prstGeom>
          <a:noFill/>
        </p:spPr>
      </p:pic>
      <p:pic>
        <p:nvPicPr>
          <p:cNvPr id="64521" name="Picture 9" descr="птица син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4572000"/>
            <a:ext cx="1503363" cy="1600200"/>
          </a:xfrm>
          <a:prstGeom prst="rect">
            <a:avLst/>
          </a:prstGeom>
          <a:noFill/>
        </p:spPr>
      </p:pic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4191000" y="5334000"/>
            <a:ext cx="990600" cy="8382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E49F5A">
                  <a:shade val="30000"/>
                  <a:satMod val="115000"/>
                </a:srgbClr>
              </a:gs>
              <a:gs pos="50000">
                <a:srgbClr val="E49F5A">
                  <a:shade val="67500"/>
                  <a:satMod val="115000"/>
                </a:srgbClr>
              </a:gs>
              <a:gs pos="100000">
                <a:srgbClr val="E49F5A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6096000" cy="914400"/>
          </a:xfrm>
        </p:spPr>
        <p:txBody>
          <a:bodyPr/>
          <a:lstStyle/>
          <a:p>
            <a:r>
              <a:rPr lang="ru-RU"/>
              <a:t>ОРНАМЕНТ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Орнамент — это музыка. </a:t>
            </a:r>
          </a:p>
          <a:p>
            <a:pPr>
              <a:lnSpc>
                <a:spcPct val="90000"/>
              </a:lnSpc>
            </a:pPr>
            <a:r>
              <a:rPr lang="ru-RU"/>
              <a:t>Ряды его линий похожи на мелодию какой-то одной вечной песни перед мирозданием. </a:t>
            </a:r>
          </a:p>
          <a:p>
            <a:pPr>
              <a:lnSpc>
                <a:spcPct val="90000"/>
              </a:lnSpc>
            </a:pPr>
            <a:r>
              <a:rPr lang="ru-RU"/>
              <a:t>Орнамент — часть нашей духовной жизни, выражающий по­требность человека к красоте. </a:t>
            </a:r>
          </a:p>
          <a:p>
            <a:pPr>
              <a:lnSpc>
                <a:spcPct val="90000"/>
              </a:lnSpc>
            </a:pPr>
            <a:r>
              <a:rPr lang="ru-RU"/>
              <a:t>Выразив в своих ритмах эмоциональное отношение к жизни, орнаментальное искусство способно стать своеобразным отпечатком психологического склада людей определен­ной эпохи, нации, социального слоя. </a:t>
            </a:r>
          </a:p>
        </p:txBody>
      </p:sp>
      <p:pic>
        <p:nvPicPr>
          <p:cNvPr id="19460" name="Picture 4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69163" y="304800"/>
            <a:ext cx="164623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Повторение базовых понятий:</a:t>
            </a:r>
          </a:p>
        </p:txBody>
      </p:sp>
      <p:pic>
        <p:nvPicPr>
          <p:cNvPr id="68612" name="Picture 4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7600" y="3276600"/>
            <a:ext cx="190500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7086600" cy="1447800"/>
          </a:xfrm>
        </p:spPr>
        <p:txBody>
          <a:bodyPr/>
          <a:lstStyle/>
          <a:p>
            <a:pPr algn="ctr"/>
            <a:r>
              <a:rPr lang="ru-RU"/>
              <a:t>Ответь на вопросы: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6705600" cy="4724400"/>
          </a:xfrm>
        </p:spPr>
        <p:txBody>
          <a:bodyPr/>
          <a:lstStyle/>
          <a:p>
            <a:r>
              <a:rPr lang="ru-RU" sz="3200"/>
              <a:t>Какие типы орнаментов (классификация по конструкции) вы знаете?</a:t>
            </a:r>
          </a:p>
          <a:p>
            <a:r>
              <a:rPr lang="ru-RU" sz="3200"/>
              <a:t>Какие виды орнаментов (классификация по виду изобразительного мотива) вы знаете?</a:t>
            </a:r>
          </a:p>
        </p:txBody>
      </p:sp>
      <p:pic>
        <p:nvPicPr>
          <p:cNvPr id="69636" name="Picture 4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69163" y="304800"/>
            <a:ext cx="1646237" cy="1752600"/>
          </a:xfrm>
          <a:prstGeom prst="rect">
            <a:avLst/>
          </a:prstGeom>
          <a:noFill/>
        </p:spPr>
      </p:pic>
      <p:pic>
        <p:nvPicPr>
          <p:cNvPr id="69637" name="Picture 5" descr="вопр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219" y="2046442"/>
            <a:ext cx="877888" cy="1627188"/>
          </a:xfrm>
          <a:prstGeom prst="rect">
            <a:avLst/>
          </a:prstGeom>
          <a:noFill/>
        </p:spPr>
      </p:pic>
      <p:pic>
        <p:nvPicPr>
          <p:cNvPr id="69638" name="Picture 6" descr="вопро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877888" cy="162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010400" cy="1143000"/>
          </a:xfrm>
          <a:noFill/>
        </p:spPr>
        <p:txBody>
          <a:bodyPr/>
          <a:lstStyle/>
          <a:p>
            <a:pPr algn="ctr"/>
            <a:r>
              <a:rPr lang="ru-RU" sz="4000" dirty="0"/>
              <a:t>Типы орнамента: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3581400" cy="4572000"/>
          </a:xfrm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/>
              <a:t>Полоса;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Розетка;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Сетчатый;</a:t>
            </a:r>
          </a:p>
        </p:txBody>
      </p:sp>
      <p:pic>
        <p:nvPicPr>
          <p:cNvPr id="21510" name="Picture 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600200"/>
            <a:ext cx="476250" cy="1143000"/>
          </a:xfrm>
          <a:prstGeom prst="rect">
            <a:avLst/>
          </a:prstGeom>
          <a:noFill/>
        </p:spPr>
      </p:pic>
      <p:pic>
        <p:nvPicPr>
          <p:cNvPr id="21511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743200"/>
            <a:ext cx="476250" cy="1143000"/>
          </a:xfrm>
          <a:prstGeom prst="rect">
            <a:avLst/>
          </a:prstGeom>
          <a:noFill/>
        </p:spPr>
      </p:pic>
      <p:pic>
        <p:nvPicPr>
          <p:cNvPr id="21512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10000"/>
            <a:ext cx="476250" cy="1143000"/>
          </a:xfrm>
          <a:prstGeom prst="rect">
            <a:avLst/>
          </a:prstGeom>
          <a:noFill/>
        </p:spPr>
      </p:pic>
      <p:pic>
        <p:nvPicPr>
          <p:cNvPr id="21513" name="Picture 9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1143000" cy="476250"/>
          </a:xfrm>
          <a:prstGeom prst="rect">
            <a:avLst/>
          </a:prstGeom>
          <a:noFill/>
        </p:spPr>
      </p:pic>
      <p:pic>
        <p:nvPicPr>
          <p:cNvPr id="21514" name="Picture 10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476250" cy="1143000"/>
          </a:xfrm>
          <a:prstGeom prst="rect">
            <a:avLst/>
          </a:prstGeom>
          <a:noFill/>
        </p:spPr>
      </p:pic>
      <p:pic>
        <p:nvPicPr>
          <p:cNvPr id="21515" name="Picture 11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1143000" cy="476250"/>
          </a:xfrm>
          <a:prstGeom prst="rect">
            <a:avLst/>
          </a:prstGeom>
          <a:noFill/>
        </p:spPr>
      </p:pic>
      <p:pic>
        <p:nvPicPr>
          <p:cNvPr id="21516" name="Picture 12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657600"/>
            <a:ext cx="476250" cy="1143000"/>
          </a:xfrm>
          <a:prstGeom prst="rect">
            <a:avLst/>
          </a:prstGeom>
          <a:noFill/>
        </p:spPr>
      </p:pic>
      <p:pic>
        <p:nvPicPr>
          <p:cNvPr id="21517" name="Picture 13" descr="Рисунок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752600"/>
            <a:ext cx="476250" cy="1143000"/>
          </a:xfrm>
          <a:prstGeom prst="rect">
            <a:avLst/>
          </a:prstGeom>
          <a:noFill/>
        </p:spPr>
      </p:pic>
      <p:pic>
        <p:nvPicPr>
          <p:cNvPr id="21518" name="Picture 14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657600"/>
            <a:ext cx="476250" cy="1143000"/>
          </a:xfrm>
          <a:prstGeom prst="rect">
            <a:avLst/>
          </a:prstGeom>
          <a:noFill/>
        </p:spPr>
      </p:pic>
      <p:pic>
        <p:nvPicPr>
          <p:cNvPr id="21519" name="Picture 15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276600"/>
            <a:ext cx="1143000" cy="476250"/>
          </a:xfrm>
          <a:prstGeom prst="rect">
            <a:avLst/>
          </a:prstGeom>
          <a:noFill/>
        </p:spPr>
      </p:pic>
      <p:pic>
        <p:nvPicPr>
          <p:cNvPr id="21520" name="Picture 16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819400"/>
            <a:ext cx="1143000" cy="476250"/>
          </a:xfrm>
          <a:prstGeom prst="rect">
            <a:avLst/>
          </a:prstGeom>
          <a:noFill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91200" y="2971800"/>
            <a:ext cx="6096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>
              <a:latin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867400" y="30480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23" name="Picture 19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24" name="Picture 20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25" name="Picture 21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26" name="Picture 22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27" name="Picture 23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5181600"/>
            <a:ext cx="1143000" cy="476250"/>
          </a:xfrm>
          <a:prstGeom prst="rect">
            <a:avLst/>
          </a:prstGeom>
          <a:noFill/>
        </p:spPr>
      </p:pic>
      <p:pic>
        <p:nvPicPr>
          <p:cNvPr id="21528" name="Picture 24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5181600"/>
            <a:ext cx="1143000" cy="476250"/>
          </a:xfrm>
          <a:prstGeom prst="rect">
            <a:avLst/>
          </a:prstGeom>
          <a:noFill/>
        </p:spPr>
      </p:pic>
      <p:pic>
        <p:nvPicPr>
          <p:cNvPr id="21529" name="Picture 25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30" name="Picture 26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31" name="Picture 27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181600"/>
            <a:ext cx="1143000" cy="476250"/>
          </a:xfrm>
          <a:prstGeom prst="rect">
            <a:avLst/>
          </a:prstGeom>
          <a:noFill/>
        </p:spPr>
      </p:pic>
      <p:pic>
        <p:nvPicPr>
          <p:cNvPr id="21532" name="Picture 28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33" name="Picture 29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34" name="Picture 30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181600"/>
            <a:ext cx="1143000" cy="476250"/>
          </a:xfrm>
          <a:prstGeom prst="rect">
            <a:avLst/>
          </a:prstGeom>
          <a:noFill/>
        </p:spPr>
      </p:pic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924800" y="1981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>
                <a:solidFill>
                  <a:schemeClr val="tx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006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343400" y="464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 dirty="0">
                <a:solidFill>
                  <a:schemeClr val="tx2"/>
                </a:solidFill>
                <a:latin typeface="Times New Roman" pitchFamily="18" charset="0"/>
              </a:rPr>
              <a:t>3</a:t>
            </a:r>
          </a:p>
        </p:txBody>
      </p:sp>
      <p:pic>
        <p:nvPicPr>
          <p:cNvPr id="21538" name="Picture 34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6019800"/>
            <a:ext cx="1143000" cy="476250"/>
          </a:xfrm>
          <a:prstGeom prst="rect">
            <a:avLst/>
          </a:prstGeom>
          <a:noFill/>
        </p:spPr>
      </p:pic>
      <p:pic>
        <p:nvPicPr>
          <p:cNvPr id="21539" name="Picture 3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19800"/>
            <a:ext cx="1143000" cy="476250"/>
          </a:xfrm>
          <a:prstGeom prst="rect">
            <a:avLst/>
          </a:prstGeom>
          <a:noFill/>
        </p:spPr>
      </p:pic>
      <p:pic>
        <p:nvPicPr>
          <p:cNvPr id="21540" name="Picture 36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6019800"/>
            <a:ext cx="1143000" cy="476250"/>
          </a:xfrm>
          <a:prstGeom prst="rect">
            <a:avLst/>
          </a:prstGeom>
          <a:noFill/>
        </p:spPr>
      </p:pic>
      <p:pic>
        <p:nvPicPr>
          <p:cNvPr id="21541" name="Picture 37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562600"/>
            <a:ext cx="1143000" cy="476250"/>
          </a:xfrm>
          <a:prstGeom prst="rect">
            <a:avLst/>
          </a:prstGeom>
          <a:noFill/>
        </p:spPr>
      </p:pic>
      <p:pic>
        <p:nvPicPr>
          <p:cNvPr id="21542" name="Picture 38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5562600"/>
            <a:ext cx="1143000" cy="476250"/>
          </a:xfrm>
          <a:prstGeom prst="rect">
            <a:avLst/>
          </a:prstGeom>
          <a:noFill/>
        </p:spPr>
      </p:pic>
      <p:pic>
        <p:nvPicPr>
          <p:cNvPr id="21543" name="Picture 39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562600"/>
            <a:ext cx="1143000" cy="476250"/>
          </a:xfrm>
          <a:prstGeom prst="rect">
            <a:avLst/>
          </a:prstGeom>
          <a:noFill/>
        </p:spPr>
      </p:pic>
      <p:pic>
        <p:nvPicPr>
          <p:cNvPr id="21544" name="Picture 40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5105400"/>
            <a:ext cx="1143000" cy="476250"/>
          </a:xfrm>
          <a:prstGeom prst="rect">
            <a:avLst/>
          </a:prstGeom>
          <a:noFill/>
        </p:spPr>
      </p:pic>
      <p:pic>
        <p:nvPicPr>
          <p:cNvPr id="21545" name="Picture 41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105400"/>
            <a:ext cx="1143000" cy="476250"/>
          </a:xfrm>
          <a:prstGeom prst="rect">
            <a:avLst/>
          </a:prstGeom>
          <a:noFill/>
        </p:spPr>
      </p:pic>
      <p:pic>
        <p:nvPicPr>
          <p:cNvPr id="21546" name="Picture 42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5105400"/>
            <a:ext cx="1143000" cy="476250"/>
          </a:xfrm>
          <a:prstGeom prst="rect">
            <a:avLst/>
          </a:prstGeom>
          <a:noFill/>
        </p:spPr>
      </p:pic>
      <p:pic>
        <p:nvPicPr>
          <p:cNvPr id="21547" name="Picture 43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648200"/>
            <a:ext cx="1143000" cy="476250"/>
          </a:xfrm>
          <a:prstGeom prst="rect">
            <a:avLst/>
          </a:prstGeom>
          <a:noFill/>
        </p:spPr>
      </p:pic>
      <p:pic>
        <p:nvPicPr>
          <p:cNvPr id="21548" name="Picture 44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648200"/>
            <a:ext cx="1143000" cy="476250"/>
          </a:xfrm>
          <a:prstGeom prst="rect">
            <a:avLst/>
          </a:prstGeom>
          <a:noFill/>
        </p:spPr>
      </p:pic>
      <p:pic>
        <p:nvPicPr>
          <p:cNvPr id="21549" name="Picture 45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648200"/>
            <a:ext cx="1143000" cy="476250"/>
          </a:xfrm>
          <a:prstGeom prst="rect">
            <a:avLst/>
          </a:prstGeom>
          <a:noFill/>
        </p:spPr>
      </p:pic>
      <p:pic>
        <p:nvPicPr>
          <p:cNvPr id="21550" name="Picture 46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191000"/>
            <a:ext cx="1143000" cy="476250"/>
          </a:xfrm>
          <a:prstGeom prst="rect">
            <a:avLst/>
          </a:prstGeom>
          <a:noFill/>
        </p:spPr>
      </p:pic>
      <p:pic>
        <p:nvPicPr>
          <p:cNvPr id="21551" name="Picture 4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91000"/>
            <a:ext cx="1143000" cy="476250"/>
          </a:xfrm>
          <a:prstGeom prst="rect">
            <a:avLst/>
          </a:prstGeom>
          <a:noFill/>
        </p:spPr>
      </p:pic>
      <p:pic>
        <p:nvPicPr>
          <p:cNvPr id="21552" name="Picture 48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191000"/>
            <a:ext cx="1143000" cy="476250"/>
          </a:xfrm>
          <a:prstGeom prst="rect">
            <a:avLst/>
          </a:prstGeom>
          <a:noFill/>
        </p:spPr>
      </p:pic>
      <p:pic>
        <p:nvPicPr>
          <p:cNvPr id="21553" name="Picture 49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733800"/>
            <a:ext cx="1143000" cy="476250"/>
          </a:xfrm>
          <a:prstGeom prst="rect">
            <a:avLst/>
          </a:prstGeom>
          <a:noFill/>
        </p:spPr>
      </p:pic>
      <p:pic>
        <p:nvPicPr>
          <p:cNvPr id="21554" name="Picture 50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3733800"/>
            <a:ext cx="1143000" cy="476250"/>
          </a:xfrm>
          <a:prstGeom prst="rect">
            <a:avLst/>
          </a:prstGeom>
          <a:noFill/>
        </p:spPr>
      </p:pic>
      <p:pic>
        <p:nvPicPr>
          <p:cNvPr id="21555" name="Picture 51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0"/>
            <a:ext cx="1143000" cy="476250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2971800" y="-152400"/>
            <a:ext cx="568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Проверь себя!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4572000" cy="1143000"/>
          </a:xfrm>
          <a:noFill/>
        </p:spPr>
        <p:txBody>
          <a:bodyPr/>
          <a:lstStyle/>
          <a:p>
            <a:pPr algn="ctr"/>
            <a:r>
              <a:rPr lang="ru-RU" sz="4000" dirty="0"/>
              <a:t>Виды орнамента: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3657600" cy="5105400"/>
          </a:xfrm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400" dirty="0"/>
              <a:t>Геометрический;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Растительный;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Зооморфный;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Антропоморфный;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Геральдический;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Шрифтовой;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Плетёный;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1782763" cy="205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2535" name="Picture 7" descr="2 Скала Раджа в Ватика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"/>
            <a:ext cx="2546350" cy="3429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6" name="Picture 8" descr="M024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/>
          <a:stretch>
            <a:fillRect/>
          </a:stretch>
        </p:blipFill>
        <p:spPr bwMode="auto">
          <a:xfrm>
            <a:off x="6851650" y="3276600"/>
            <a:ext cx="1982788" cy="2297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7" name="Picture 9" descr="kompo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048250"/>
            <a:ext cx="1600200" cy="1500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8" name="Picture 10" descr="91Буквицы"/>
          <p:cNvPicPr>
            <a:picLocks noChangeAspect="1" noChangeArrowheads="1"/>
          </p:cNvPicPr>
          <p:nvPr/>
        </p:nvPicPr>
        <p:blipFill>
          <a:blip r:embed="rId6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553200" y="5181600"/>
            <a:ext cx="1708150" cy="1295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371600"/>
            <a:ext cx="1668463" cy="167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562600" y="4648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733800" y="2057400"/>
            <a:ext cx="457200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8229600" y="958850"/>
            <a:ext cx="4572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 dirty="0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133600" y="5791200"/>
            <a:ext cx="4572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8382000" y="5486400"/>
            <a:ext cx="4572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772400" y="5791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6</a:t>
            </a:r>
          </a:p>
        </p:txBody>
      </p:sp>
      <p:pic>
        <p:nvPicPr>
          <p:cNvPr id="22546" name="Picture 18" descr="орн византия"/>
          <p:cNvPicPr>
            <a:picLocks noChangeAspect="1" noChangeArrowheads="1"/>
          </p:cNvPicPr>
          <p:nvPr/>
        </p:nvPicPr>
        <p:blipFill>
          <a:blip r:embed="rId8" cstate="print">
            <a:lum bright="-72000" contrast="84000"/>
            <a:grayscl/>
          </a:blip>
          <a:srcRect/>
          <a:stretch>
            <a:fillRect/>
          </a:stretch>
        </p:blipFill>
        <p:spPr bwMode="auto">
          <a:xfrm>
            <a:off x="4495800" y="5257800"/>
            <a:ext cx="1735138" cy="1600200"/>
          </a:xfrm>
          <a:prstGeom prst="rect">
            <a:avLst/>
          </a:prstGeom>
          <a:noFill/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867400" y="5867400"/>
            <a:ext cx="4572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1000" y="0"/>
            <a:ext cx="568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Проверь себя!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85800" y="2971800"/>
            <a:ext cx="3124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6324600" cy="1905000"/>
          </a:xfrm>
        </p:spPr>
        <p:txBody>
          <a:bodyPr/>
          <a:lstStyle/>
          <a:p>
            <a:r>
              <a:rPr lang="ru-RU" sz="3600"/>
              <a:t>Назовите тип и вид орнаментов, изображённых на рисунках.</a:t>
            </a:r>
          </a:p>
        </p:txBody>
      </p:sp>
      <p:pic>
        <p:nvPicPr>
          <p:cNvPr id="70660" name="Picture 4" descr="птица син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69163" y="304800"/>
            <a:ext cx="1646237" cy="1752600"/>
          </a:xfrm>
          <a:prstGeom prst="rect">
            <a:avLst/>
          </a:prstGeom>
          <a:noFill/>
        </p:spPr>
      </p:pic>
      <p:pic>
        <p:nvPicPr>
          <p:cNvPr id="70661" name="Picture 5" descr="амур фио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2933700" cy="1511300"/>
          </a:xfrm>
          <a:prstGeom prst="rect">
            <a:avLst/>
          </a:prstGeom>
          <a:noFill/>
        </p:spPr>
      </p:pic>
      <p:pic>
        <p:nvPicPr>
          <p:cNvPr id="70663" name="Picture 7" descr="Рисунок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724400"/>
            <a:ext cx="1905000" cy="1905000"/>
          </a:xfrm>
          <a:prstGeom prst="rect">
            <a:avLst/>
          </a:prstGeom>
          <a:noFill/>
        </p:spPr>
      </p:pic>
      <p:pic>
        <p:nvPicPr>
          <p:cNvPr id="70664" name="Picture 8" descr="Рисунок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724400"/>
            <a:ext cx="1905000" cy="1905000"/>
          </a:xfrm>
          <a:prstGeom prst="rect">
            <a:avLst/>
          </a:prstGeom>
          <a:noFill/>
        </p:spPr>
      </p:pic>
      <p:pic>
        <p:nvPicPr>
          <p:cNvPr id="70666" name="Picture 10" descr="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590800"/>
            <a:ext cx="1657350" cy="923925"/>
          </a:xfrm>
          <a:prstGeom prst="rect">
            <a:avLst/>
          </a:prstGeom>
          <a:noFill/>
        </p:spPr>
      </p:pic>
      <p:pic>
        <p:nvPicPr>
          <p:cNvPr id="70667" name="Picture 11" descr="завиток жёл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200400"/>
            <a:ext cx="2019300" cy="855663"/>
          </a:xfrm>
          <a:prstGeom prst="rect">
            <a:avLst/>
          </a:prstGeom>
          <a:noFill/>
        </p:spPr>
      </p:pic>
      <p:pic>
        <p:nvPicPr>
          <p:cNvPr id="70668" name="Picture 12" descr="завиток жёл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200400"/>
            <a:ext cx="2019300" cy="855663"/>
          </a:xfrm>
          <a:prstGeom prst="rect">
            <a:avLst/>
          </a:prstGeom>
          <a:noFill/>
        </p:spPr>
      </p:pic>
      <p:pic>
        <p:nvPicPr>
          <p:cNvPr id="70669" name="Picture 13" descr="Рисунок2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4648200"/>
            <a:ext cx="1828800" cy="1785938"/>
          </a:xfrm>
          <a:prstGeom prst="rect">
            <a:avLst/>
          </a:prstGeom>
          <a:noFill/>
        </p:spPr>
      </p:pic>
      <p:pic>
        <p:nvPicPr>
          <p:cNvPr id="70670" name="Picture 14" descr="розетка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4114800"/>
            <a:ext cx="2438400" cy="2443163"/>
          </a:xfrm>
          <a:prstGeom prst="rect">
            <a:avLst/>
          </a:prstGeom>
          <a:noFill/>
        </p:spPr>
      </p:pic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0" y="3886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4876800" y="2743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419600" y="4419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4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6096000" y="4267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5</a:t>
            </a:r>
          </a:p>
        </p:txBody>
      </p:sp>
      <p:pic>
        <p:nvPicPr>
          <p:cNvPr id="70676" name="Picture 20" descr="вопрос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1371600"/>
            <a:ext cx="877888" cy="162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85800" y="3124200"/>
            <a:ext cx="3124200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70661" name="Picture 5" descr="амур фио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13100"/>
            <a:ext cx="2933700" cy="1511300"/>
          </a:xfrm>
          <a:prstGeom prst="rect">
            <a:avLst/>
          </a:prstGeom>
          <a:noFill/>
        </p:spPr>
      </p:pic>
      <p:pic>
        <p:nvPicPr>
          <p:cNvPr id="70663" name="Picture 7" descr="Рисунок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76800"/>
            <a:ext cx="1905000" cy="1905000"/>
          </a:xfrm>
          <a:prstGeom prst="rect">
            <a:avLst/>
          </a:prstGeom>
          <a:noFill/>
        </p:spPr>
      </p:pic>
      <p:pic>
        <p:nvPicPr>
          <p:cNvPr id="70664" name="Picture 8" descr="Рисунок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1905000" cy="1905000"/>
          </a:xfrm>
          <a:prstGeom prst="rect">
            <a:avLst/>
          </a:prstGeom>
          <a:noFill/>
        </p:spPr>
      </p:pic>
      <p:pic>
        <p:nvPicPr>
          <p:cNvPr id="70666" name="Picture 10" descr="герб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115050" y="2962275"/>
            <a:ext cx="1657350" cy="923925"/>
          </a:xfrm>
          <a:prstGeom prst="rect">
            <a:avLst/>
          </a:prstGeom>
          <a:noFill/>
        </p:spPr>
      </p:pic>
      <p:pic>
        <p:nvPicPr>
          <p:cNvPr id="70667" name="Picture 11" descr="завиток жёл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487737"/>
            <a:ext cx="2019300" cy="855663"/>
          </a:xfrm>
          <a:prstGeom prst="rect">
            <a:avLst/>
          </a:prstGeom>
          <a:noFill/>
        </p:spPr>
      </p:pic>
      <p:pic>
        <p:nvPicPr>
          <p:cNvPr id="70668" name="Picture 12" descr="завиток жёл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6100" y="3487737"/>
            <a:ext cx="2019300" cy="855663"/>
          </a:xfrm>
          <a:prstGeom prst="rect">
            <a:avLst/>
          </a:prstGeom>
          <a:noFill/>
        </p:spPr>
      </p:pic>
      <p:pic>
        <p:nvPicPr>
          <p:cNvPr id="70669" name="Picture 13" descr="Рисунок2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648200"/>
            <a:ext cx="1828800" cy="1785938"/>
          </a:xfrm>
          <a:prstGeom prst="rect">
            <a:avLst/>
          </a:prstGeom>
          <a:noFill/>
        </p:spPr>
      </p:pic>
      <p:pic>
        <p:nvPicPr>
          <p:cNvPr id="70670" name="Picture 14" descr="розетка 20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00800" y="4338637"/>
            <a:ext cx="2438400" cy="2443163"/>
          </a:xfrm>
          <a:prstGeom prst="rect">
            <a:avLst/>
          </a:prstGeom>
          <a:noFill/>
        </p:spPr>
      </p:pic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0" y="3886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5562600" y="3124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3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419600" y="4419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4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60960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22888" y="-152400"/>
            <a:ext cx="568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Проверь себя!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762000"/>
            <a:ext cx="7924800" cy="2057400"/>
          </a:xfrm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400" dirty="0" smtClean="0"/>
              <a:t>Растительно-антропоморфная розетка;</a:t>
            </a:r>
            <a:endParaRPr lang="ru-RU" sz="2400" dirty="0"/>
          </a:p>
          <a:p>
            <a:pPr marL="609600" indent="-609600">
              <a:buFontTx/>
              <a:buAutoNum type="arabicPeriod"/>
            </a:pPr>
            <a:r>
              <a:rPr lang="ru-RU" sz="2400" dirty="0" smtClean="0"/>
              <a:t>Геометрический сетчатый;</a:t>
            </a:r>
            <a:endParaRPr lang="ru-RU" sz="2400" dirty="0"/>
          </a:p>
          <a:p>
            <a:pPr marL="609600" indent="-609600">
              <a:buFontTx/>
              <a:buAutoNum type="arabicPeriod"/>
            </a:pPr>
            <a:r>
              <a:rPr lang="ru-RU" sz="2400" dirty="0" smtClean="0"/>
              <a:t>Геральдическая розетка;</a:t>
            </a:r>
            <a:endParaRPr lang="ru-RU" sz="2400" dirty="0"/>
          </a:p>
          <a:p>
            <a:pPr marL="609600" indent="-609600">
              <a:buFontTx/>
              <a:buAutoNum type="arabicPeriod"/>
            </a:pPr>
            <a:r>
              <a:rPr lang="ru-RU" sz="2400" dirty="0" smtClean="0"/>
              <a:t>Зооморфный мотив;</a:t>
            </a:r>
            <a:endParaRPr lang="ru-RU" sz="2400" dirty="0"/>
          </a:p>
          <a:p>
            <a:pPr marL="609600" indent="-609600">
              <a:buFontTx/>
              <a:buAutoNum type="arabicPeriod"/>
            </a:pPr>
            <a:r>
              <a:rPr lang="ru-RU" sz="2400" dirty="0" smtClean="0"/>
              <a:t>Растительно-геометрическая розетка;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ommending A Strategy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commending A Strateg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9">
        <a:dk1>
          <a:srgbClr val="993366"/>
        </a:dk1>
        <a:lt1>
          <a:srgbClr val="EAEAEA"/>
        </a:lt1>
        <a:dk2>
          <a:srgbClr val="660066"/>
        </a:dk2>
        <a:lt2>
          <a:srgbClr val="FFCCCC"/>
        </a:lt2>
        <a:accent1>
          <a:srgbClr val="E813ED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F2AAF4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10">
        <a:dk1>
          <a:srgbClr val="993366"/>
        </a:dk1>
        <a:lt1>
          <a:srgbClr val="EAEAEA"/>
        </a:lt1>
        <a:dk2>
          <a:srgbClr val="660066"/>
        </a:dk2>
        <a:lt2>
          <a:srgbClr val="FFCCCC"/>
        </a:lt2>
        <a:accent1>
          <a:srgbClr val="E813ED"/>
        </a:accent1>
        <a:accent2>
          <a:srgbClr val="FF65A3"/>
        </a:accent2>
        <a:accent3>
          <a:srgbClr val="B8AAB8"/>
        </a:accent3>
        <a:accent4>
          <a:srgbClr val="C8C8C8"/>
        </a:accent4>
        <a:accent5>
          <a:srgbClr val="F2AAF4"/>
        </a:accent5>
        <a:accent6>
          <a:srgbClr val="E75B93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11">
        <a:dk1>
          <a:srgbClr val="993366"/>
        </a:dk1>
        <a:lt1>
          <a:srgbClr val="EAEAEA"/>
        </a:lt1>
        <a:dk2>
          <a:srgbClr val="660066"/>
        </a:dk2>
        <a:lt2>
          <a:srgbClr val="FFCCCC"/>
        </a:lt2>
        <a:accent1>
          <a:srgbClr val="E813ED"/>
        </a:accent1>
        <a:accent2>
          <a:srgbClr val="FF65A3"/>
        </a:accent2>
        <a:accent3>
          <a:srgbClr val="B8AAB8"/>
        </a:accent3>
        <a:accent4>
          <a:srgbClr val="C8C8C8"/>
        </a:accent4>
        <a:accent5>
          <a:srgbClr val="F2AAF4"/>
        </a:accent5>
        <a:accent6>
          <a:srgbClr val="E75B93"/>
        </a:accent6>
        <a:hlink>
          <a:srgbClr val="CC9900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12">
        <a:dk1>
          <a:srgbClr val="993366"/>
        </a:dk1>
        <a:lt1>
          <a:srgbClr val="EAEAEA"/>
        </a:lt1>
        <a:dk2>
          <a:srgbClr val="660066"/>
        </a:dk2>
        <a:lt2>
          <a:srgbClr val="FFCCCC"/>
        </a:lt2>
        <a:accent1>
          <a:srgbClr val="E813ED"/>
        </a:accent1>
        <a:accent2>
          <a:srgbClr val="FF65A3"/>
        </a:accent2>
        <a:accent3>
          <a:srgbClr val="B8AAB8"/>
        </a:accent3>
        <a:accent4>
          <a:srgbClr val="C8C8C8"/>
        </a:accent4>
        <a:accent5>
          <a:srgbClr val="F2AAF4"/>
        </a:accent5>
        <a:accent6>
          <a:srgbClr val="E75B93"/>
        </a:accent6>
        <a:hlink>
          <a:srgbClr val="FF0066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13">
        <a:dk1>
          <a:srgbClr val="993366"/>
        </a:dk1>
        <a:lt1>
          <a:srgbClr val="EAEAEA"/>
        </a:lt1>
        <a:dk2>
          <a:srgbClr val="660066"/>
        </a:dk2>
        <a:lt2>
          <a:srgbClr val="CCFF66"/>
        </a:lt2>
        <a:accent1>
          <a:srgbClr val="E813ED"/>
        </a:accent1>
        <a:accent2>
          <a:srgbClr val="FF65A3"/>
        </a:accent2>
        <a:accent3>
          <a:srgbClr val="B8AAB8"/>
        </a:accent3>
        <a:accent4>
          <a:srgbClr val="C8C8C8"/>
        </a:accent4>
        <a:accent5>
          <a:srgbClr val="F2AAF4"/>
        </a:accent5>
        <a:accent6>
          <a:srgbClr val="E75B93"/>
        </a:accent6>
        <a:hlink>
          <a:srgbClr val="FF0066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14">
        <a:dk1>
          <a:srgbClr val="993366"/>
        </a:dk1>
        <a:lt1>
          <a:srgbClr val="EAEAEA"/>
        </a:lt1>
        <a:dk2>
          <a:srgbClr val="660066"/>
        </a:dk2>
        <a:lt2>
          <a:srgbClr val="CC99FF"/>
        </a:lt2>
        <a:accent1>
          <a:srgbClr val="E813ED"/>
        </a:accent1>
        <a:accent2>
          <a:srgbClr val="FF65A3"/>
        </a:accent2>
        <a:accent3>
          <a:srgbClr val="B8AAB8"/>
        </a:accent3>
        <a:accent4>
          <a:srgbClr val="C8C8C8"/>
        </a:accent4>
        <a:accent5>
          <a:srgbClr val="F2AAF4"/>
        </a:accent5>
        <a:accent6>
          <a:srgbClr val="E75B93"/>
        </a:accent6>
        <a:hlink>
          <a:srgbClr val="FF0066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Recommending A Strategy</Template>
  <TotalTime>660</TotalTime>
  <Words>1071</Words>
  <Application>Microsoft Office PowerPoint</Application>
  <PresentationFormat>Экран (4:3)</PresentationFormat>
  <Paragraphs>164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Recommending A Strategy</vt:lpstr>
      <vt:lpstr>Народный орнамент.  СПО «ДПИ и народные промыслы» ш Композиция орнамента.   Способы составления орнамента.   </vt:lpstr>
      <vt:lpstr>Содержание лекции:</vt:lpstr>
      <vt:lpstr>ОРНАМЕНТ</vt:lpstr>
      <vt:lpstr>Повторение базовых понятий:</vt:lpstr>
      <vt:lpstr>Ответь на вопросы:</vt:lpstr>
      <vt:lpstr>Типы орнамента:</vt:lpstr>
      <vt:lpstr>Виды орнамента:</vt:lpstr>
      <vt:lpstr>Назовите тип и вид орнаментов, изображённых на рисунках.</vt:lpstr>
      <vt:lpstr>Презентация PowerPoint</vt:lpstr>
      <vt:lpstr>Способы составления орнамента.</vt:lpstr>
      <vt:lpstr>Ленточный орнамент</vt:lpstr>
      <vt:lpstr>Способы составления розетки:</vt:lpstr>
      <vt:lpstr>Способы состаления сетчатого орнамента</vt:lpstr>
      <vt:lpstr>Последовательность вычерчивания орнамента:</vt:lpstr>
      <vt:lpstr>Средства выразительности орнамента. </vt:lpstr>
      <vt:lpstr>Линия.</vt:lpstr>
      <vt:lpstr>Силуэт </vt:lpstr>
      <vt:lpstr>Симметрия.  Асимметрия.</vt:lpstr>
      <vt:lpstr>Контраст. Нюанс.</vt:lpstr>
      <vt:lpstr>Ритм. Метричность.</vt:lpstr>
      <vt:lpstr>Практическая работа:</vt:lpstr>
      <vt:lpstr>Задание</vt:lpstr>
      <vt:lpstr>Требования к выполнению.</vt:lpstr>
      <vt:lpstr>Рейтинговая оценка</vt:lpstr>
      <vt:lpstr>Рейтинговая оценка. </vt:lpstr>
      <vt:lpstr>Базовые          Новые  понятия:         понятия:</vt:lpstr>
      <vt:lpstr>Рекомендуемая литература: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degtevi</dc:creator>
  <cp:lastModifiedBy>Татьяна</cp:lastModifiedBy>
  <cp:revision>14</cp:revision>
  <cp:lastPrinted>1601-01-01T00:00:00Z</cp:lastPrinted>
  <dcterms:created xsi:type="dcterms:W3CDTF">1601-01-01T00:00:00Z</dcterms:created>
  <dcterms:modified xsi:type="dcterms:W3CDTF">2015-01-20T09:39:01Z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